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8" r:id="rId7"/>
    <p:sldId id="269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E3DE4-3D52-4C8E-8095-755D76FF07E3}" type="datetimeFigureOut">
              <a:rPr lang="en-GB" smtClean="0"/>
              <a:pPr/>
              <a:t>12/11/2022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224AC-90AF-4C88-89C3-64806041FE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9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24AC-90AF-4C88-89C3-64806041FE7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9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5392" y="294741"/>
            <a:ext cx="3933215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8555" y="1533207"/>
            <a:ext cx="7566888" cy="3547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5505" y="2135060"/>
            <a:ext cx="5187315" cy="6743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27075" marR="5080" indent="-715010">
              <a:lnSpc>
                <a:spcPts val="2420"/>
              </a:lnSpc>
              <a:spcBef>
                <a:spcPts val="400"/>
              </a:spcBef>
            </a:pPr>
            <a:r>
              <a:rPr sz="2200" b="1" spc="35" dirty="0">
                <a:solidFill>
                  <a:srgbClr val="006FBF"/>
                </a:solidFill>
                <a:latin typeface="DejaVu Sans"/>
                <a:cs typeface="DejaVu Sans"/>
              </a:rPr>
              <a:t>THE </a:t>
            </a:r>
            <a:r>
              <a:rPr sz="2200" b="1" spc="25" dirty="0">
                <a:solidFill>
                  <a:srgbClr val="006FBF"/>
                </a:solidFill>
                <a:latin typeface="DejaVu Sans"/>
                <a:cs typeface="DejaVu Sans"/>
              </a:rPr>
              <a:t>FINANCIAL </a:t>
            </a:r>
            <a:r>
              <a:rPr sz="2200" b="1" spc="-5" dirty="0">
                <a:solidFill>
                  <a:srgbClr val="006FBF"/>
                </a:solidFill>
                <a:latin typeface="DejaVu Sans"/>
                <a:cs typeface="DejaVu Sans"/>
              </a:rPr>
              <a:t>STATEMENTS</a:t>
            </a:r>
            <a:r>
              <a:rPr sz="2200" b="1" spc="-95" dirty="0">
                <a:solidFill>
                  <a:srgbClr val="006FBF"/>
                </a:solidFill>
                <a:latin typeface="DejaVu Sans"/>
                <a:cs typeface="DejaVu Sans"/>
              </a:rPr>
              <a:t> </a:t>
            </a:r>
            <a:r>
              <a:rPr sz="2200" b="1" spc="30" dirty="0">
                <a:solidFill>
                  <a:srgbClr val="006FBF"/>
                </a:solidFill>
                <a:latin typeface="DejaVu Sans"/>
                <a:cs typeface="DejaVu Sans"/>
              </a:rPr>
              <a:t>OF  </a:t>
            </a:r>
            <a:r>
              <a:rPr sz="2200" b="1" spc="25" dirty="0">
                <a:solidFill>
                  <a:srgbClr val="006FBF"/>
                </a:solidFill>
                <a:latin typeface="DejaVu Sans"/>
                <a:cs typeface="DejaVu Sans"/>
              </a:rPr>
              <a:t>SOLE TRADERS </a:t>
            </a:r>
            <a:r>
              <a:rPr sz="2200" b="1" spc="5" dirty="0">
                <a:solidFill>
                  <a:srgbClr val="006FBF"/>
                </a:solidFill>
                <a:latin typeface="DejaVu Sans"/>
                <a:cs typeface="DejaVu Sans"/>
              </a:rPr>
              <a:t>(Part</a:t>
            </a:r>
            <a:r>
              <a:rPr sz="2200" b="1" spc="-25" dirty="0">
                <a:solidFill>
                  <a:srgbClr val="006FBF"/>
                </a:solidFill>
                <a:latin typeface="DejaVu Sans"/>
                <a:cs typeface="DejaVu Sans"/>
              </a:rPr>
              <a:t> </a:t>
            </a:r>
            <a:r>
              <a:rPr sz="2200" b="1" spc="15" dirty="0">
                <a:solidFill>
                  <a:srgbClr val="006FBF"/>
                </a:solidFill>
                <a:latin typeface="DejaVu Sans"/>
                <a:cs typeface="DejaVu Sans"/>
              </a:rPr>
              <a:t>2)</a:t>
            </a:r>
            <a:endParaRPr sz="22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4784" y="3569679"/>
            <a:ext cx="3591560" cy="7981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800" spc="-10" dirty="0">
                <a:latin typeface="Carlito"/>
                <a:cs typeface="Carlito"/>
              </a:rPr>
              <a:t>RECORDING </a:t>
            </a:r>
            <a:r>
              <a:rPr sz="1800" spc="-5" dirty="0">
                <a:latin typeface="Carlito"/>
                <a:cs typeface="Carlito"/>
              </a:rPr>
              <a:t>BUSINESS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TRANSACTIONS</a:t>
            </a:r>
            <a:endParaRPr sz="1800">
              <a:latin typeface="Carlito"/>
              <a:cs typeface="Carlito"/>
            </a:endParaRPr>
          </a:p>
          <a:p>
            <a:pPr marL="2540" algn="ctr">
              <a:lnSpc>
                <a:spcPct val="100000"/>
              </a:lnSpc>
              <a:spcBef>
                <a:spcPts val="409"/>
              </a:spcBef>
            </a:pPr>
            <a:r>
              <a:rPr sz="2700" b="1" spc="-30" dirty="0">
                <a:latin typeface="Carlito"/>
                <a:cs typeface="Carlito"/>
              </a:rPr>
              <a:t>Week</a:t>
            </a:r>
            <a:r>
              <a:rPr sz="2700" b="1" spc="-10" dirty="0">
                <a:latin typeface="Carlito"/>
                <a:cs typeface="Carlito"/>
              </a:rPr>
              <a:t> </a:t>
            </a:r>
            <a:r>
              <a:rPr sz="2700" b="1" dirty="0">
                <a:latin typeface="Carlito"/>
                <a:cs typeface="Carlito"/>
              </a:rPr>
              <a:t>7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740"/>
            <a:ext cx="7696200" cy="738664"/>
          </a:xfrm>
        </p:spPr>
        <p:txBody>
          <a:bodyPr/>
          <a:lstStyle/>
          <a:p>
            <a:r>
              <a:rPr lang="en-GB" sz="1200" b="1" dirty="0">
                <a:solidFill>
                  <a:srgbClr val="FF0000"/>
                </a:solidFill>
              </a:rPr>
              <a:t>Activity-2</a:t>
            </a:r>
            <a:r>
              <a:rPr lang="en-GB" sz="1200" dirty="0">
                <a:solidFill>
                  <a:srgbClr val="FF0000"/>
                </a:solidFill>
              </a:rPr>
              <a:t/>
            </a:r>
            <a:br>
              <a:rPr lang="en-GB" sz="1200" dirty="0">
                <a:solidFill>
                  <a:srgbClr val="FF0000"/>
                </a:solidFill>
              </a:rPr>
            </a:br>
            <a:r>
              <a:rPr lang="en-GB" sz="1200" b="1" dirty="0"/>
              <a:t>F Brown drew up the following trial balance as at 30 September 2008. You are to draft the Income Statement for the year ending 30 September 2008.</a:t>
            </a:r>
            <a:r>
              <a:rPr lang="en-GB" sz="1200" dirty="0">
                <a:solidFill>
                  <a:srgbClr val="FF0000"/>
                </a:solidFill>
              </a:rPr>
              <a:t/>
            </a:r>
            <a:br>
              <a:rPr lang="en-GB" sz="1200" dirty="0">
                <a:solidFill>
                  <a:srgbClr val="FF0000"/>
                </a:solidFill>
              </a:rPr>
            </a:b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555" y="1533207"/>
            <a:ext cx="5917045" cy="35471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2544" t="30736" r="9705" b="11024"/>
          <a:stretch>
            <a:fillRect/>
          </a:stretch>
        </p:blipFill>
        <p:spPr bwMode="auto">
          <a:xfrm>
            <a:off x="381000" y="1066800"/>
            <a:ext cx="670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010400" cy="1523494"/>
          </a:xfrm>
        </p:spPr>
        <p:txBody>
          <a:bodyPr/>
          <a:lstStyle/>
          <a:p>
            <a:pPr algn="ctr"/>
            <a:r>
              <a:rPr lang="en-GB" dirty="0"/>
              <a:t>Assignment Guidance</a:t>
            </a:r>
            <a:br>
              <a:rPr lang="en-GB" dirty="0"/>
            </a:br>
            <a:r>
              <a:rPr lang="en-GB" dirty="0"/>
              <a:t> Assessment 1 Part a 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3207"/>
            <a:ext cx="8534399" cy="3554819"/>
          </a:xfrm>
        </p:spPr>
        <p:txBody>
          <a:bodyPr/>
          <a:lstStyle/>
          <a:p>
            <a:r>
              <a:rPr lang="en-GB" b="1" u="heavy" dirty="0"/>
              <a:t>Q1</a:t>
            </a:r>
            <a:endParaRPr lang="en-GB" dirty="0"/>
          </a:p>
          <a:p>
            <a:pPr lvl="0"/>
            <a:r>
              <a:rPr lang="en-GB" u="heavy" dirty="0"/>
              <a:t>David Green is going to set up a sole trader business as Decorator. He knows that he would be </a:t>
            </a:r>
            <a:r>
              <a:rPr lang="en-GB" dirty="0"/>
              <a:t>personally responsible for his business’s debts. He also would have some accounting responsibilities;</a:t>
            </a:r>
          </a:p>
          <a:p>
            <a:r>
              <a:rPr lang="en-GB" dirty="0"/>
              <a:t>however, he does not know about steps for starting a business. As your area of studying is related to the Business, he </a:t>
            </a:r>
            <a:r>
              <a:rPr lang="en-GB" i="1" dirty="0"/>
              <a:t>wants </a:t>
            </a:r>
            <a:r>
              <a:rPr lang="en-GB" dirty="0"/>
              <a:t>you </a:t>
            </a:r>
            <a:r>
              <a:rPr lang="en-GB" i="1" dirty="0"/>
              <a:t>to consult him in this matter.</a:t>
            </a:r>
            <a:endParaRPr lang="en-GB" dirty="0"/>
          </a:p>
          <a:p>
            <a:r>
              <a:rPr lang="en-GB" i="1" dirty="0"/>
              <a:t> </a:t>
            </a:r>
            <a:endParaRPr lang="en-GB" dirty="0"/>
          </a:p>
          <a:p>
            <a:r>
              <a:rPr lang="en-GB" b="1" dirty="0"/>
              <a:t>Required: </a:t>
            </a:r>
            <a:r>
              <a:rPr lang="en-GB" dirty="0"/>
              <a:t>Provide steps for starting a </a:t>
            </a:r>
            <a:r>
              <a:rPr lang="en-GB" i="1" dirty="0"/>
              <a:t>new business as </a:t>
            </a:r>
            <a:r>
              <a:rPr lang="en-GB" dirty="0"/>
              <a:t>Decorator (Maximum of 500 words).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392" y="294741"/>
            <a:ext cx="3933215" cy="1015663"/>
          </a:xfrm>
        </p:spPr>
        <p:txBody>
          <a:bodyPr/>
          <a:lstStyle/>
          <a:p>
            <a:r>
              <a:rPr lang="en-GB" dirty="0"/>
              <a:t>Assessment 1 Part a – Q2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3206"/>
            <a:ext cx="8126843" cy="4755148"/>
          </a:xfrm>
        </p:spPr>
        <p:txBody>
          <a:bodyPr/>
          <a:lstStyle/>
          <a:p>
            <a:pPr lvl="0"/>
            <a:r>
              <a:rPr lang="en-GB" sz="3200" u="heavy" dirty="0"/>
              <a:t>Accounting involves recording, analysing and summarising the transactions of an entity to provide information for </a:t>
            </a:r>
            <a:r>
              <a:rPr lang="en-GB" sz="3200" u="sng" dirty="0"/>
              <a:t>decision making.</a:t>
            </a:r>
            <a:endParaRPr lang="en-GB" sz="3200" u="heavy" dirty="0"/>
          </a:p>
          <a:p>
            <a:endParaRPr lang="en-GB" sz="3200" b="1" dirty="0"/>
          </a:p>
          <a:p>
            <a:r>
              <a:rPr lang="en-GB" sz="3200" b="1" dirty="0"/>
              <a:t>Required: </a:t>
            </a:r>
            <a:r>
              <a:rPr lang="en-GB" sz="3200" dirty="0"/>
              <a:t>Consider a large company listed on the London stock exchange and identify who are the decision makers referred to in the above definition (Maximum of 300 words).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561" y="365036"/>
            <a:ext cx="7886700" cy="1325245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241935" rIns="0" bIns="0" rtlCol="0">
            <a:spAutoFit/>
          </a:bodyPr>
          <a:lstStyle/>
          <a:p>
            <a:pPr marL="90805">
              <a:lnSpc>
                <a:spcPts val="3850"/>
              </a:lnSpc>
              <a:spcBef>
                <a:spcPts val="1905"/>
              </a:spcBef>
            </a:pPr>
            <a:r>
              <a:rPr sz="3300" spc="-5" dirty="0">
                <a:latin typeface="DejaVu Sans"/>
                <a:cs typeface="DejaVu Sans"/>
              </a:rPr>
              <a:t>This</a:t>
            </a:r>
            <a:r>
              <a:rPr sz="3300" spc="-25" dirty="0">
                <a:latin typeface="DejaVu Sans"/>
                <a:cs typeface="DejaVu Sans"/>
              </a:rPr>
              <a:t> </a:t>
            </a:r>
            <a:r>
              <a:rPr sz="3300" spc="-5" dirty="0">
                <a:latin typeface="DejaVu Sans"/>
                <a:cs typeface="DejaVu Sans"/>
              </a:rPr>
              <a:t>week..</a:t>
            </a:r>
            <a:endParaRPr sz="3300">
              <a:latin typeface="DejaVu Sans"/>
              <a:cs typeface="DejaVu Sans"/>
            </a:endParaRPr>
          </a:p>
          <a:p>
            <a:pPr marL="90805">
              <a:lnSpc>
                <a:spcPts val="2290"/>
              </a:lnSpc>
            </a:pPr>
            <a:r>
              <a:rPr sz="2000" spc="-15" dirty="0">
                <a:latin typeface="DejaVu Sans"/>
                <a:cs typeface="DejaVu Sans"/>
              </a:rPr>
              <a:t>Further</a:t>
            </a:r>
            <a:r>
              <a:rPr sz="2000" dirty="0">
                <a:latin typeface="DejaVu Sans"/>
                <a:cs typeface="DejaVu Sans"/>
              </a:rPr>
              <a:t> </a:t>
            </a:r>
            <a:r>
              <a:rPr sz="2000" spc="-5" dirty="0">
                <a:latin typeface="DejaVu Sans"/>
                <a:cs typeface="DejaVu Sans"/>
              </a:rPr>
              <a:t>considerations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01" y="2232621"/>
            <a:ext cx="4852670" cy="293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2400" dirty="0">
                <a:latin typeface="Carlito"/>
                <a:cs typeface="Carlito"/>
              </a:rPr>
              <a:t>Sales </a:t>
            </a:r>
            <a:r>
              <a:rPr sz="2400" spc="-10" dirty="0">
                <a:latin typeface="Carlito"/>
                <a:cs typeface="Carlito"/>
              </a:rPr>
              <a:t>returns </a:t>
            </a:r>
            <a:r>
              <a:rPr sz="2400" dirty="0">
                <a:latin typeface="Carlito"/>
                <a:cs typeface="Carlito"/>
              </a:rPr>
              <a:t>/ </a:t>
            </a:r>
            <a:r>
              <a:rPr sz="2400" spc="-15" dirty="0">
                <a:latin typeface="Carlito"/>
                <a:cs typeface="Carlito"/>
              </a:rPr>
              <a:t>Returns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inwards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100">
              <a:latin typeface="Carlito"/>
              <a:cs typeface="Carlito"/>
            </a:endParaRPr>
          </a:p>
          <a:p>
            <a:pPr marL="184150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2400" spc="-10" dirty="0">
                <a:latin typeface="Carlito"/>
                <a:cs typeface="Carlito"/>
              </a:rPr>
              <a:t>Purchases returns </a:t>
            </a:r>
            <a:r>
              <a:rPr sz="2400" dirty="0">
                <a:latin typeface="Carlito"/>
                <a:cs typeface="Carlito"/>
              </a:rPr>
              <a:t>/ </a:t>
            </a:r>
            <a:r>
              <a:rPr sz="2400" spc="-15" dirty="0">
                <a:latin typeface="Carlito"/>
                <a:cs typeface="Carlito"/>
              </a:rPr>
              <a:t>Returns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outwards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100">
              <a:latin typeface="Carlito"/>
              <a:cs typeface="Carlito"/>
            </a:endParaRPr>
          </a:p>
          <a:p>
            <a:pPr marL="184150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2400" spc="-5" dirty="0">
                <a:latin typeface="Carlito"/>
                <a:cs typeface="Carlito"/>
              </a:rPr>
              <a:t>Carriage </a:t>
            </a:r>
            <a:r>
              <a:rPr sz="2400" spc="-10" dirty="0">
                <a:latin typeface="Carlito"/>
                <a:cs typeface="Carlito"/>
              </a:rPr>
              <a:t>outwards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100">
              <a:latin typeface="Carlito"/>
              <a:cs typeface="Carlito"/>
            </a:endParaRPr>
          </a:p>
          <a:p>
            <a:pPr marL="184150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2400" spc="-5" dirty="0">
                <a:latin typeface="Carlito"/>
                <a:cs typeface="Carlito"/>
              </a:rPr>
              <a:t>Carriage </a:t>
            </a:r>
            <a:r>
              <a:rPr sz="2400" spc="-15" dirty="0">
                <a:latin typeface="Carlito"/>
                <a:cs typeface="Carlito"/>
              </a:rPr>
              <a:t>inwards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714" y="114477"/>
            <a:ext cx="7239000" cy="952500"/>
          </a:xfrm>
          <a:custGeom>
            <a:avLst/>
            <a:gdLst/>
            <a:ahLst/>
            <a:cxnLst/>
            <a:rect l="l" t="t" r="r" b="b"/>
            <a:pathLst>
              <a:path w="7239000" h="952500">
                <a:moveTo>
                  <a:pt x="7238530" y="0"/>
                </a:moveTo>
                <a:lnTo>
                  <a:pt x="0" y="0"/>
                </a:lnTo>
                <a:lnTo>
                  <a:pt x="0" y="952207"/>
                </a:lnTo>
                <a:lnTo>
                  <a:pt x="7238530" y="952207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is net</a:t>
            </a:r>
            <a:r>
              <a:rPr spc="-110" dirty="0"/>
              <a:t> </a:t>
            </a:r>
            <a:r>
              <a:rPr spc="-15" dirty="0"/>
              <a:t>profit?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5425" y="1117346"/>
            <a:ext cx="6940550" cy="18992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150" marR="5080" indent="-172085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rlito"/>
                <a:cs typeface="Carlito"/>
              </a:rPr>
              <a:t>Net </a:t>
            </a:r>
            <a:r>
              <a:rPr sz="2400" spc="-15" dirty="0">
                <a:latin typeface="Carlito"/>
                <a:cs typeface="Carlito"/>
              </a:rPr>
              <a:t>profit </a:t>
            </a:r>
            <a:r>
              <a:rPr sz="2400" spc="-5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what </a:t>
            </a:r>
            <a:r>
              <a:rPr sz="2400" spc="-5" dirty="0">
                <a:latin typeface="Carlito"/>
                <a:cs typeface="Carlito"/>
              </a:rPr>
              <a:t>is </a:t>
            </a:r>
            <a:r>
              <a:rPr sz="2400" spc="-20" dirty="0">
                <a:latin typeface="Carlito"/>
                <a:cs typeface="Carlito"/>
              </a:rPr>
              <a:t>left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gross profit </a:t>
            </a:r>
            <a:r>
              <a:rPr sz="2400" spc="-20" dirty="0">
                <a:latin typeface="Carlito"/>
                <a:cs typeface="Carlito"/>
              </a:rPr>
              <a:t>after </a:t>
            </a:r>
            <a:r>
              <a:rPr sz="2400" dirty="0">
                <a:latin typeface="Carlito"/>
                <a:cs typeface="Carlito"/>
              </a:rPr>
              <a:t>all </a:t>
            </a:r>
            <a:r>
              <a:rPr sz="2400" spc="-5" dirty="0">
                <a:latin typeface="Carlito"/>
                <a:cs typeface="Carlito"/>
              </a:rPr>
              <a:t>other  </a:t>
            </a:r>
            <a:r>
              <a:rPr sz="2400" spc="-10" dirty="0">
                <a:latin typeface="Carlito"/>
                <a:cs typeface="Carlito"/>
              </a:rPr>
              <a:t>expenses </a:t>
            </a:r>
            <a:r>
              <a:rPr sz="2400" spc="-25" dirty="0">
                <a:latin typeface="Carlito"/>
                <a:cs typeface="Carlito"/>
              </a:rPr>
              <a:t>have </a:t>
            </a:r>
            <a:r>
              <a:rPr sz="2400" spc="-5" dirty="0">
                <a:latin typeface="Carlito"/>
                <a:cs typeface="Carlito"/>
              </a:rPr>
              <a:t>been</a:t>
            </a:r>
            <a:r>
              <a:rPr sz="2400" spc="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deducted.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Carlito"/>
              <a:cs typeface="Carlito"/>
            </a:endParaRPr>
          </a:p>
          <a:p>
            <a:pPr marL="184150" marR="118745" indent="-172085">
              <a:lnSpc>
                <a:spcPts val="2590"/>
              </a:lnSpc>
            </a:pPr>
            <a:r>
              <a:rPr sz="2400" b="1" spc="-10" dirty="0">
                <a:solidFill>
                  <a:srgbClr val="BF0000"/>
                </a:solidFill>
                <a:latin typeface="Carlito"/>
                <a:cs typeface="Carlito"/>
              </a:rPr>
              <a:t>Note </a:t>
            </a:r>
            <a:r>
              <a:rPr sz="2400" dirty="0">
                <a:latin typeface="Carlito"/>
                <a:cs typeface="Carlito"/>
              </a:rPr>
              <a:t>– </a:t>
            </a:r>
            <a:r>
              <a:rPr sz="2400" spc="-10" dirty="0">
                <a:latin typeface="Carlito"/>
                <a:cs typeface="Carlito"/>
              </a:rPr>
              <a:t>where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costs </a:t>
            </a:r>
            <a:r>
              <a:rPr sz="2400" spc="-5" dirty="0">
                <a:latin typeface="Carlito"/>
                <a:cs typeface="Carlito"/>
              </a:rPr>
              <a:t>used </a:t>
            </a:r>
            <a:r>
              <a:rPr sz="2400" spc="-10" dirty="0">
                <a:latin typeface="Carlito"/>
                <a:cs typeface="Carlito"/>
              </a:rPr>
              <a:t>up </a:t>
            </a:r>
            <a:r>
              <a:rPr sz="2400" spc="-20" dirty="0">
                <a:latin typeface="Carlito"/>
                <a:cs typeface="Carlito"/>
              </a:rPr>
              <a:t>exceed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gross profit  </a:t>
            </a:r>
            <a:r>
              <a:rPr sz="2400" spc="-5" dirty="0">
                <a:latin typeface="Carlito"/>
                <a:cs typeface="Carlito"/>
              </a:rPr>
              <a:t>plus other </a:t>
            </a:r>
            <a:r>
              <a:rPr sz="2400" spc="-10" dirty="0">
                <a:latin typeface="Carlito"/>
                <a:cs typeface="Carlito"/>
              </a:rPr>
              <a:t>revenue,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result </a:t>
            </a:r>
            <a:r>
              <a:rPr sz="2400" spc="-5" dirty="0">
                <a:latin typeface="Carlito"/>
                <a:cs typeface="Carlito"/>
              </a:rPr>
              <a:t>is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net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loss.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23089" y="2996285"/>
            <a:ext cx="6413672" cy="332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06262" y="4001655"/>
            <a:ext cx="2087880" cy="12655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89900"/>
              </a:lnSpc>
              <a:spcBef>
                <a:spcPts val="365"/>
              </a:spcBef>
            </a:pPr>
            <a:r>
              <a:rPr sz="2200" b="1" spc="-10" dirty="0">
                <a:solidFill>
                  <a:srgbClr val="6F2F9F"/>
                </a:solidFill>
                <a:latin typeface="Carlito"/>
                <a:cs typeface="Carlito"/>
              </a:rPr>
              <a:t>Gross </a:t>
            </a:r>
            <a:r>
              <a:rPr sz="2200" b="1" spc="-15" dirty="0">
                <a:solidFill>
                  <a:srgbClr val="6F2F9F"/>
                </a:solidFill>
                <a:latin typeface="Carlito"/>
                <a:cs typeface="Carlito"/>
              </a:rPr>
              <a:t>profit </a:t>
            </a:r>
            <a:r>
              <a:rPr sz="2200" b="1" dirty="0">
                <a:latin typeface="Carlito"/>
                <a:cs typeface="Carlito"/>
              </a:rPr>
              <a:t>+</a:t>
            </a:r>
            <a:r>
              <a:rPr sz="2200" b="1" spc="-75" dirty="0">
                <a:latin typeface="Carlito"/>
                <a:cs typeface="Carlito"/>
              </a:rPr>
              <a:t> </a:t>
            </a:r>
            <a:r>
              <a:rPr sz="2200" b="1" spc="-20" dirty="0">
                <a:latin typeface="Carlito"/>
                <a:cs typeface="Carlito"/>
              </a:rPr>
              <a:t>Any  </a:t>
            </a:r>
            <a:r>
              <a:rPr sz="2200" b="1" spc="-10" dirty="0">
                <a:latin typeface="Carlito"/>
                <a:cs typeface="Carlito"/>
              </a:rPr>
              <a:t>other income </a:t>
            </a:r>
            <a:r>
              <a:rPr sz="2200" b="1" dirty="0">
                <a:latin typeface="Carlito"/>
                <a:cs typeface="Carlito"/>
              </a:rPr>
              <a:t>–  </a:t>
            </a:r>
            <a:r>
              <a:rPr sz="2200" b="1" spc="-10" dirty="0">
                <a:latin typeface="Carlito"/>
                <a:cs typeface="Carlito"/>
              </a:rPr>
              <a:t>Expenses </a:t>
            </a:r>
            <a:r>
              <a:rPr sz="2200" b="1" dirty="0">
                <a:latin typeface="Carlito"/>
                <a:cs typeface="Carlito"/>
              </a:rPr>
              <a:t>= </a:t>
            </a:r>
            <a:r>
              <a:rPr sz="2200" b="1" spc="-10" dirty="0">
                <a:solidFill>
                  <a:srgbClr val="FF0000"/>
                </a:solidFill>
                <a:latin typeface="Carlito"/>
                <a:cs typeface="Carlito"/>
              </a:rPr>
              <a:t>Net  </a:t>
            </a:r>
            <a:r>
              <a:rPr sz="2200" b="1" spc="-15" dirty="0">
                <a:solidFill>
                  <a:srgbClr val="FF0000"/>
                </a:solidFill>
                <a:latin typeface="Carlito"/>
                <a:cs typeface="Carlito"/>
              </a:rPr>
              <a:t>profit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2623" y="3899052"/>
            <a:ext cx="1848485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505"/>
              </a:lnSpc>
              <a:spcBef>
                <a:spcPts val="100"/>
              </a:spcBef>
            </a:pPr>
            <a:r>
              <a:rPr sz="2200" b="1" spc="-15" dirty="0">
                <a:solidFill>
                  <a:srgbClr val="00AF4F"/>
                </a:solidFill>
                <a:latin typeface="Carlito"/>
                <a:cs typeface="Carlito"/>
              </a:rPr>
              <a:t>Revenue</a:t>
            </a:r>
            <a:r>
              <a:rPr sz="2200" b="1" spc="-75" dirty="0">
                <a:solidFill>
                  <a:srgbClr val="00AF4F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00AF4F"/>
                </a:solidFill>
                <a:latin typeface="Carlito"/>
                <a:cs typeface="Carlito"/>
              </a:rPr>
              <a:t>(Sales)</a:t>
            </a:r>
            <a:endParaRPr sz="2200">
              <a:latin typeface="Carlito"/>
              <a:cs typeface="Carlito"/>
            </a:endParaRPr>
          </a:p>
          <a:p>
            <a:pPr marL="22860" marR="15240" algn="ctr">
              <a:lnSpc>
                <a:spcPct val="89900"/>
              </a:lnSpc>
              <a:spcBef>
                <a:spcPts val="130"/>
              </a:spcBef>
            </a:pPr>
            <a:r>
              <a:rPr sz="2200" b="1" dirty="0">
                <a:latin typeface="Carlito"/>
                <a:cs typeface="Carlito"/>
              </a:rPr>
              <a:t>– </a:t>
            </a:r>
            <a:r>
              <a:rPr sz="2200" b="1" spc="-15" dirty="0">
                <a:solidFill>
                  <a:srgbClr val="00AFEF"/>
                </a:solidFill>
                <a:latin typeface="Carlito"/>
                <a:cs typeface="Carlito"/>
              </a:rPr>
              <a:t>Cost </a:t>
            </a:r>
            <a:r>
              <a:rPr sz="2200" b="1" spc="-10" dirty="0">
                <a:solidFill>
                  <a:srgbClr val="00AFEF"/>
                </a:solidFill>
                <a:latin typeface="Carlito"/>
                <a:cs typeface="Carlito"/>
              </a:rPr>
              <a:t>of</a:t>
            </a:r>
            <a:r>
              <a:rPr sz="2200" b="1" spc="-75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00AFEF"/>
                </a:solidFill>
                <a:latin typeface="Carlito"/>
                <a:cs typeface="Carlito"/>
              </a:rPr>
              <a:t>Goods  </a:t>
            </a:r>
            <a:r>
              <a:rPr sz="2200" b="1" spc="-5" dirty="0">
                <a:solidFill>
                  <a:srgbClr val="00AFEF"/>
                </a:solidFill>
                <a:latin typeface="Carlito"/>
                <a:cs typeface="Carlito"/>
              </a:rPr>
              <a:t>sold </a:t>
            </a:r>
            <a:r>
              <a:rPr sz="2200" b="1" dirty="0">
                <a:latin typeface="Carlito"/>
                <a:cs typeface="Carlito"/>
              </a:rPr>
              <a:t>= </a:t>
            </a:r>
            <a:r>
              <a:rPr sz="2200" b="1" spc="-10" dirty="0">
                <a:solidFill>
                  <a:srgbClr val="6F2F9F"/>
                </a:solidFill>
                <a:latin typeface="Carlito"/>
                <a:cs typeface="Carlito"/>
              </a:rPr>
              <a:t>Gross  </a:t>
            </a:r>
            <a:r>
              <a:rPr sz="2200" b="1" spc="-15" dirty="0">
                <a:solidFill>
                  <a:srgbClr val="6F2F9F"/>
                </a:solidFill>
                <a:latin typeface="Carlito"/>
                <a:cs typeface="Carlito"/>
              </a:rPr>
              <a:t>profit</a:t>
            </a:r>
            <a:endParaRPr sz="22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07026" y="4307940"/>
            <a:ext cx="1179195" cy="657860"/>
            <a:chOff x="4507026" y="4307940"/>
            <a:chExt cx="1179195" cy="657860"/>
          </a:xfrm>
        </p:grpSpPr>
        <p:sp>
          <p:nvSpPr>
            <p:cNvPr id="9" name="object 9"/>
            <p:cNvSpPr/>
            <p:nvPr/>
          </p:nvSpPr>
          <p:spPr>
            <a:xfrm>
              <a:off x="4513325" y="4314240"/>
              <a:ext cx="1166495" cy="645160"/>
            </a:xfrm>
            <a:custGeom>
              <a:avLst/>
              <a:gdLst/>
              <a:ahLst/>
              <a:cxnLst/>
              <a:rect l="l" t="t" r="r" b="b"/>
              <a:pathLst>
                <a:path w="1166495" h="645160">
                  <a:moveTo>
                    <a:pt x="1061275" y="0"/>
                  </a:moveTo>
                  <a:lnTo>
                    <a:pt x="1078915" y="34925"/>
                  </a:lnTo>
                  <a:lnTo>
                    <a:pt x="0" y="574916"/>
                  </a:lnTo>
                  <a:lnTo>
                    <a:pt x="34912" y="645121"/>
                  </a:lnTo>
                  <a:lnTo>
                    <a:pt x="1113828" y="105117"/>
                  </a:lnTo>
                  <a:lnTo>
                    <a:pt x="1131468" y="140398"/>
                  </a:lnTo>
                  <a:lnTo>
                    <a:pt x="1166393" y="34925"/>
                  </a:lnTo>
                  <a:lnTo>
                    <a:pt x="1061275" y="0"/>
                  </a:lnTo>
                  <a:close/>
                </a:path>
              </a:pathLst>
            </a:custGeom>
            <a:solidFill>
              <a:srgbClr val="FFD866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13325" y="4314240"/>
              <a:ext cx="1166495" cy="645160"/>
            </a:xfrm>
            <a:custGeom>
              <a:avLst/>
              <a:gdLst/>
              <a:ahLst/>
              <a:cxnLst/>
              <a:rect l="l" t="t" r="r" b="b"/>
              <a:pathLst>
                <a:path w="1166495" h="645160">
                  <a:moveTo>
                    <a:pt x="0" y="574916"/>
                  </a:moveTo>
                  <a:lnTo>
                    <a:pt x="1078915" y="34925"/>
                  </a:lnTo>
                  <a:lnTo>
                    <a:pt x="1061275" y="0"/>
                  </a:lnTo>
                  <a:lnTo>
                    <a:pt x="1166393" y="34925"/>
                  </a:lnTo>
                  <a:lnTo>
                    <a:pt x="1131468" y="140398"/>
                  </a:lnTo>
                  <a:lnTo>
                    <a:pt x="1113828" y="105117"/>
                  </a:lnTo>
                  <a:lnTo>
                    <a:pt x="34912" y="645121"/>
                  </a:lnTo>
                  <a:lnTo>
                    <a:pt x="0" y="574916"/>
                  </a:lnTo>
                  <a:close/>
                </a:path>
              </a:pathLst>
            </a:custGeom>
            <a:ln w="125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561" y="365036"/>
            <a:ext cx="7886700" cy="1325245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3790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85"/>
              </a:spcBef>
            </a:pPr>
            <a:r>
              <a:rPr spc="-10" dirty="0"/>
              <a:t>Other</a:t>
            </a:r>
            <a:r>
              <a:rPr spc="-20" dirty="0"/>
              <a:t> </a:t>
            </a:r>
            <a:r>
              <a:rPr spc="-5" dirty="0"/>
              <a:t>income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914167"/>
            <a:ext cx="8001000" cy="3016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8585">
              <a:lnSpc>
                <a:spcPct val="115900"/>
              </a:lnSpc>
              <a:spcBef>
                <a:spcPts val="100"/>
              </a:spcBef>
              <a:tabLst>
                <a:tab pos="1458595" algn="l"/>
              </a:tabLst>
            </a:pPr>
            <a:r>
              <a:rPr sz="2400" spc="-10" dirty="0">
                <a:latin typeface="Carlito"/>
                <a:cs typeface="Carlito"/>
              </a:rPr>
              <a:t>Income </a:t>
            </a:r>
            <a:r>
              <a:rPr sz="2400" spc="-5" dirty="0">
                <a:latin typeface="Carlito"/>
                <a:cs typeface="Carlito"/>
              </a:rPr>
              <a:t>other than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sale </a:t>
            </a:r>
            <a:r>
              <a:rPr sz="2400" spc="-10" dirty="0">
                <a:latin typeface="Carlito"/>
                <a:cs typeface="Carlito"/>
              </a:rPr>
              <a:t>of goods:  Examples:	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Any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other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income</a:t>
            </a:r>
            <a:endParaRPr sz="2400" dirty="0">
              <a:latin typeface="Carlito"/>
              <a:cs typeface="Carlito"/>
            </a:endParaRPr>
          </a:p>
          <a:p>
            <a:pPr marL="183515" indent="-17145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4150" algn="l"/>
              </a:tabLst>
            </a:pPr>
            <a:r>
              <a:rPr sz="2400" spc="-20" dirty="0">
                <a:latin typeface="Carlito"/>
                <a:cs typeface="Carlito"/>
              </a:rPr>
              <a:t>Rent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received</a:t>
            </a:r>
            <a:endParaRPr sz="2400" dirty="0">
              <a:latin typeface="Carlito"/>
              <a:cs typeface="Carlito"/>
            </a:endParaRPr>
          </a:p>
          <a:p>
            <a:pPr marL="183515" indent="-17145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184150" algn="l"/>
              </a:tabLst>
            </a:pPr>
            <a:r>
              <a:rPr sz="2400" spc="-5" dirty="0">
                <a:latin typeface="Carlito"/>
                <a:cs typeface="Carlito"/>
              </a:rPr>
              <a:t>Commissions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received</a:t>
            </a:r>
            <a:endParaRPr sz="2400" dirty="0">
              <a:latin typeface="Carlito"/>
              <a:cs typeface="Carlito"/>
            </a:endParaRPr>
          </a:p>
          <a:p>
            <a:pPr marL="183515" indent="-17145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184150" algn="l"/>
              </a:tabLst>
            </a:pPr>
            <a:r>
              <a:rPr sz="2400" dirty="0">
                <a:latin typeface="Carlito"/>
                <a:cs typeface="Carlito"/>
              </a:rPr>
              <a:t>Gain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spc="-5" dirty="0">
                <a:latin typeface="Carlito"/>
                <a:cs typeface="Carlito"/>
              </a:rPr>
              <a:t>disposal of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assets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 dirty="0">
              <a:latin typeface="Carlito"/>
              <a:cs typeface="Carlito"/>
            </a:endParaRPr>
          </a:p>
          <a:p>
            <a:pPr marL="1049655">
              <a:lnSpc>
                <a:spcPct val="100000"/>
              </a:lnSpc>
              <a:tabLst>
                <a:tab pos="5221605" algn="l"/>
              </a:tabLst>
            </a:pPr>
            <a:r>
              <a:rPr sz="2400" b="1" spc="-10" dirty="0">
                <a:latin typeface="Carlito"/>
                <a:cs typeface="Carlito"/>
              </a:rPr>
              <a:t>Gross</a:t>
            </a:r>
            <a:r>
              <a:rPr sz="2400" b="1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profit</a:t>
            </a:r>
            <a:r>
              <a:rPr sz="2400" b="1" dirty="0">
                <a:latin typeface="Carlito"/>
                <a:cs typeface="Carlito"/>
              </a:rPr>
              <a:t> +</a:t>
            </a:r>
            <a:r>
              <a:rPr lang="en-GB" sz="2400" b="1" dirty="0">
                <a:latin typeface="Carlito"/>
                <a:cs typeface="Carlito"/>
              </a:rPr>
              <a:t> Other income</a:t>
            </a:r>
            <a:r>
              <a:rPr sz="2400" b="1" dirty="0">
                <a:latin typeface="Carlito"/>
                <a:cs typeface="Carlito"/>
              </a:rPr>
              <a:t>	–</a:t>
            </a:r>
            <a:r>
              <a:rPr sz="2400" b="1" spc="-6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Expenses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561" y="365036"/>
            <a:ext cx="7886700" cy="1325245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3790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85"/>
              </a:spcBef>
            </a:pPr>
            <a:r>
              <a:rPr spc="-10" dirty="0"/>
              <a:t>Carriage </a:t>
            </a:r>
            <a:r>
              <a:rPr spc="-15" dirty="0"/>
              <a:t>outwards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01" y="1858289"/>
            <a:ext cx="7557134" cy="309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7834">
              <a:lnSpc>
                <a:spcPct val="149900"/>
              </a:lnSpc>
              <a:spcBef>
                <a:spcPts val="100"/>
              </a:spcBef>
            </a:pPr>
            <a:r>
              <a:rPr sz="2100" spc="-5" dirty="0">
                <a:latin typeface="Carlito"/>
                <a:cs typeface="Carlito"/>
              </a:rPr>
              <a:t>In </a:t>
            </a:r>
            <a:r>
              <a:rPr sz="2100" spc="-10" dirty="0">
                <a:latin typeface="Carlito"/>
                <a:cs typeface="Carlito"/>
              </a:rPr>
              <a:t>accountancy terms, </a:t>
            </a:r>
            <a:r>
              <a:rPr sz="2100" spc="-5" dirty="0">
                <a:latin typeface="Carlito"/>
                <a:cs typeface="Carlito"/>
              </a:rPr>
              <a:t>this </a:t>
            </a:r>
            <a:r>
              <a:rPr sz="2100" spc="-15" dirty="0">
                <a:latin typeface="Carlito"/>
                <a:cs typeface="Carlito"/>
              </a:rPr>
              <a:t>cost </a:t>
            </a:r>
            <a:r>
              <a:rPr sz="2100" dirty="0">
                <a:latin typeface="Carlito"/>
                <a:cs typeface="Carlito"/>
              </a:rPr>
              <a:t>of </a:t>
            </a:r>
            <a:r>
              <a:rPr sz="2100" spc="-10" dirty="0">
                <a:latin typeface="Carlito"/>
                <a:cs typeface="Carlito"/>
              </a:rPr>
              <a:t>transport </a:t>
            </a:r>
            <a:r>
              <a:rPr sz="2100" spc="-5" dirty="0">
                <a:latin typeface="Carlito"/>
                <a:cs typeface="Carlito"/>
              </a:rPr>
              <a:t>is </a:t>
            </a:r>
            <a:r>
              <a:rPr sz="2100" spc="-20" dirty="0">
                <a:latin typeface="Carlito"/>
                <a:cs typeface="Carlito"/>
              </a:rPr>
              <a:t>often referred </a:t>
            </a:r>
            <a:r>
              <a:rPr sz="2100" spc="-10" dirty="0">
                <a:latin typeface="Carlito"/>
                <a:cs typeface="Carlito"/>
              </a:rPr>
              <a:t>to </a:t>
            </a:r>
            <a:r>
              <a:rPr sz="2100" dirty="0">
                <a:latin typeface="Carlito"/>
                <a:cs typeface="Carlito"/>
              </a:rPr>
              <a:t>as  </a:t>
            </a:r>
            <a:r>
              <a:rPr sz="2100" spc="-15" dirty="0">
                <a:solidFill>
                  <a:srgbClr val="FF0000"/>
                </a:solidFill>
                <a:latin typeface="Carlito"/>
                <a:cs typeface="Carlito"/>
              </a:rPr>
              <a:t>‘carriage’</a:t>
            </a:r>
            <a:endParaRPr sz="2100">
              <a:latin typeface="Carlito"/>
              <a:cs typeface="Carlito"/>
            </a:endParaRPr>
          </a:p>
          <a:p>
            <a:pPr marL="184150" marR="5080" indent="-172085">
              <a:lnSpc>
                <a:spcPct val="150100"/>
              </a:lnSpc>
              <a:spcBef>
                <a:spcPts val="745"/>
              </a:spcBef>
              <a:buFont typeface="Arial"/>
              <a:buChar char="•"/>
              <a:tabLst>
                <a:tab pos="184785" algn="l"/>
              </a:tabLst>
            </a:pPr>
            <a:r>
              <a:rPr sz="2100" b="1" spc="-10" dirty="0">
                <a:latin typeface="Carlito"/>
                <a:cs typeface="Carlito"/>
              </a:rPr>
              <a:t>Carriage outwards </a:t>
            </a:r>
            <a:r>
              <a:rPr sz="2100" b="1" spc="-5" dirty="0">
                <a:latin typeface="Carlito"/>
                <a:cs typeface="Carlito"/>
              </a:rPr>
              <a:t>is </a:t>
            </a:r>
            <a:r>
              <a:rPr sz="2100" b="1" dirty="0">
                <a:latin typeface="Carlito"/>
                <a:cs typeface="Carlito"/>
              </a:rPr>
              <a:t>the </a:t>
            </a:r>
            <a:r>
              <a:rPr sz="2100" b="1" spc="-15" dirty="0">
                <a:latin typeface="Carlito"/>
                <a:cs typeface="Carlito"/>
              </a:rPr>
              <a:t>cost </a:t>
            </a:r>
            <a:r>
              <a:rPr sz="2100" b="1" spc="-5" dirty="0">
                <a:latin typeface="Carlito"/>
                <a:cs typeface="Carlito"/>
              </a:rPr>
              <a:t>of </a:t>
            </a:r>
            <a:r>
              <a:rPr sz="2100" b="1" spc="-10" dirty="0">
                <a:latin typeface="Carlito"/>
                <a:cs typeface="Carlito"/>
              </a:rPr>
              <a:t>delivering </a:t>
            </a:r>
            <a:r>
              <a:rPr sz="2100" b="1" dirty="0">
                <a:latin typeface="Carlito"/>
                <a:cs typeface="Carlito"/>
              </a:rPr>
              <a:t>the </a:t>
            </a:r>
            <a:r>
              <a:rPr sz="2100" b="1" spc="-10" dirty="0">
                <a:latin typeface="Carlito"/>
                <a:cs typeface="Carlito"/>
              </a:rPr>
              <a:t>goods to </a:t>
            </a:r>
            <a:r>
              <a:rPr sz="2100" b="1" spc="-5" dirty="0">
                <a:latin typeface="Carlito"/>
                <a:cs typeface="Carlito"/>
              </a:rPr>
              <a:t>customers</a:t>
            </a:r>
            <a:r>
              <a:rPr sz="2100" spc="-5" dirty="0">
                <a:latin typeface="Carlito"/>
                <a:cs typeface="Carlito"/>
              </a:rPr>
              <a:t>.  It </a:t>
            </a:r>
            <a:r>
              <a:rPr sz="2100" dirty="0">
                <a:latin typeface="Carlito"/>
                <a:cs typeface="Carlito"/>
              </a:rPr>
              <a:t>is an </a:t>
            </a:r>
            <a:r>
              <a:rPr sz="2100" spc="-10" dirty="0">
                <a:solidFill>
                  <a:srgbClr val="FF0000"/>
                </a:solidFill>
                <a:latin typeface="Carlito"/>
                <a:cs typeface="Carlito"/>
              </a:rPr>
              <a:t>expense </a:t>
            </a:r>
            <a:r>
              <a:rPr sz="2100" dirty="0">
                <a:latin typeface="Carlito"/>
                <a:cs typeface="Carlito"/>
              </a:rPr>
              <a:t>and </a:t>
            </a:r>
            <a:r>
              <a:rPr sz="2100" spc="-5" dirty="0">
                <a:latin typeface="Carlito"/>
                <a:cs typeface="Carlito"/>
              </a:rPr>
              <a:t>not part of the selling price of the</a:t>
            </a:r>
            <a:r>
              <a:rPr sz="2100" spc="55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goods.</a:t>
            </a:r>
            <a:endParaRPr sz="2100">
              <a:latin typeface="Carlito"/>
              <a:cs typeface="Carlito"/>
            </a:endParaRPr>
          </a:p>
          <a:p>
            <a:pPr marL="184150" marR="219075" indent="-172085">
              <a:lnSpc>
                <a:spcPct val="149900"/>
              </a:lnSpc>
              <a:spcBef>
                <a:spcPts val="755"/>
              </a:spcBef>
              <a:buFont typeface="Arial"/>
              <a:buChar char="•"/>
              <a:tabLst>
                <a:tab pos="184785" algn="l"/>
              </a:tabLst>
            </a:pPr>
            <a:r>
              <a:rPr sz="2100" b="1" spc="-10" dirty="0">
                <a:latin typeface="Carlito"/>
                <a:cs typeface="Carlito"/>
              </a:rPr>
              <a:t>Carriage outwards </a:t>
            </a:r>
            <a:r>
              <a:rPr sz="2100" b="1" spc="-5" dirty="0">
                <a:latin typeface="Carlito"/>
                <a:cs typeface="Carlito"/>
              </a:rPr>
              <a:t>is </a:t>
            </a:r>
            <a:r>
              <a:rPr sz="2100" b="1" spc="-15" dirty="0">
                <a:latin typeface="Carlito"/>
                <a:cs typeface="Carlito"/>
              </a:rPr>
              <a:t>charged </a:t>
            </a:r>
            <a:r>
              <a:rPr sz="2100" b="1" dirty="0">
                <a:latin typeface="Carlito"/>
                <a:cs typeface="Carlito"/>
              </a:rPr>
              <a:t>as </a:t>
            </a:r>
            <a:r>
              <a:rPr sz="2100" b="1" spc="-5" dirty="0">
                <a:latin typeface="Carlito"/>
                <a:cs typeface="Carlito"/>
              </a:rPr>
              <a:t>an </a:t>
            </a:r>
            <a:r>
              <a:rPr sz="2100" b="1" spc="-10" dirty="0">
                <a:latin typeface="Carlito"/>
                <a:cs typeface="Carlito"/>
              </a:rPr>
              <a:t>expense </a:t>
            </a:r>
            <a:r>
              <a:rPr sz="2100" b="1" dirty="0">
                <a:latin typeface="Carlito"/>
                <a:cs typeface="Carlito"/>
              </a:rPr>
              <a:t>in the </a:t>
            </a:r>
            <a:r>
              <a:rPr sz="2100" b="1" spc="-5" dirty="0">
                <a:latin typeface="Carlito"/>
                <a:cs typeface="Carlito"/>
              </a:rPr>
              <a:t>profit and loss  </a:t>
            </a:r>
            <a:r>
              <a:rPr sz="2100" b="1" spc="-10" dirty="0">
                <a:latin typeface="Carlito"/>
                <a:cs typeface="Carlito"/>
              </a:rPr>
              <a:t>account section </a:t>
            </a:r>
            <a:r>
              <a:rPr sz="2100" b="1" spc="-5" dirty="0">
                <a:latin typeface="Carlito"/>
                <a:cs typeface="Carlito"/>
              </a:rPr>
              <a:t>of </a:t>
            </a:r>
            <a:r>
              <a:rPr sz="2100" b="1" dirty="0">
                <a:latin typeface="Carlito"/>
                <a:cs typeface="Carlito"/>
              </a:rPr>
              <a:t>the </a:t>
            </a:r>
            <a:r>
              <a:rPr sz="2100" b="1" spc="-10" dirty="0">
                <a:latin typeface="Carlito"/>
                <a:cs typeface="Carlito"/>
              </a:rPr>
              <a:t>income</a:t>
            </a:r>
            <a:r>
              <a:rPr sz="2100" b="1" spc="30" dirty="0">
                <a:latin typeface="Carlito"/>
                <a:cs typeface="Carlito"/>
              </a:rPr>
              <a:t> </a:t>
            </a:r>
            <a:r>
              <a:rPr sz="2100" b="1" spc="-15" dirty="0">
                <a:latin typeface="Carlito"/>
                <a:cs typeface="Carlito"/>
              </a:rPr>
              <a:t>statement.</a:t>
            </a:r>
            <a:endParaRPr sz="2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561" y="365036"/>
            <a:ext cx="7886700" cy="1325245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3790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85"/>
              </a:spcBef>
            </a:pPr>
            <a:r>
              <a:rPr spc="-10" dirty="0"/>
              <a:t>Carriage </a:t>
            </a:r>
            <a:r>
              <a:rPr spc="-15" dirty="0"/>
              <a:t>inwards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01" y="2320236"/>
            <a:ext cx="7603490" cy="341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31115" indent="-17208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2400" spc="-5" dirty="0">
                <a:latin typeface="Carlito"/>
                <a:cs typeface="Carlito"/>
              </a:rPr>
              <a:t>When </a:t>
            </a:r>
            <a:r>
              <a:rPr sz="2400" spc="-10" dirty="0">
                <a:latin typeface="Carlito"/>
                <a:cs typeface="Carlito"/>
              </a:rPr>
              <a:t>goods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purchased </a:t>
            </a:r>
            <a:r>
              <a:rPr sz="2400" spc="-5" dirty="0">
                <a:latin typeface="Carlito"/>
                <a:cs typeface="Carlito"/>
              </a:rPr>
              <a:t>one supplier </a:t>
            </a:r>
            <a:r>
              <a:rPr sz="2400" spc="-15" dirty="0">
                <a:latin typeface="Carlito"/>
                <a:cs typeface="Carlito"/>
              </a:rPr>
              <a:t>may </a:t>
            </a:r>
            <a:r>
              <a:rPr sz="2400" spc="-5" dirty="0">
                <a:latin typeface="Carlito"/>
                <a:cs typeface="Carlito"/>
              </a:rPr>
              <a:t>include  </a:t>
            </a:r>
            <a:r>
              <a:rPr sz="2400" spc="-10" dirty="0">
                <a:latin typeface="Carlito"/>
                <a:cs typeface="Carlito"/>
              </a:rPr>
              <a:t>carriage </a:t>
            </a:r>
            <a:r>
              <a:rPr sz="2400" spc="-5" dirty="0">
                <a:latin typeface="Carlito"/>
                <a:cs typeface="Carlito"/>
              </a:rPr>
              <a:t>within the </a:t>
            </a:r>
            <a:r>
              <a:rPr sz="2400" spc="-10" dirty="0">
                <a:latin typeface="Carlito"/>
                <a:cs typeface="Carlito"/>
              </a:rPr>
              <a:t>purchase </a:t>
            </a:r>
            <a:r>
              <a:rPr sz="2400" spc="-15" dirty="0">
                <a:latin typeface="Carlito"/>
                <a:cs typeface="Carlito"/>
              </a:rPr>
              <a:t>cost </a:t>
            </a:r>
            <a:r>
              <a:rPr sz="2400" spc="-5" dirty="0">
                <a:latin typeface="Carlito"/>
                <a:cs typeface="Carlito"/>
              </a:rPr>
              <a:t>while another </a:t>
            </a:r>
            <a:r>
              <a:rPr sz="2400" spc="-15" dirty="0">
                <a:latin typeface="Carlito"/>
                <a:cs typeface="Carlito"/>
              </a:rPr>
              <a:t>may charge  separately </a:t>
            </a:r>
            <a:r>
              <a:rPr sz="2400" spc="-20" dirty="0">
                <a:latin typeface="Carlito"/>
                <a:cs typeface="Carlito"/>
              </a:rPr>
              <a:t>for</a:t>
            </a:r>
            <a:r>
              <a:rPr sz="2400" spc="-5" dirty="0">
                <a:latin typeface="Carlito"/>
                <a:cs typeface="Carlito"/>
              </a:rPr>
              <a:t> carriage.</a:t>
            </a:r>
            <a:endParaRPr sz="2400">
              <a:latin typeface="Carlito"/>
              <a:cs typeface="Carlito"/>
            </a:endParaRPr>
          </a:p>
          <a:p>
            <a:pPr marL="184150" marR="5080" indent="-172085">
              <a:lnSpc>
                <a:spcPct val="150000"/>
              </a:lnSpc>
              <a:spcBef>
                <a:spcPts val="750"/>
              </a:spcBef>
              <a:buFont typeface="Arial"/>
              <a:buChar char="•"/>
              <a:tabLst>
                <a:tab pos="184785" algn="l"/>
              </a:tabLst>
            </a:pPr>
            <a:r>
              <a:rPr sz="2400" spc="-5" dirty="0">
                <a:latin typeface="Carlito"/>
                <a:cs typeface="Carlito"/>
              </a:rPr>
              <a:t>When this happens </a:t>
            </a:r>
            <a:r>
              <a:rPr sz="2400" b="1" spc="-5" dirty="0">
                <a:latin typeface="Carlito"/>
                <a:cs typeface="Carlito"/>
              </a:rPr>
              <a:t>the </a:t>
            </a:r>
            <a:r>
              <a:rPr sz="2400" b="1" spc="-10" dirty="0">
                <a:latin typeface="Carlito"/>
                <a:cs typeface="Carlito"/>
              </a:rPr>
              <a:t>carriage </a:t>
            </a:r>
            <a:r>
              <a:rPr sz="2400" b="1" spc="-15" dirty="0">
                <a:latin typeface="Carlito"/>
                <a:cs typeface="Carlito"/>
              </a:rPr>
              <a:t>inwards </a:t>
            </a:r>
            <a:r>
              <a:rPr sz="2400" b="1" spc="-10" dirty="0">
                <a:latin typeface="Carlito"/>
                <a:cs typeface="Carlito"/>
              </a:rPr>
              <a:t>charge </a:t>
            </a:r>
            <a:r>
              <a:rPr sz="2400" b="1" spc="-5" dirty="0">
                <a:latin typeface="Carlito"/>
                <a:cs typeface="Carlito"/>
              </a:rPr>
              <a:t>is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added </a:t>
            </a:r>
            <a:r>
              <a:rPr sz="2400" b="1" spc="-20" dirty="0">
                <a:solidFill>
                  <a:srgbClr val="FF0000"/>
                </a:solidFill>
                <a:latin typeface="Carlito"/>
                <a:cs typeface="Carlito"/>
              </a:rPr>
              <a:t>to 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the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cost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of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purchases </a:t>
            </a:r>
            <a:r>
              <a:rPr sz="2400" b="1" spc="-5" dirty="0">
                <a:latin typeface="Carlito"/>
                <a:cs typeface="Carlito"/>
              </a:rPr>
              <a:t>in the </a:t>
            </a:r>
            <a:r>
              <a:rPr sz="2400" b="1" spc="-10" dirty="0">
                <a:latin typeface="Carlito"/>
                <a:cs typeface="Carlito"/>
              </a:rPr>
              <a:t>trading account </a:t>
            </a:r>
            <a:r>
              <a:rPr sz="2400" b="1" spc="-5" dirty="0">
                <a:latin typeface="Carlito"/>
                <a:cs typeface="Carlito"/>
              </a:rPr>
              <a:t>section </a:t>
            </a:r>
            <a:r>
              <a:rPr sz="2400" b="1" dirty="0">
                <a:latin typeface="Carlito"/>
                <a:cs typeface="Carlito"/>
              </a:rPr>
              <a:t>of </a:t>
            </a:r>
            <a:r>
              <a:rPr sz="2400" b="1" spc="-5" dirty="0">
                <a:latin typeface="Carlito"/>
                <a:cs typeface="Carlito"/>
              </a:rPr>
              <a:t>the  income</a:t>
            </a:r>
            <a:r>
              <a:rPr sz="2400" b="1" spc="-10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statement.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7391400" cy="507831"/>
          </a:xfrm>
        </p:spPr>
        <p:txBody>
          <a:bodyPr/>
          <a:lstStyle/>
          <a:p>
            <a:r>
              <a:rPr lang="en-GB" dirty="0"/>
              <a:t>Format for the Income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609600"/>
            <a:ext cx="7772400" cy="6477000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685808"/>
          <a:ext cx="7696200" cy="579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46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OBC Traders, Income Statement for the year ended 30th September 2021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£</a:t>
                      </a:r>
                      <a:endParaRPr lang="en-GB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£</a:t>
                      </a:r>
                      <a:endParaRPr lang="en-GB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£</a:t>
                      </a:r>
                      <a:endParaRPr lang="en-GB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Sales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Less Sales Return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(XXX)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Less Cost of Goods Sold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Opening Stock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Add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Purchases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Less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Return outwards / Purchase Return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(XXX)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Add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Carriage Inwards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Less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Closing Stock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(XXX)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(XXX)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Gross Profit / Loss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Less Expenses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1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Rent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1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Telephone and Internet Expenses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Carriage Outwards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Wages  and Salaries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Insurance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1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Motor Expenses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0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Sundry Expenses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(XXX)</a:t>
                      </a:r>
                      <a:endParaRPr lang="en-GB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0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Net Profit / Loss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XXX</a:t>
                      </a:r>
                      <a:endParaRPr lang="en-GB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848600" cy="492443"/>
          </a:xfrm>
        </p:spPr>
        <p:txBody>
          <a:bodyPr/>
          <a:lstStyle/>
          <a:p>
            <a:r>
              <a:rPr lang="en-GB" sz="1600" b="1" dirty="0">
                <a:solidFill>
                  <a:srgbClr val="FF0000"/>
                </a:solidFill>
              </a:rPr>
              <a:t>ACTIVITY 1</a:t>
            </a:r>
            <a:r>
              <a:rPr lang="en-GB" sz="1600" b="1" dirty="0"/>
              <a:t>: From the following information, draw up the income statement of J Bell for the year ending 30/04/2006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2654" t="35827" r="8487" b="5118"/>
          <a:stretch>
            <a:fillRect/>
          </a:stretch>
        </p:blipFill>
        <p:spPr bwMode="auto">
          <a:xfrm>
            <a:off x="457200" y="11430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477</Words>
  <Application>Microsoft Office PowerPoint</Application>
  <PresentationFormat>On-screen Show (4:3)</PresentationFormat>
  <Paragraphs>124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Carlito</vt:lpstr>
      <vt:lpstr>DejaVu Sans</vt:lpstr>
      <vt:lpstr>Times New Roman</vt:lpstr>
      <vt:lpstr>Office Theme</vt:lpstr>
      <vt:lpstr>THE FINANCIAL STATEMENTS OF  SOLE TRADERS (Part 2)</vt:lpstr>
      <vt:lpstr>PowerPoint Presentation</vt:lpstr>
      <vt:lpstr>PowerPoint Presentation</vt:lpstr>
      <vt:lpstr>What is net profit?</vt:lpstr>
      <vt:lpstr>Other income</vt:lpstr>
      <vt:lpstr>Carriage outwards</vt:lpstr>
      <vt:lpstr>Carriage inwards</vt:lpstr>
      <vt:lpstr>Format for the Income Statement</vt:lpstr>
      <vt:lpstr>ACTIVITY 1: From the following information, draw up the income statement of J Bell for the year ending 30/04/2006</vt:lpstr>
      <vt:lpstr>Activity-2 F Brown drew up the following trial balance as at 30 September 2008. You are to draft the Income Statement for the year ending 30 September 2008. </vt:lpstr>
      <vt:lpstr>Assignment Guidance  Assessment 1 Part a  </vt:lpstr>
      <vt:lpstr>Assessment 1 Part a – Q2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 De-Jonge</dc:creator>
  <cp:lastModifiedBy>Microsoft account</cp:lastModifiedBy>
  <cp:revision>2</cp:revision>
  <dcterms:created xsi:type="dcterms:W3CDTF">2022-01-06T10:25:30Z</dcterms:created>
  <dcterms:modified xsi:type="dcterms:W3CDTF">2022-11-12T22:10:33Z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2021-12-19T00:00:00Z</vt:filetime>
  </property>
  <property fmtid="{D5CDD505-2E9C-101B-9397-08002B2CF9AE}" pid="3" name="Creator">
    <vt:lpwstr>Impress</vt:lpwstr>
  </property>
  <property fmtid="{D5CDD505-2E9C-101B-9397-08002B2CF9AE}" pid="4" name="LastSaved">
    <vt:filetime>2022-01-06T00:00:00Z</vt:filetime>
  </property>
</Properties>
</file>