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1"/>
  </p:notesMasterIdLst>
  <p:handoutMasterIdLst>
    <p:handoutMasterId r:id="rId42"/>
  </p:handoutMasterIdLst>
  <p:sldIdLst>
    <p:sldId id="343" r:id="rId5"/>
    <p:sldId id="256" r:id="rId6"/>
    <p:sldId id="309" r:id="rId7"/>
    <p:sldId id="266" r:id="rId8"/>
    <p:sldId id="290" r:id="rId9"/>
    <p:sldId id="308" r:id="rId10"/>
    <p:sldId id="310" r:id="rId11"/>
    <p:sldId id="270" r:id="rId12"/>
    <p:sldId id="338" r:id="rId13"/>
    <p:sldId id="298" r:id="rId14"/>
    <p:sldId id="301" r:id="rId15"/>
    <p:sldId id="302" r:id="rId16"/>
    <p:sldId id="320" r:id="rId17"/>
    <p:sldId id="339" r:id="rId18"/>
    <p:sldId id="367" r:id="rId19"/>
    <p:sldId id="366"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3" r:id="rId38"/>
    <p:sldId id="365" r:id="rId39"/>
    <p:sldId id="362" r:id="rId4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753">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CBEB6"/>
    <a:srgbClr val="939598"/>
    <a:srgbClr val="747678"/>
    <a:srgbClr val="CC7B16"/>
    <a:srgbClr val="B34215"/>
    <a:srgbClr val="ED1C24"/>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397" autoAdjust="0"/>
  </p:normalViewPr>
  <p:slideViewPr>
    <p:cSldViewPr>
      <p:cViewPr varScale="1">
        <p:scale>
          <a:sx n="67" d="100"/>
          <a:sy n="67" d="100"/>
        </p:scale>
        <p:origin x="556" y="44"/>
      </p:cViewPr>
      <p:guideLst>
        <p:guide orient="horz" pos="2160"/>
        <p:guide pos="275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264"/>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839D0-0BBF-4DFD-B64A-0EFC6257C989}" type="doc">
      <dgm:prSet loTypeId="urn:microsoft.com/office/officeart/2005/8/layout/vList2" loCatId="list" qsTypeId="urn:microsoft.com/office/officeart/2005/8/quickstyle/simple1#14" qsCatId="simple" csTypeId="urn:microsoft.com/office/officeart/2005/8/colors/colorful5" csCatId="colorful" phldr="1"/>
      <dgm:spPr/>
      <dgm:t>
        <a:bodyPr/>
        <a:lstStyle/>
        <a:p>
          <a:endParaRPr lang="en-US"/>
        </a:p>
      </dgm:t>
    </dgm:pt>
    <dgm:pt modelId="{6E1F0C20-B893-4E08-A30B-3349D4A7AC49}">
      <dgm:prSet custT="1"/>
      <dgm:spPr/>
      <dgm:t>
        <a:bodyPr/>
        <a:lstStyle/>
        <a:p>
          <a:pPr rtl="0"/>
          <a:r>
            <a:rPr lang="en-US" sz="2400" b="0" dirty="0">
              <a:latin typeface="Arial" panose="020B0604020202020204" pitchFamily="34" charset="0"/>
              <a:cs typeface="Arial" panose="020B0604020202020204" pitchFamily="34" charset="0"/>
            </a:rPr>
            <a:t>1 Internal data</a:t>
          </a:r>
        </a:p>
      </dgm:t>
    </dgm:pt>
    <dgm:pt modelId="{B5DFBF4C-9FAC-4DDE-BE64-B762BF3CBED5}" type="parTrans" cxnId="{E651EBE6-CC08-444D-97EB-303953EB773F}">
      <dgm:prSet/>
      <dgm:spPr/>
      <dgm:t>
        <a:bodyPr/>
        <a:lstStyle/>
        <a:p>
          <a:endParaRPr lang="en-US" sz="2400">
            <a:latin typeface="Arial" panose="020B0604020202020204" pitchFamily="34" charset="0"/>
            <a:cs typeface="Arial" panose="020B0604020202020204" pitchFamily="34" charset="0"/>
          </a:endParaRPr>
        </a:p>
      </dgm:t>
    </dgm:pt>
    <dgm:pt modelId="{F51970F2-94A2-40F7-AE8F-75EA767C76C0}" type="sibTrans" cxnId="{E651EBE6-CC08-444D-97EB-303953EB773F}">
      <dgm:prSet/>
      <dgm:spPr/>
      <dgm:t>
        <a:bodyPr/>
        <a:lstStyle/>
        <a:p>
          <a:endParaRPr lang="en-US" sz="2400">
            <a:latin typeface="Arial" panose="020B0604020202020204" pitchFamily="34" charset="0"/>
            <a:cs typeface="Arial" panose="020B0604020202020204" pitchFamily="34" charset="0"/>
          </a:endParaRPr>
        </a:p>
      </dgm:t>
    </dgm:pt>
    <dgm:pt modelId="{0249D508-0EE1-49AB-9BD9-EAB9C8312CB6}">
      <dgm:prSet custT="1"/>
      <dgm:spPr/>
      <dgm:t>
        <a:bodyPr/>
        <a:lstStyle/>
        <a:p>
          <a:pPr rtl="0"/>
          <a:r>
            <a:rPr lang="en-US" sz="2400" b="0" dirty="0">
              <a:latin typeface="Arial" panose="020B0604020202020204" pitchFamily="34" charset="0"/>
              <a:cs typeface="Arial" panose="020B0604020202020204" pitchFamily="34" charset="0"/>
            </a:rPr>
            <a:t>2. Competitive Marketing intelligence</a:t>
          </a:r>
          <a:endParaRPr lang="en-US" sz="2400" dirty="0">
            <a:latin typeface="Arial" panose="020B0604020202020204" pitchFamily="34" charset="0"/>
            <a:cs typeface="Arial" panose="020B0604020202020204" pitchFamily="34" charset="0"/>
          </a:endParaRPr>
        </a:p>
      </dgm:t>
    </dgm:pt>
    <dgm:pt modelId="{A1585177-9D1E-403C-8D89-E4DFB1F8F0CC}" type="parTrans" cxnId="{46BC1584-9729-41DD-9CCB-9425E912168B}">
      <dgm:prSet/>
      <dgm:spPr/>
      <dgm:t>
        <a:bodyPr/>
        <a:lstStyle/>
        <a:p>
          <a:endParaRPr lang="en-US" sz="2400">
            <a:latin typeface="Arial" panose="020B0604020202020204" pitchFamily="34" charset="0"/>
            <a:cs typeface="Arial" panose="020B0604020202020204" pitchFamily="34" charset="0"/>
          </a:endParaRPr>
        </a:p>
      </dgm:t>
    </dgm:pt>
    <dgm:pt modelId="{8C17F790-E2FE-47F5-8CBB-C4B7530D0C4C}" type="sibTrans" cxnId="{46BC1584-9729-41DD-9CCB-9425E912168B}">
      <dgm:prSet/>
      <dgm:spPr/>
      <dgm:t>
        <a:bodyPr/>
        <a:lstStyle/>
        <a:p>
          <a:endParaRPr lang="en-US" sz="2400">
            <a:latin typeface="Arial" panose="020B0604020202020204" pitchFamily="34" charset="0"/>
            <a:cs typeface="Arial" panose="020B0604020202020204" pitchFamily="34" charset="0"/>
          </a:endParaRPr>
        </a:p>
      </dgm:t>
    </dgm:pt>
    <dgm:pt modelId="{F4ED94EE-A766-426D-A685-E708ED137C8C}">
      <dgm:prSet custT="1"/>
      <dgm:spPr/>
      <dgm:t>
        <a:bodyPr/>
        <a:lstStyle/>
        <a:p>
          <a:pPr rtl="0"/>
          <a:r>
            <a:rPr lang="en-US" sz="2400" b="0" dirty="0">
              <a:latin typeface="Arial" panose="020B0604020202020204" pitchFamily="34" charset="0"/>
              <a:cs typeface="Arial" panose="020B0604020202020204" pitchFamily="34" charset="0"/>
            </a:rPr>
            <a:t>3. Marketing research</a:t>
          </a:r>
          <a:endParaRPr lang="en-US" sz="2400" dirty="0">
            <a:latin typeface="Arial" panose="020B0604020202020204" pitchFamily="34" charset="0"/>
            <a:cs typeface="Arial" panose="020B0604020202020204" pitchFamily="34" charset="0"/>
          </a:endParaRPr>
        </a:p>
      </dgm:t>
    </dgm:pt>
    <dgm:pt modelId="{57E9A437-FC88-4CB5-9F38-35E0A8C7523A}" type="parTrans" cxnId="{DDE7A17A-1DF1-4C22-B6BA-A3642007834B}">
      <dgm:prSet/>
      <dgm:spPr/>
      <dgm:t>
        <a:bodyPr/>
        <a:lstStyle/>
        <a:p>
          <a:endParaRPr lang="en-US" sz="2400">
            <a:latin typeface="Arial" panose="020B0604020202020204" pitchFamily="34" charset="0"/>
            <a:cs typeface="Arial" panose="020B0604020202020204" pitchFamily="34" charset="0"/>
          </a:endParaRPr>
        </a:p>
      </dgm:t>
    </dgm:pt>
    <dgm:pt modelId="{FD7BE32A-177B-4ED2-890C-924420BABC14}" type="sibTrans" cxnId="{DDE7A17A-1DF1-4C22-B6BA-A3642007834B}">
      <dgm:prSet/>
      <dgm:spPr/>
      <dgm:t>
        <a:bodyPr/>
        <a:lstStyle/>
        <a:p>
          <a:endParaRPr lang="en-US" sz="2400">
            <a:latin typeface="Arial" panose="020B0604020202020204" pitchFamily="34" charset="0"/>
            <a:cs typeface="Arial" panose="020B0604020202020204" pitchFamily="34" charset="0"/>
          </a:endParaRPr>
        </a:p>
      </dgm:t>
    </dgm:pt>
    <dgm:pt modelId="{FFB8D1D3-ED23-4DBC-8503-0305F6A2850F}" type="pres">
      <dgm:prSet presAssocID="{E14839D0-0BBF-4DFD-B64A-0EFC6257C989}" presName="linear" presStyleCnt="0">
        <dgm:presLayoutVars>
          <dgm:animLvl val="lvl"/>
          <dgm:resizeHandles val="exact"/>
        </dgm:presLayoutVars>
      </dgm:prSet>
      <dgm:spPr/>
    </dgm:pt>
    <dgm:pt modelId="{E6C7668A-A0E5-490A-AA73-F5A87C82B03D}" type="pres">
      <dgm:prSet presAssocID="{6E1F0C20-B893-4E08-A30B-3349D4A7AC49}" presName="parentText" presStyleLbl="node1" presStyleIdx="0" presStyleCnt="3" custLinFactY="-66435" custLinFactNeighborX="-1416" custLinFactNeighborY="-100000">
        <dgm:presLayoutVars>
          <dgm:chMax val="0"/>
          <dgm:bulletEnabled val="1"/>
        </dgm:presLayoutVars>
      </dgm:prSet>
      <dgm:spPr/>
    </dgm:pt>
    <dgm:pt modelId="{14D036CA-9337-4A83-8761-24C5561F45B0}" type="pres">
      <dgm:prSet presAssocID="{F51970F2-94A2-40F7-AE8F-75EA767C76C0}" presName="spacer" presStyleCnt="0"/>
      <dgm:spPr/>
    </dgm:pt>
    <dgm:pt modelId="{9E8AAAC0-111B-4605-A4E3-9DD4D238F61A}" type="pres">
      <dgm:prSet presAssocID="{0249D508-0EE1-49AB-9BD9-EAB9C8312CB6}" presName="parentText" presStyleLbl="node1" presStyleIdx="1" presStyleCnt="3">
        <dgm:presLayoutVars>
          <dgm:chMax val="0"/>
          <dgm:bulletEnabled val="1"/>
        </dgm:presLayoutVars>
      </dgm:prSet>
      <dgm:spPr/>
    </dgm:pt>
    <dgm:pt modelId="{8EEF8A89-B691-4E90-9433-A4C2DE9EE354}" type="pres">
      <dgm:prSet presAssocID="{8C17F790-E2FE-47F5-8CBB-C4B7530D0C4C}" presName="spacer" presStyleCnt="0"/>
      <dgm:spPr/>
    </dgm:pt>
    <dgm:pt modelId="{34E46003-3E9E-4102-8F8D-0C0F42C021AA}" type="pres">
      <dgm:prSet presAssocID="{F4ED94EE-A766-426D-A685-E708ED137C8C}" presName="parentText" presStyleLbl="node1" presStyleIdx="2" presStyleCnt="3">
        <dgm:presLayoutVars>
          <dgm:chMax val="0"/>
          <dgm:bulletEnabled val="1"/>
        </dgm:presLayoutVars>
      </dgm:prSet>
      <dgm:spPr/>
    </dgm:pt>
  </dgm:ptLst>
  <dgm:cxnLst>
    <dgm:cxn modelId="{1A136913-5374-498D-BE78-244E617151DB}" type="presOf" srcId="{0249D508-0EE1-49AB-9BD9-EAB9C8312CB6}" destId="{9E8AAAC0-111B-4605-A4E3-9DD4D238F61A}" srcOrd="0" destOrd="0" presId="urn:microsoft.com/office/officeart/2005/8/layout/vList2"/>
    <dgm:cxn modelId="{DDE7A17A-1DF1-4C22-B6BA-A3642007834B}" srcId="{E14839D0-0BBF-4DFD-B64A-0EFC6257C989}" destId="{F4ED94EE-A766-426D-A685-E708ED137C8C}" srcOrd="2" destOrd="0" parTransId="{57E9A437-FC88-4CB5-9F38-35E0A8C7523A}" sibTransId="{FD7BE32A-177B-4ED2-890C-924420BABC14}"/>
    <dgm:cxn modelId="{46BC1584-9729-41DD-9CCB-9425E912168B}" srcId="{E14839D0-0BBF-4DFD-B64A-0EFC6257C989}" destId="{0249D508-0EE1-49AB-9BD9-EAB9C8312CB6}" srcOrd="1" destOrd="0" parTransId="{A1585177-9D1E-403C-8D89-E4DFB1F8F0CC}" sibTransId="{8C17F790-E2FE-47F5-8CBB-C4B7530D0C4C}"/>
    <dgm:cxn modelId="{B8A358A1-CD05-4834-8BF0-BF18C9627C4A}" type="presOf" srcId="{E14839D0-0BBF-4DFD-B64A-0EFC6257C989}" destId="{FFB8D1D3-ED23-4DBC-8503-0305F6A2850F}" srcOrd="0" destOrd="0" presId="urn:microsoft.com/office/officeart/2005/8/layout/vList2"/>
    <dgm:cxn modelId="{E651EBE6-CC08-444D-97EB-303953EB773F}" srcId="{E14839D0-0BBF-4DFD-B64A-0EFC6257C989}" destId="{6E1F0C20-B893-4E08-A30B-3349D4A7AC49}" srcOrd="0" destOrd="0" parTransId="{B5DFBF4C-9FAC-4DDE-BE64-B762BF3CBED5}" sibTransId="{F51970F2-94A2-40F7-AE8F-75EA767C76C0}"/>
    <dgm:cxn modelId="{5CDED5E9-CB5C-4C51-AE05-27987E41C8CB}" type="presOf" srcId="{6E1F0C20-B893-4E08-A30B-3349D4A7AC49}" destId="{E6C7668A-A0E5-490A-AA73-F5A87C82B03D}" srcOrd="0" destOrd="0" presId="urn:microsoft.com/office/officeart/2005/8/layout/vList2"/>
    <dgm:cxn modelId="{11F2EDF5-0822-4FB3-A12B-564826DF5676}" type="presOf" srcId="{F4ED94EE-A766-426D-A685-E708ED137C8C}" destId="{34E46003-3E9E-4102-8F8D-0C0F42C021AA}" srcOrd="0" destOrd="0" presId="urn:microsoft.com/office/officeart/2005/8/layout/vList2"/>
    <dgm:cxn modelId="{1EC27073-65F7-4D41-857E-D3D60CC402A7}" type="presParOf" srcId="{FFB8D1D3-ED23-4DBC-8503-0305F6A2850F}" destId="{E6C7668A-A0E5-490A-AA73-F5A87C82B03D}" srcOrd="0" destOrd="0" presId="urn:microsoft.com/office/officeart/2005/8/layout/vList2"/>
    <dgm:cxn modelId="{B587C65E-80FD-4D9C-8DA4-37B457496F4E}" type="presParOf" srcId="{FFB8D1D3-ED23-4DBC-8503-0305F6A2850F}" destId="{14D036CA-9337-4A83-8761-24C5561F45B0}" srcOrd="1" destOrd="0" presId="urn:microsoft.com/office/officeart/2005/8/layout/vList2"/>
    <dgm:cxn modelId="{0BC05699-E0C1-499E-9973-A9F6208697FC}" type="presParOf" srcId="{FFB8D1D3-ED23-4DBC-8503-0305F6A2850F}" destId="{9E8AAAC0-111B-4605-A4E3-9DD4D238F61A}" srcOrd="2" destOrd="0" presId="urn:microsoft.com/office/officeart/2005/8/layout/vList2"/>
    <dgm:cxn modelId="{958B882B-0A93-4CB5-BDCB-48BA7654CDA7}" type="presParOf" srcId="{FFB8D1D3-ED23-4DBC-8503-0305F6A2850F}" destId="{8EEF8A89-B691-4E90-9433-A4C2DE9EE354}" srcOrd="3" destOrd="0" presId="urn:microsoft.com/office/officeart/2005/8/layout/vList2"/>
    <dgm:cxn modelId="{2804DC59-FE1C-4596-A663-DECDF74D03E0}" type="presParOf" srcId="{FFB8D1D3-ED23-4DBC-8503-0305F6A2850F}" destId="{34E46003-3E9E-4102-8F8D-0C0F42C021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7668A-A0E5-490A-AA73-F5A87C82B03D}">
      <dsp:nvSpPr>
        <dsp:cNvPr id="0" name=""/>
        <dsp:cNvSpPr/>
      </dsp:nvSpPr>
      <dsp:spPr>
        <a:xfrm>
          <a:off x="0" y="0"/>
          <a:ext cx="7056784" cy="7675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1 Internal data</a:t>
          </a:r>
        </a:p>
      </dsp:txBody>
      <dsp:txXfrm>
        <a:off x="37467" y="37467"/>
        <a:ext cx="6981850" cy="692586"/>
      </dsp:txXfrm>
    </dsp:sp>
    <dsp:sp modelId="{9E8AAAC0-111B-4605-A4E3-9DD4D238F61A}">
      <dsp:nvSpPr>
        <dsp:cNvPr id="0" name=""/>
        <dsp:cNvSpPr/>
      </dsp:nvSpPr>
      <dsp:spPr>
        <a:xfrm>
          <a:off x="0" y="912383"/>
          <a:ext cx="7056784" cy="767520"/>
        </a:xfrm>
        <a:prstGeom prst="roundRect">
          <a:avLst/>
        </a:prstGeom>
        <a:solidFill>
          <a:schemeClr val="accent5">
            <a:hueOff val="-2672997"/>
            <a:satOff val="7530"/>
            <a:lumOff val="3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2. Competitive Marketing intelligence</a:t>
          </a:r>
          <a:endParaRPr lang="en-US" sz="2400" kern="1200" dirty="0">
            <a:latin typeface="Arial" panose="020B0604020202020204" pitchFamily="34" charset="0"/>
            <a:cs typeface="Arial" panose="020B0604020202020204" pitchFamily="34" charset="0"/>
          </a:endParaRPr>
        </a:p>
      </dsp:txBody>
      <dsp:txXfrm>
        <a:off x="37467" y="949850"/>
        <a:ext cx="6981850" cy="692586"/>
      </dsp:txXfrm>
    </dsp:sp>
    <dsp:sp modelId="{34E46003-3E9E-4102-8F8D-0C0F42C021AA}">
      <dsp:nvSpPr>
        <dsp:cNvPr id="0" name=""/>
        <dsp:cNvSpPr/>
      </dsp:nvSpPr>
      <dsp:spPr>
        <a:xfrm>
          <a:off x="0" y="1797984"/>
          <a:ext cx="7056784" cy="767520"/>
        </a:xfrm>
        <a:prstGeom prst="roundRect">
          <a:avLst/>
        </a:prstGeom>
        <a:solidFill>
          <a:schemeClr val="accent5">
            <a:hueOff val="-5345994"/>
            <a:satOff val="15059"/>
            <a:lumOff val="6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3. Marketing research</a:t>
          </a:r>
          <a:endParaRPr lang="en-US" sz="2400" kern="1200" dirty="0">
            <a:latin typeface="Arial" panose="020B0604020202020204" pitchFamily="34" charset="0"/>
            <a:cs typeface="Arial" panose="020B0604020202020204" pitchFamily="34" charset="0"/>
          </a:endParaRPr>
        </a:p>
      </dsp:txBody>
      <dsp:txXfrm>
        <a:off x="37467" y="1835451"/>
        <a:ext cx="6981850"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F794EB0A-B56C-6A4A-A1BD-6A97A210FA5B}" type="datetime1">
              <a:rPr lang="en-GB"/>
              <a:pPr>
                <a:defRPr/>
              </a:pPr>
              <a:t>16/02/2023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9BA861C-AB24-5C47-A91E-AECAEA16D894}" type="slidenum">
              <a:rPr lang="en-GB"/>
              <a:pPr>
                <a:defRPr/>
              </a:pPr>
              <a:t>‹#›</a:t>
            </a:fld>
            <a:endParaRPr lang="en-GB"/>
          </a:p>
        </p:txBody>
      </p:sp>
    </p:spTree>
    <p:extLst>
      <p:ext uri="{BB962C8B-B14F-4D97-AF65-F5344CB8AC3E}">
        <p14:creationId xmlns:p14="http://schemas.microsoft.com/office/powerpoint/2010/main" val="73930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1FDBDD0-D841-7E44-ADEF-5AAA392F1D74}" type="datetime1">
              <a:rPr lang="en-GB"/>
              <a:pPr>
                <a:defRPr/>
              </a:pPr>
              <a:t>16/02/2023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861487F-BF82-0B49-8565-A425B902F1D9}" type="slidenum">
              <a:rPr lang="en-GB"/>
              <a:pPr>
                <a:defRPr/>
              </a:pPr>
              <a:t>‹#›</a:t>
            </a:fld>
            <a:endParaRPr lang="en-GB"/>
          </a:p>
        </p:txBody>
      </p:sp>
    </p:spTree>
    <p:extLst>
      <p:ext uri="{BB962C8B-B14F-4D97-AF65-F5344CB8AC3E}">
        <p14:creationId xmlns:p14="http://schemas.microsoft.com/office/powerpoint/2010/main" val="23845920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consumers themselves usually can’t tell you exactly</a:t>
            </a:r>
          </a:p>
          <a:p>
            <a:r>
              <a:rPr lang="en-GB" dirty="0"/>
              <a:t>what they need and why they buy. To gain good customer insights,</a:t>
            </a:r>
          </a:p>
          <a:p>
            <a:r>
              <a:rPr lang="en-GB" dirty="0"/>
              <a:t>marketers must effectively manage marketing information from a</a:t>
            </a:r>
          </a:p>
          <a:p>
            <a:r>
              <a:rPr lang="en-GB" dirty="0"/>
              <a:t>wide range of sources.</a:t>
            </a:r>
          </a:p>
        </p:txBody>
      </p:sp>
      <p:sp>
        <p:nvSpPr>
          <p:cNvPr id="4" name="Slide Number Placeholder 3"/>
          <p:cNvSpPr>
            <a:spLocks noGrp="1"/>
          </p:cNvSpPr>
          <p:nvPr>
            <p:ph type="sldNum" sz="quarter" idx="10"/>
          </p:nvPr>
        </p:nvSpPr>
        <p:spPr/>
        <p:txBody>
          <a:bodyPr/>
          <a:lstStyle/>
          <a:p>
            <a:fld id="{CD77C752-8803-4010-932E-14F658E479DE}" type="slidenum">
              <a:rPr lang="en-GB" smtClean="0"/>
              <a:t>3</a:t>
            </a:fld>
            <a:endParaRPr lang="en-GB"/>
          </a:p>
        </p:txBody>
      </p:sp>
    </p:spTree>
    <p:extLst>
      <p:ext uri="{BB962C8B-B14F-4D97-AF65-F5344CB8AC3E}">
        <p14:creationId xmlns:p14="http://schemas.microsoft.com/office/powerpoint/2010/main" val="70974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problem isn’t finding</a:t>
            </a:r>
          </a:p>
          <a:p>
            <a:r>
              <a:rPr lang="en-GB" dirty="0"/>
              <a:t>information; the world is</a:t>
            </a:r>
          </a:p>
          <a:p>
            <a:r>
              <a:rPr lang="en-GB" dirty="0"/>
              <a:t>bursting with information from a glut</a:t>
            </a:r>
          </a:p>
          <a:p>
            <a:r>
              <a:rPr lang="en-GB" dirty="0"/>
              <a:t>of sources. The real challenge is to find</a:t>
            </a:r>
          </a:p>
          <a:p>
            <a:r>
              <a:rPr lang="en-GB" dirty="0"/>
              <a:t>the right information—from inside and</a:t>
            </a:r>
          </a:p>
          <a:p>
            <a:r>
              <a:rPr lang="en-GB" dirty="0"/>
              <a:t>outside sources—and turn it into</a:t>
            </a:r>
          </a:p>
          <a:p>
            <a:r>
              <a:rPr lang="en-GB" dirty="0"/>
              <a:t>customer insights.</a:t>
            </a:r>
          </a:p>
        </p:txBody>
      </p:sp>
      <p:sp>
        <p:nvSpPr>
          <p:cNvPr id="4" name="Slide Number Placeholder 3"/>
          <p:cNvSpPr>
            <a:spLocks noGrp="1"/>
          </p:cNvSpPr>
          <p:nvPr>
            <p:ph type="sldNum" sz="quarter" idx="10"/>
          </p:nvPr>
        </p:nvSpPr>
        <p:spPr/>
        <p:txBody>
          <a:bodyPr/>
          <a:lstStyle/>
          <a:p>
            <a:fld id="{CD77C752-8803-4010-932E-14F658E479DE}" type="slidenum">
              <a:rPr lang="en-GB" smtClean="0"/>
              <a:t>8</a:t>
            </a:fld>
            <a:endParaRPr lang="en-GB"/>
          </a:p>
        </p:txBody>
      </p:sp>
    </p:spTree>
    <p:extLst>
      <p:ext uri="{BB962C8B-B14F-4D97-AF65-F5344CB8AC3E}">
        <p14:creationId xmlns:p14="http://schemas.microsoft.com/office/powerpoint/2010/main" val="116120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7C752-8803-4010-932E-14F658E479DE}" type="slidenum">
              <a:rPr lang="en-GB" smtClean="0"/>
              <a:t>9</a:t>
            </a:fld>
            <a:endParaRPr lang="en-GB"/>
          </a:p>
        </p:txBody>
      </p:sp>
    </p:spTree>
    <p:extLst>
      <p:ext uri="{BB962C8B-B14F-4D97-AF65-F5344CB8AC3E}">
        <p14:creationId xmlns:p14="http://schemas.microsoft.com/office/powerpoint/2010/main" val="322218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Exploratory research (focused group, open-ended</a:t>
            </a:r>
            <a:r>
              <a:rPr lang="en-GB" baseline="0" dirty="0"/>
              <a:t> questions</a:t>
            </a:r>
          </a:p>
          <a:p>
            <a:pPr marL="228600" indent="-228600">
              <a:buAutoNum type="arabicPeriod"/>
            </a:pPr>
            <a:r>
              <a:rPr lang="en-GB" baseline="0" dirty="0"/>
              <a:t> 2. Descriptive research: closed ended questions </a:t>
            </a:r>
            <a:endParaRPr lang="en-GB" dirty="0"/>
          </a:p>
        </p:txBody>
      </p:sp>
      <p:sp>
        <p:nvSpPr>
          <p:cNvPr id="4" name="Slide Number Placeholder 3"/>
          <p:cNvSpPr>
            <a:spLocks noGrp="1"/>
          </p:cNvSpPr>
          <p:nvPr>
            <p:ph type="sldNum" sz="quarter" idx="10"/>
          </p:nvPr>
        </p:nvSpPr>
        <p:spPr/>
        <p:txBody>
          <a:bodyPr/>
          <a:lstStyle/>
          <a:p>
            <a:fld id="{CD77C752-8803-4010-932E-14F658E479DE}" type="slidenum">
              <a:rPr lang="en-GB" smtClean="0"/>
              <a:t>13</a:t>
            </a:fld>
            <a:endParaRPr lang="en-GB"/>
          </a:p>
        </p:txBody>
      </p:sp>
    </p:spTree>
    <p:extLst>
      <p:ext uri="{BB962C8B-B14F-4D97-AF65-F5344CB8AC3E}">
        <p14:creationId xmlns:p14="http://schemas.microsoft.com/office/powerpoint/2010/main" val="181995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marketers do</a:t>
            </a:r>
          </a:p>
          <a:p>
            <a:r>
              <a:rPr lang="en-GB" dirty="0"/>
              <a:t>not want to leave their products’ positions to chance. They must plan positions that will give</a:t>
            </a:r>
          </a:p>
          <a:p>
            <a:r>
              <a:rPr lang="en-GB" dirty="0"/>
              <a:t>their products the greatest advantage in selected target markets, and they must design marketing</a:t>
            </a:r>
            <a:r>
              <a:rPr lang="en-GB" baseline="0" dirty="0"/>
              <a:t> </a:t>
            </a:r>
            <a:r>
              <a:rPr lang="en-GB" dirty="0"/>
              <a:t>mixes to create these planned positions.</a:t>
            </a:r>
          </a:p>
        </p:txBody>
      </p:sp>
      <p:sp>
        <p:nvSpPr>
          <p:cNvPr id="4" name="Slide Number Placeholder 3"/>
          <p:cNvSpPr>
            <a:spLocks noGrp="1"/>
          </p:cNvSpPr>
          <p:nvPr>
            <p:ph type="sldNum" sz="quarter" idx="10"/>
          </p:nvPr>
        </p:nvSpPr>
        <p:spPr/>
        <p:txBody>
          <a:bodyPr/>
          <a:lstStyle/>
          <a:p>
            <a:fld id="{CD77C752-8803-4010-932E-14F658E479DE}" type="slidenum">
              <a:rPr lang="en-GB" smtClean="0"/>
              <a:t>26</a:t>
            </a:fld>
            <a:endParaRPr lang="en-GB"/>
          </a:p>
        </p:txBody>
      </p:sp>
    </p:spTree>
    <p:extLst>
      <p:ext uri="{BB962C8B-B14F-4D97-AF65-F5344CB8AC3E}">
        <p14:creationId xmlns:p14="http://schemas.microsoft.com/office/powerpoint/2010/main" val="1600657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6" name="Group 13"/>
          <p:cNvGrpSpPr>
            <a:grpSpLocks/>
          </p:cNvGrpSpPr>
          <p:nvPr/>
        </p:nvGrpSpPr>
        <p:grpSpPr bwMode="auto">
          <a:xfrm>
            <a:off x="971550" y="765175"/>
            <a:ext cx="8172450" cy="5212170"/>
            <a:chOff x="971550" y="836613"/>
            <a:chExt cx="8172450" cy="5212170"/>
          </a:xfrm>
        </p:grpSpPr>
        <p:cxnSp>
          <p:nvCxnSpPr>
            <p:cNvPr id="7" name="Straight Connector 6"/>
            <p:cNvCxnSpPr/>
            <p:nvPr/>
          </p:nvCxnSpPr>
          <p:spPr bwMode="auto">
            <a:xfrm flipV="1">
              <a:off x="971550" y="3444876"/>
              <a:ext cx="5711825" cy="4762"/>
            </a:xfrm>
            <a:prstGeom prst="line">
              <a:avLst/>
            </a:prstGeom>
            <a:ln/>
          </p:spPr>
          <p:style>
            <a:lnRef idx="2">
              <a:schemeClr val="accent6"/>
            </a:lnRef>
            <a:fillRef idx="1">
              <a:schemeClr val="lt1"/>
            </a:fillRef>
            <a:effectRef idx="0">
              <a:schemeClr val="accent6"/>
            </a:effectRef>
            <a:fontRef idx="minor">
              <a:schemeClr val="dk1"/>
            </a:fontRef>
          </p:style>
        </p:cxnSp>
        <p:pic>
          <p:nvPicPr>
            <p:cNvPr id="8" name="Picture 19" descr="Brown circle.jpg"/>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88224" y="836613"/>
              <a:ext cx="2555776" cy="5212170"/>
            </a:xfrm>
            <a:prstGeom prst="rect">
              <a:avLst/>
            </a:prstGeom>
            <a:ln>
              <a:noFill/>
            </a:ln>
          </p:spPr>
          <p:style>
            <a:lnRef idx="2">
              <a:schemeClr val="accent6"/>
            </a:lnRef>
            <a:fillRef idx="1">
              <a:schemeClr val="lt1"/>
            </a:fillRef>
            <a:effectRef idx="0">
              <a:schemeClr val="accent6"/>
            </a:effectRef>
            <a:fontRef idx="minor">
              <a:schemeClr val="dk1"/>
            </a:fontRef>
          </p:style>
        </p:pic>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7BCC14A5-C949-6D43-8B6C-9BD3ECF845D9}"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endParaRPr lang="en-GB" dirty="0"/>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7" name="Straight Connector 16"/>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15727380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260" y="1428801"/>
            <a:ext cx="8192888"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9"/>
          <p:cNvSpPr>
            <a:spLocks noGrp="1"/>
          </p:cNvSpPr>
          <p:nvPr>
            <p:ph type="sldNum" sz="quarter" idx="10"/>
          </p:nvPr>
        </p:nvSpPr>
        <p:spPr>
          <a:xfrm>
            <a:off x="8027988" y="6111875"/>
            <a:ext cx="395287" cy="412750"/>
          </a:xfrm>
        </p:spPr>
        <p:txBody>
          <a:bodyPr/>
          <a:lstStyle>
            <a:lvl1pPr>
              <a:defRPr/>
            </a:lvl1pPr>
          </a:lstStyle>
          <a:p>
            <a:pPr>
              <a:defRPr/>
            </a:pPr>
            <a:fld id="{40AC488E-D317-AD4E-9D65-863F647F8AC1}" type="slidenum">
              <a:rPr lang="en-GB"/>
              <a:pPr>
                <a:defRPr/>
              </a:pPr>
              <a:t>‹#›</a:t>
            </a:fld>
            <a:endParaRPr lang="en-GB" dirty="0"/>
          </a:p>
        </p:txBody>
      </p:sp>
      <p:sp>
        <p:nvSpPr>
          <p:cNvPr id="8"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9" name="Picture 8"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985185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4197"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39341"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8" name="Slide Number Placeholder 14"/>
          <p:cNvSpPr>
            <a:spLocks noGrp="1"/>
          </p:cNvSpPr>
          <p:nvPr>
            <p:ph type="sldNum" sz="quarter" idx="10"/>
          </p:nvPr>
        </p:nvSpPr>
        <p:spPr>
          <a:xfrm>
            <a:off x="8027988" y="6111875"/>
            <a:ext cx="395287" cy="412750"/>
          </a:xfrm>
        </p:spPr>
        <p:txBody>
          <a:bodyPr/>
          <a:lstStyle>
            <a:lvl1pPr>
              <a:defRPr/>
            </a:lvl1pPr>
          </a:lstStyle>
          <a:p>
            <a:pPr>
              <a:defRPr/>
            </a:pPr>
            <a:fld id="{CD05224A-E723-034F-B264-D035F7B9FADC}" type="slidenum">
              <a:rPr lang="en-GB"/>
              <a:pPr>
                <a:defRPr/>
              </a:pPr>
              <a:t>‹#›</a:t>
            </a:fld>
            <a:endParaRPr lang="en-GB" dirty="0"/>
          </a:p>
        </p:txBody>
      </p:sp>
      <p:sp>
        <p:nvSpPr>
          <p:cNvPr id="9" name="Footer Placeholder 15"/>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10" name="Picture 9"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4149569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14197" y="1378090"/>
            <a:ext cx="4102844"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4197" y="2282144"/>
            <a:ext cx="4102844"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62669" y="1378090"/>
            <a:ext cx="4104456"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669" y="2282144"/>
            <a:ext cx="4104456"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12"/>
          <p:cNvSpPr>
            <a:spLocks noGrp="1"/>
          </p:cNvSpPr>
          <p:nvPr>
            <p:ph type="sldNum" sz="quarter" idx="10"/>
          </p:nvPr>
        </p:nvSpPr>
        <p:spPr>
          <a:xfrm>
            <a:off x="8027988" y="6111875"/>
            <a:ext cx="395287" cy="412750"/>
          </a:xfrm>
        </p:spPr>
        <p:txBody>
          <a:bodyPr/>
          <a:lstStyle>
            <a:lvl1pPr>
              <a:defRPr/>
            </a:lvl1pPr>
          </a:lstStyle>
          <a:p>
            <a:pPr>
              <a:defRPr/>
            </a:pPr>
            <a:fld id="{3BCE12E9-F2CA-A140-8857-ECFA0750F372}" type="slidenum">
              <a:rPr lang="en-GB"/>
              <a:pPr>
                <a:defRPr/>
              </a:pPr>
              <a:t>‹#›</a:t>
            </a:fld>
            <a:endParaRPr lang="en-GB" dirty="0"/>
          </a:p>
        </p:txBody>
      </p:sp>
      <p:sp>
        <p:nvSpPr>
          <p:cNvPr id="11" name="Footer Placeholder 16"/>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12" name="Picture 11"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2618758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6"/>
          <p:cNvSpPr>
            <a:spLocks noGrp="1"/>
          </p:cNvSpPr>
          <p:nvPr>
            <p:ph type="sldNum" sz="quarter" idx="10"/>
          </p:nvPr>
        </p:nvSpPr>
        <p:spPr>
          <a:xfrm>
            <a:off x="8027988" y="6111875"/>
            <a:ext cx="395287" cy="412750"/>
          </a:xfrm>
        </p:spPr>
        <p:txBody>
          <a:bodyPr/>
          <a:lstStyle>
            <a:lvl1pPr>
              <a:defRPr/>
            </a:lvl1pPr>
          </a:lstStyle>
          <a:p>
            <a:pPr>
              <a:defRPr/>
            </a:pPr>
            <a:fld id="{DF758454-7793-A842-BD01-CB5B37530565}" type="slidenum">
              <a:rPr lang="en-GB"/>
              <a:pPr>
                <a:defRPr/>
              </a:pPr>
              <a:t>‹#›</a:t>
            </a:fld>
            <a:endParaRPr lang="en-GB" dirty="0"/>
          </a:p>
        </p:txBody>
      </p:sp>
      <p:sp>
        <p:nvSpPr>
          <p:cNvPr id="6" name="Footer Placeholder 7"/>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7" name="Picture 6"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7124726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p:cNvSpPr>
            <a:spLocks noGrp="1"/>
          </p:cNvSpPr>
          <p:nvPr>
            <p:ph type="sldNum" sz="quarter" idx="10"/>
          </p:nvPr>
        </p:nvSpPr>
        <p:spPr>
          <a:xfrm>
            <a:off x="8027988" y="6111875"/>
            <a:ext cx="395287" cy="412750"/>
          </a:xfrm>
        </p:spPr>
        <p:txBody>
          <a:bodyPr/>
          <a:lstStyle>
            <a:lvl1pPr>
              <a:defRPr/>
            </a:lvl1pPr>
          </a:lstStyle>
          <a:p>
            <a:pPr>
              <a:defRPr/>
            </a:pPr>
            <a:fld id="{129A8D54-CBDB-454F-B1E9-AF250448DEA1}" type="slidenum">
              <a:rPr lang="en-GB"/>
              <a:pPr>
                <a:defRPr/>
              </a:pPr>
              <a:t>‹#›</a:t>
            </a:fld>
            <a:endParaRPr lang="en-GB" dirty="0"/>
          </a:p>
        </p:txBody>
      </p:sp>
      <p:sp>
        <p:nvSpPr>
          <p:cNvPr id="4" name="Footer Placeholder 7"/>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5" name="Picture 4"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714739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4929" y="58600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12779" y="586003"/>
            <a:ext cx="3079501" cy="5723318"/>
          </a:xfrm>
        </p:spPr>
        <p:txBody>
          <a:bodyPr>
            <a:normAutofit/>
          </a:bodyPr>
          <a:lstStyle>
            <a:lvl1pPr>
              <a:lnSpc>
                <a:spcPct val="100000"/>
              </a:lnSpc>
              <a:defRPr sz="3200">
                <a:solidFill>
                  <a:srgbClr val="000000"/>
                </a:solidFill>
              </a:defRPr>
            </a:lvl1pPr>
            <a:lvl2pPr>
              <a:lnSpc>
                <a:spcPct val="100000"/>
              </a:lnSpc>
              <a:defRPr sz="2800">
                <a:solidFill>
                  <a:srgbClr val="000000"/>
                </a:solidFill>
              </a:defRPr>
            </a:lvl2pPr>
            <a:lvl3pPr>
              <a:lnSpc>
                <a:spcPct val="100000"/>
              </a:lnSpc>
              <a:defRPr sz="2400">
                <a:solidFill>
                  <a:srgbClr val="000000"/>
                </a:solidFill>
              </a:defRPr>
            </a:lvl3pPr>
            <a:lvl4pPr>
              <a:lnSpc>
                <a:spcPct val="100000"/>
              </a:lnSpc>
              <a:defRPr sz="2000">
                <a:solidFill>
                  <a:srgbClr val="000000"/>
                </a:solidFill>
              </a:defRPr>
            </a:lvl4pPr>
            <a:lvl5pPr>
              <a:lnSpc>
                <a:spcPct val="100000"/>
              </a:lnSpc>
              <a:defRPr sz="20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94929" y="1748053"/>
            <a:ext cx="3008313" cy="456126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pPr>
              <a:defRPr/>
            </a:pPr>
            <a:fld id="{3EC6AC17-F024-FE46-9BDF-F4B005DB408C}" type="slidenum">
              <a:rPr lang="en-GB"/>
              <a:pPr>
                <a:defRPr/>
              </a:pPr>
              <a:t>‹#›</a:t>
            </a:fld>
            <a:endParaRPr lang="en-GB" dirty="0"/>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8" name="Picture 7"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879878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5081736"/>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95536" y="89391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395536" y="5648474"/>
            <a:ext cx="5486400" cy="58883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pPr>
              <a:defRPr/>
            </a:pPr>
            <a:fld id="{96E7FB07-1377-9148-860E-C37B1B9389E4}" type="slidenum">
              <a:rPr lang="en-GB"/>
              <a:pPr>
                <a:defRPr/>
              </a:pPr>
              <a:t>‹#›</a:t>
            </a:fld>
            <a:endParaRPr lang="en-GB" dirty="0"/>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8" name="Picture 7"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134822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p:spPr>
        <p:style>
          <a:lnRef idx="2">
            <a:schemeClr val="accent6"/>
          </a:lnRef>
          <a:fillRef idx="1">
            <a:schemeClr val="lt1"/>
          </a:fillRef>
          <a:effectRef idx="0">
            <a:schemeClr val="accent6"/>
          </a:effectRef>
          <a:fontRef idx="minor">
            <a:schemeClr val="dk1"/>
          </a:fontRef>
        </p:style>
      </p:cxnSp>
      <p:pic>
        <p:nvPicPr>
          <p:cNvPr id="13" name="Picture 12" descr="paragonUWL_CMYK_300dpi_BLOWUP_small.TIF"/>
          <p:cNvPicPr>
            <a:picLocks noChangeAspect="1"/>
          </p:cNvPicPr>
          <p:nvPr/>
        </p:nvPicPr>
        <p:blipFill>
          <a:blip r:embed="rId2" cstate="screen"/>
          <a:srcRect/>
          <a:stretch>
            <a:fillRect/>
          </a:stretch>
        </p:blipFill>
        <p:spPr bwMode="auto">
          <a:xfrm>
            <a:off x="6660232" y="908720"/>
            <a:ext cx="4988679" cy="4968552"/>
          </a:xfrm>
          <a:prstGeom prst="ellipse">
            <a:avLst/>
          </a:prstGeom>
        </p:spPr>
      </p:pic>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7" name="Straight Connector 16"/>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12201053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p:spPr>
        <p:style>
          <a:lnRef idx="2">
            <a:schemeClr val="accent6"/>
          </a:lnRef>
          <a:fillRef idx="1">
            <a:schemeClr val="lt1"/>
          </a:fillRef>
          <a:effectRef idx="0">
            <a:schemeClr val="accent6"/>
          </a:effectRef>
          <a:fontRef idx="minor">
            <a:schemeClr val="dk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_JWB2670_sized_CMYK copy.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54482" y="896962"/>
            <a:ext cx="4932000" cy="49443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8" name="Straight Connector 17"/>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Oval 18"/>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0" name="Oval 19"/>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1" name="Straight Connector 20"/>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2" name="Oval 21"/>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2033777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p:spPr>
        <p:style>
          <a:lnRef idx="2">
            <a:schemeClr val="accent6"/>
          </a:lnRef>
          <a:fillRef idx="1">
            <a:schemeClr val="lt1"/>
          </a:fillRef>
          <a:effectRef idx="0">
            <a:schemeClr val="accent6"/>
          </a:effectRef>
          <a:fontRef idx="minor">
            <a:schemeClr val="dk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_JWB2509_cmyk_300_resized.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84904" y="908720"/>
            <a:ext cx="4918191"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8" name="Straight Connector 17"/>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Oval 18"/>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0" name="Oval 19"/>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1" name="Straight Connector 20"/>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2" name="Oval 21"/>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3791312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_UWL logo">
    <p:spTree>
      <p:nvGrpSpPr>
        <p:cNvPr id="1" name=""/>
        <p:cNvGrpSpPr/>
        <p:nvPr/>
      </p:nvGrpSpPr>
      <p:grpSpPr>
        <a:xfrm>
          <a:off x="0" y="0"/>
          <a:ext cx="0" cy="0"/>
          <a:chOff x="0" y="0"/>
          <a:chExt cx="0" cy="0"/>
        </a:xfrm>
      </p:grpSpPr>
      <p:pic>
        <p:nvPicPr>
          <p:cNvPr id="13" name="Picture 12" descr="_JWB0729_cmyk_300.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90053" y="907260"/>
            <a:ext cx="4915213"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7" name="Straight Connector 16"/>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42035365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6672367" y="912415"/>
            <a:ext cx="4943266" cy="4943266"/>
          </a:xfrm>
          <a:prstGeom prst="ellipse">
            <a:avLst/>
          </a:prstGeom>
          <a:ln w="28575" cmpd="sng">
            <a:solidFill>
              <a:srgbClr val="0039A6"/>
            </a:solidFill>
          </a:ln>
        </p:spPr>
      </p:pic>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23" name="Straight Connector 22"/>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val 23"/>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5" name="Oval 24"/>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6" name="Straight Connector 25"/>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7" name="Oval 26"/>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470643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 no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5" name="Group 19"/>
          <p:cNvGrpSpPr>
            <a:grpSpLocks/>
          </p:cNvGrpSpPr>
          <p:nvPr/>
        </p:nvGrpSpPr>
        <p:grpSpPr bwMode="auto">
          <a:xfrm>
            <a:off x="539750" y="765175"/>
            <a:ext cx="8604250" cy="5743575"/>
            <a:chOff x="539750" y="836712"/>
            <a:chExt cx="8604250" cy="5743476"/>
          </a:xfrm>
        </p:grpSpPr>
        <p:cxnSp>
          <p:nvCxnSpPr>
            <p:cNvPr id="6" name="Straight Connector 5"/>
            <p:cNvCxnSpPr/>
            <p:nvPr/>
          </p:nvCxnSpPr>
          <p:spPr>
            <a:xfrm flipV="1">
              <a:off x="971550" y="3444930"/>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7" name="Picture 22" descr="Brown circle.jpg"/>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88224" y="836712"/>
              <a:ext cx="2555776"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rot="10800000" flipV="1">
              <a:off x="4643438" y="4508537"/>
              <a:ext cx="2305050" cy="1008045"/>
            </a:xfrm>
            <a:prstGeom prst="line">
              <a:avLst/>
            </a:prstGeom>
            <a:ln/>
          </p:spPr>
          <p:style>
            <a:lnRef idx="1">
              <a:schemeClr val="accent6"/>
            </a:lnRef>
            <a:fillRef idx="0">
              <a:schemeClr val="accent6"/>
            </a:fillRef>
            <a:effectRef idx="0">
              <a:schemeClr val="accent6"/>
            </a:effectRef>
            <a:fontRef idx="minor">
              <a:schemeClr val="tx1"/>
            </a:fontRef>
          </p:style>
        </p:cxnSp>
        <p:sp>
          <p:nvSpPr>
            <p:cNvPr id="9" name="Oval 8"/>
            <p:cNvSpPr>
              <a:spLocks/>
            </p:cNvSpPr>
            <p:nvPr/>
          </p:nvSpPr>
          <p:spPr>
            <a:xfrm>
              <a:off x="3059113" y="4959379"/>
              <a:ext cx="1620837" cy="1620809"/>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0" name="Oval 9"/>
            <p:cNvSpPr>
              <a:spLocks/>
            </p:cNvSpPr>
            <p:nvPr/>
          </p:nvSpPr>
          <p:spPr>
            <a:xfrm flipH="1">
              <a:off x="3151188" y="4908580"/>
              <a:ext cx="358775" cy="360356"/>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1" name="Straight Connector 10"/>
            <p:cNvCxnSpPr/>
            <p:nvPr/>
          </p:nvCxnSpPr>
          <p:spPr>
            <a:xfrm rot="10800000">
              <a:off x="1331913" y="5373709"/>
              <a:ext cx="1727200" cy="287333"/>
            </a:xfrm>
            <a:prstGeom prst="line">
              <a:avLst/>
            </a:prstGeom>
            <a:ln/>
          </p:spPr>
          <p:style>
            <a:lnRef idx="1">
              <a:schemeClr val="accent6"/>
            </a:lnRef>
            <a:fillRef idx="0">
              <a:schemeClr val="accent6"/>
            </a:fillRef>
            <a:effectRef idx="0">
              <a:schemeClr val="accent6"/>
            </a:effectRef>
            <a:fontRef idx="minor">
              <a:schemeClr val="tx1"/>
            </a:fontRef>
          </p:style>
        </p:cxnSp>
        <p:sp>
          <p:nvSpPr>
            <p:cNvPr id="12" name="Oval 11"/>
            <p:cNvSpPr>
              <a:spLocks noChangeAspect="1"/>
            </p:cNvSpPr>
            <p:nvPr/>
          </p:nvSpPr>
          <p:spPr>
            <a:xfrm>
              <a:off x="539750" y="4797457"/>
              <a:ext cx="942975" cy="944546"/>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6" y="3463211"/>
            <a:ext cx="5291270"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Footer Placeholder 31"/>
          <p:cNvSpPr>
            <a:spLocks noGrp="1"/>
          </p:cNvSpPr>
          <p:nvPr>
            <p:ph type="ftr" sz="quarter" idx="10"/>
          </p:nvPr>
        </p:nvSpPr>
        <p:spPr>
          <a:xfrm>
            <a:off x="414338" y="6323013"/>
            <a:ext cx="2933700" cy="365125"/>
          </a:xfrm>
        </p:spPr>
        <p:txBody>
          <a:bodyPr/>
          <a:lstStyle>
            <a:lvl1pPr>
              <a:defRPr smtClean="0"/>
            </a:lvl1pPr>
          </a:lstStyle>
          <a:p>
            <a:pPr>
              <a:defRPr/>
            </a:pPr>
            <a:r>
              <a:rPr lang="en-GB"/>
              <a:t>Dr Cigdem Gogus</a:t>
            </a:r>
            <a:endParaRPr lang="en-GB" dirty="0"/>
          </a:p>
        </p:txBody>
      </p:sp>
      <p:sp>
        <p:nvSpPr>
          <p:cNvPr id="15" name="Slide Number Placeholder 36"/>
          <p:cNvSpPr>
            <a:spLocks noGrp="1"/>
          </p:cNvSpPr>
          <p:nvPr>
            <p:ph type="sldNum" sz="quarter" idx="11"/>
          </p:nvPr>
        </p:nvSpPr>
        <p:spPr>
          <a:xfrm>
            <a:off x="8027988" y="6111875"/>
            <a:ext cx="395287" cy="412750"/>
          </a:xfrm>
        </p:spPr>
        <p:txBody>
          <a:bodyPr/>
          <a:lstStyle>
            <a:lvl1pPr>
              <a:defRPr/>
            </a:lvl1pPr>
          </a:lstStyle>
          <a:p>
            <a:pPr>
              <a:defRPr/>
            </a:pPr>
            <a:fld id="{D13EFCF6-FCF1-FF48-8227-3C3EA4CEF2DA}" type="slidenum">
              <a:rPr lang="en-GB"/>
              <a:pPr>
                <a:defRPr/>
              </a:pPr>
              <a:t>‹#›</a:t>
            </a:fld>
            <a:endParaRPr lang="en-GB" dirty="0"/>
          </a:p>
        </p:txBody>
      </p:sp>
      <p:pic>
        <p:nvPicPr>
          <p:cNvPr id="17" name="Picture 16" descr="connected_bi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76256" y="0"/>
            <a:ext cx="1658192" cy="1556792"/>
          </a:xfrm>
          <a:prstGeom prst="rect">
            <a:avLst/>
          </a:prstGeom>
        </p:spPr>
      </p:pic>
    </p:spTree>
    <p:extLst>
      <p:ext uri="{BB962C8B-B14F-4D97-AF65-F5344CB8AC3E}">
        <p14:creationId xmlns:p14="http://schemas.microsoft.com/office/powerpoint/2010/main" val="29411993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_UWL no cogs">
    <p:spTree>
      <p:nvGrpSpPr>
        <p:cNvPr id="1" name=""/>
        <p:cNvGrpSpPr/>
        <p:nvPr/>
      </p:nvGrpSpPr>
      <p:grpSpPr>
        <a:xfrm>
          <a:off x="0" y="0"/>
          <a:ext cx="0" cy="0"/>
          <a:chOff x="0" y="0"/>
          <a:chExt cx="0" cy="0"/>
        </a:xfrm>
      </p:grpSpPr>
      <p:sp>
        <p:nvSpPr>
          <p:cNvPr id="2" name="Title 1"/>
          <p:cNvSpPr>
            <a:spLocks noGrp="1"/>
          </p:cNvSpPr>
          <p:nvPr>
            <p:ph type="ctrTitle"/>
          </p:nvPr>
        </p:nvSpPr>
        <p:spPr>
          <a:xfrm>
            <a:off x="896952" y="2300354"/>
            <a:ext cx="5475870" cy="1470025"/>
          </a:xfrm>
        </p:spPr>
        <p:txBody>
          <a:bodyPr anchor="b"/>
          <a:lstStyle>
            <a:lvl1pPr>
              <a:defRPr sz="3600" b="0"/>
            </a:lvl1pPr>
          </a:lstStyle>
          <a:p>
            <a:r>
              <a:rPr lang="en-US"/>
              <a:t>Click to edit Master title style</a:t>
            </a:r>
            <a:endParaRPr lang="en-GB" dirty="0"/>
          </a:p>
        </p:txBody>
      </p:sp>
      <p:sp>
        <p:nvSpPr>
          <p:cNvPr id="19"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17"/>
          <p:cNvSpPr>
            <a:spLocks noGrp="1"/>
          </p:cNvSpPr>
          <p:nvPr>
            <p:ph type="sldNum" sz="quarter" idx="14"/>
          </p:nvPr>
        </p:nvSpPr>
        <p:spPr>
          <a:xfrm>
            <a:off x="8027988" y="6111875"/>
            <a:ext cx="395287" cy="412750"/>
          </a:xfrm>
        </p:spPr>
        <p:txBody>
          <a:bodyPr/>
          <a:lstStyle>
            <a:lvl1pPr>
              <a:defRPr/>
            </a:lvl1pPr>
          </a:lstStyle>
          <a:p>
            <a:pPr>
              <a:defRPr/>
            </a:pPr>
            <a:fld id="{859388A0-719E-1C40-924E-55DBBB5C8DD1}" type="slidenum">
              <a:rPr lang="en-GB"/>
              <a:pPr>
                <a:defRPr/>
              </a:pPr>
              <a:t>‹#›</a:t>
            </a:fld>
            <a:endParaRPr lang="en-GB" dirty="0"/>
          </a:p>
        </p:txBody>
      </p:sp>
      <p:sp>
        <p:nvSpPr>
          <p:cNvPr id="6" name="Footer Placeholder 19"/>
          <p:cNvSpPr>
            <a:spLocks noGrp="1"/>
          </p:cNvSpPr>
          <p:nvPr>
            <p:ph type="ftr" sz="quarter" idx="15"/>
          </p:nvPr>
        </p:nvSpPr>
        <p:spPr>
          <a:xfrm>
            <a:off x="414338" y="6323013"/>
            <a:ext cx="3149600" cy="365125"/>
          </a:xfrm>
        </p:spPr>
        <p:txBody>
          <a:bodyPr/>
          <a:lstStyle>
            <a:lvl1pPr>
              <a:defRPr smtClean="0"/>
            </a:lvl1pPr>
          </a:lstStyle>
          <a:p>
            <a:pPr>
              <a:defRPr/>
            </a:pPr>
            <a:r>
              <a:rPr lang="en-GB"/>
              <a:t>Dr Cigdem Gogus</a:t>
            </a:r>
            <a:endParaRPr lang="en-GB" dirty="0"/>
          </a:p>
        </p:txBody>
      </p:sp>
      <p:pic>
        <p:nvPicPr>
          <p:cNvPr id="7" name="Picture 6" descr="UWL+Connected_CMYK_outlined.jp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spTree>
    <p:extLst>
      <p:ext uri="{BB962C8B-B14F-4D97-AF65-F5344CB8AC3E}">
        <p14:creationId xmlns:p14="http://schemas.microsoft.com/office/powerpoint/2010/main" val="27061802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96952" y="2300354"/>
            <a:ext cx="5475870" cy="1470025"/>
          </a:xfrm>
        </p:spPr>
        <p:txBody>
          <a:bodyPr anchor="b"/>
          <a:lstStyle>
            <a:lvl1pPr>
              <a:defRPr sz="3600" b="0"/>
            </a:lvl1pPr>
          </a:lstStyle>
          <a:p>
            <a:r>
              <a:rPr lang="en-US"/>
              <a:t>Click to edit Master title style</a:t>
            </a:r>
            <a:endParaRPr lang="en-GB" dirty="0"/>
          </a:p>
        </p:txBody>
      </p:sp>
      <p:sp>
        <p:nvSpPr>
          <p:cNvPr id="8"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6"/>
          <p:cNvSpPr>
            <a:spLocks noGrp="1"/>
          </p:cNvSpPr>
          <p:nvPr>
            <p:ph type="sldNum" sz="quarter" idx="14"/>
          </p:nvPr>
        </p:nvSpPr>
        <p:spPr>
          <a:xfrm>
            <a:off x="8027988" y="6111875"/>
            <a:ext cx="395287" cy="412750"/>
          </a:xfrm>
        </p:spPr>
        <p:txBody>
          <a:bodyPr/>
          <a:lstStyle>
            <a:lvl1pPr>
              <a:defRPr/>
            </a:lvl1pPr>
          </a:lstStyle>
          <a:p>
            <a:pPr>
              <a:defRPr/>
            </a:pPr>
            <a:fld id="{2BBC46B0-2223-AB4F-8540-BB29901BEF7A}" type="slidenum">
              <a:rPr lang="en-GB"/>
              <a:pPr>
                <a:defRPr/>
              </a:pPr>
              <a:t>‹#›</a:t>
            </a:fld>
            <a:endParaRPr lang="en-GB" dirty="0"/>
          </a:p>
        </p:txBody>
      </p:sp>
      <p:pic>
        <p:nvPicPr>
          <p:cNvPr id="6" name="Picture 5"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6200584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468313" y="6326188"/>
            <a:ext cx="867568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8012113" y="6092825"/>
            <a:ext cx="468312" cy="468313"/>
          </a:xfrm>
          <a:prstGeom prst="ellipse">
            <a:avLst/>
          </a:prstGeom>
          <a:solidFill>
            <a:schemeClr val="bg1"/>
          </a:solidFill>
          <a:ln w="28575">
            <a:solidFill>
              <a:srgbClr val="6D6E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747678"/>
              </a:solidFill>
              <a:latin typeface="Verdana" pitchFamily="34" charset="0"/>
            </a:endParaRPr>
          </a:p>
        </p:txBody>
      </p:sp>
      <p:sp>
        <p:nvSpPr>
          <p:cNvPr id="1028" name="Title Placeholder 1"/>
          <p:cNvSpPr>
            <a:spLocks noGrp="1"/>
          </p:cNvSpPr>
          <p:nvPr>
            <p:ph type="title"/>
          </p:nvPr>
        </p:nvSpPr>
        <p:spPr bwMode="auto">
          <a:xfrm>
            <a:off x="412750" y="558800"/>
            <a:ext cx="69659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9" name="Text Placeholder 2"/>
          <p:cNvSpPr>
            <a:spLocks noGrp="1"/>
          </p:cNvSpPr>
          <p:nvPr>
            <p:ph type="body" idx="1"/>
          </p:nvPr>
        </p:nvSpPr>
        <p:spPr bwMode="auto">
          <a:xfrm>
            <a:off x="412750" y="1431925"/>
            <a:ext cx="81915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7" name="Rectangle 386"/>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6" name="Straight Connector 15"/>
          <p:cNvCxnSpPr/>
          <p:nvPr/>
        </p:nvCxnSpPr>
        <p:spPr>
          <a:xfrm>
            <a:off x="468313" y="6326188"/>
            <a:ext cx="8675687" cy="0"/>
          </a:xfrm>
          <a:prstGeom prst="line">
            <a:avLst/>
          </a:prstGeom>
          <a:ln w="19050">
            <a:solidFill>
              <a:srgbClr val="6D6E71"/>
            </a:solidFill>
            <a:prstDash val="sysDash"/>
            <a:beve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47678"/>
              </a:solidFill>
              <a:latin typeface="Arial"/>
              <a:cs typeface="Arial"/>
            </a:endParaRPr>
          </a:p>
        </p:txBody>
      </p:sp>
      <p:sp>
        <p:nvSpPr>
          <p:cNvPr id="9" name="Rectangle 8"/>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3" name="Footer Placeholder 2"/>
          <p:cNvSpPr>
            <a:spLocks noGrp="1"/>
          </p:cNvSpPr>
          <p:nvPr>
            <p:ph type="ftr" sz="quarter" idx="3"/>
          </p:nvPr>
        </p:nvSpPr>
        <p:spPr>
          <a:xfrm>
            <a:off x="412750" y="6332538"/>
            <a:ext cx="2935288" cy="365125"/>
          </a:xfrm>
          <a:prstGeom prst="rect">
            <a:avLst/>
          </a:prstGeom>
        </p:spPr>
        <p:txBody>
          <a:bodyPr vert="horz" lIns="91440" tIns="45720" rIns="91440" bIns="45720" rtlCol="0" anchor="ctr"/>
          <a:lstStyle>
            <a:lvl1pPr algn="l">
              <a:defRPr sz="1000" smtClean="0">
                <a:solidFill>
                  <a:schemeClr val="tx1"/>
                </a:solidFill>
              </a:defRPr>
            </a:lvl1pPr>
          </a:lstStyle>
          <a:p>
            <a:pPr>
              <a:defRPr/>
            </a:pPr>
            <a:r>
              <a:rPr lang="en-GB"/>
              <a:t>Dr Cigdem Gogus</a:t>
            </a:r>
            <a:endParaRPr lang="en-GB" dirty="0"/>
          </a:p>
        </p:txBody>
      </p:sp>
      <p:sp>
        <p:nvSpPr>
          <p:cNvPr id="6" name="Slide Number Placeholder 5"/>
          <p:cNvSpPr>
            <a:spLocks noGrp="1"/>
          </p:cNvSpPr>
          <p:nvPr>
            <p:ph type="sldNum" sz="quarter" idx="4"/>
          </p:nvPr>
        </p:nvSpPr>
        <p:spPr>
          <a:xfrm>
            <a:off x="8070850" y="6146800"/>
            <a:ext cx="371475" cy="365125"/>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pPr>
              <a:defRPr/>
            </a:pPr>
            <a:fld id="{6C10E252-3EED-AA4C-9BDF-346BF16C9FD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66" r:id="rId3"/>
    <p:sldLayoutId id="2147483867" r:id="rId4"/>
    <p:sldLayoutId id="2147483869" r:id="rId5"/>
    <p:sldLayoutId id="2147483868"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dt="0"/>
  <p:txStyles>
    <p:titleStyle>
      <a:lvl1pPr algn="l" rtl="0" eaLnBrk="1" fontAlgn="base" hangingPunct="1">
        <a:spcBef>
          <a:spcPct val="0"/>
        </a:spcBef>
        <a:spcAft>
          <a:spcPct val="0"/>
        </a:spcAft>
        <a:defRPr sz="3600" kern="1200">
          <a:solidFill>
            <a:srgbClr val="0039A6"/>
          </a:solidFill>
          <a:latin typeface="Arial"/>
          <a:ea typeface="ＭＳ Ｐゴシック" charset="0"/>
          <a:cs typeface="Arial"/>
        </a:defRPr>
      </a:lvl1pPr>
      <a:lvl2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2pPr>
      <a:lvl3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3pPr>
      <a:lvl4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4pPr>
      <a:lvl5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0039A6"/>
          </a:solidFill>
          <a:latin typeface="Trebuchet MS" pitchFamily="34" charset="0"/>
        </a:defRPr>
      </a:lvl6pPr>
      <a:lvl7pPr marL="914400" algn="l" rtl="0" eaLnBrk="1" fontAlgn="base" hangingPunct="1">
        <a:spcBef>
          <a:spcPct val="0"/>
        </a:spcBef>
        <a:spcAft>
          <a:spcPct val="0"/>
        </a:spcAft>
        <a:defRPr sz="4000" b="1">
          <a:solidFill>
            <a:srgbClr val="0039A6"/>
          </a:solidFill>
          <a:latin typeface="Trebuchet MS" pitchFamily="34" charset="0"/>
        </a:defRPr>
      </a:lvl7pPr>
      <a:lvl8pPr marL="1371600" algn="l" rtl="0" eaLnBrk="1" fontAlgn="base" hangingPunct="1">
        <a:spcBef>
          <a:spcPct val="0"/>
        </a:spcBef>
        <a:spcAft>
          <a:spcPct val="0"/>
        </a:spcAft>
        <a:defRPr sz="4000" b="1">
          <a:solidFill>
            <a:srgbClr val="0039A6"/>
          </a:solidFill>
          <a:latin typeface="Trebuchet MS" pitchFamily="34" charset="0"/>
        </a:defRPr>
      </a:lvl8pPr>
      <a:lvl9pPr marL="1828800" algn="l" rtl="0" eaLnBrk="1" fontAlgn="base" hangingPunct="1">
        <a:spcBef>
          <a:spcPct val="0"/>
        </a:spcBef>
        <a:spcAft>
          <a:spcPct val="0"/>
        </a:spcAft>
        <a:defRPr sz="4000" b="1">
          <a:solidFill>
            <a:srgbClr val="0039A6"/>
          </a:solidFill>
          <a:latin typeface="Trebuchet MS" pitchFamily="34" charset="0"/>
        </a:defRPr>
      </a:lvl9pPr>
    </p:titleStyle>
    <p:bodyStyle>
      <a:lvl1pPr marL="187325" indent="-187325" algn="l" rtl="0" eaLnBrk="1" fontAlgn="base" hangingPunct="1">
        <a:spcBef>
          <a:spcPts val="600"/>
        </a:spcBef>
        <a:spcAft>
          <a:spcPts val="600"/>
        </a:spcAft>
        <a:buSzPct val="110000"/>
        <a:buFont typeface="Arial" charset="0"/>
        <a:buChar char="•"/>
        <a:defRPr sz="2600" kern="1200">
          <a:solidFill>
            <a:srgbClr val="000000"/>
          </a:solidFill>
          <a:latin typeface="Arial"/>
          <a:ea typeface="ＭＳ Ｐゴシック" charset="0"/>
          <a:cs typeface="Arial"/>
        </a:defRPr>
      </a:lvl1pPr>
      <a:lvl2pPr marL="627063" indent="-355600" algn="l" rtl="0" eaLnBrk="1" fontAlgn="base" hangingPunct="1">
        <a:spcBef>
          <a:spcPts val="600"/>
        </a:spcBef>
        <a:spcAft>
          <a:spcPts val="600"/>
        </a:spcAft>
        <a:buSzPct val="100000"/>
        <a:buFont typeface="Lucida Grande" charset="0"/>
        <a:buChar char="­"/>
        <a:defRPr sz="2400" kern="1200">
          <a:solidFill>
            <a:srgbClr val="000000"/>
          </a:solidFill>
          <a:latin typeface="Arial"/>
          <a:ea typeface="ＭＳ Ｐゴシック" charset="0"/>
          <a:cs typeface="Arial"/>
        </a:defRPr>
      </a:lvl2pPr>
      <a:lvl3pPr marL="1084263" indent="-373063"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3pPr>
      <a:lvl4pPr marL="1338263" indent="-254000"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4pPr>
      <a:lvl5pPr marL="1608138" indent="-269875"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96752"/>
            <a:ext cx="5832648" cy="1800201"/>
          </a:xfrm>
        </p:spPr>
        <p:txBody>
          <a:bodyPr>
            <a:normAutofit fontScale="90000"/>
          </a:bodyPr>
          <a:lstStyle/>
          <a:p>
            <a:pPr algn="ctr"/>
            <a:br>
              <a:rPr lang="en-GB" dirty="0"/>
            </a:br>
            <a:br>
              <a:rPr lang="en-GB" dirty="0"/>
            </a:br>
            <a:br>
              <a:rPr lang="en-GB" dirty="0"/>
            </a:br>
            <a:r>
              <a:rPr lang="en-GB" sz="4000" b="1" dirty="0"/>
              <a:t> </a:t>
            </a:r>
            <a:br>
              <a:rPr lang="en-GB" sz="4000" b="1" dirty="0"/>
            </a:br>
            <a:br>
              <a:rPr lang="en-GB" sz="4400" dirty="0"/>
            </a:br>
            <a:br>
              <a:rPr lang="en-GB" sz="2700" dirty="0"/>
            </a:br>
            <a:br>
              <a:rPr lang="en-GB" sz="4400" dirty="0"/>
            </a:br>
            <a:r>
              <a:rPr lang="en-GB" sz="4400" b="1" dirty="0"/>
              <a:t>Week 5 </a:t>
            </a:r>
            <a:br>
              <a:rPr lang="en-GB" sz="4400" dirty="0"/>
            </a:br>
            <a:r>
              <a:rPr lang="en-GB" sz="2700" b="1" dirty="0"/>
              <a:t>Developing Marketing Strategy through Marketing Segmentation Targeting and Positioning </a:t>
            </a:r>
          </a:p>
        </p:txBody>
      </p:sp>
      <p:sp>
        <p:nvSpPr>
          <p:cNvPr id="3" name="Subtitle 2"/>
          <p:cNvSpPr>
            <a:spLocks noGrp="1"/>
          </p:cNvSpPr>
          <p:nvPr>
            <p:ph type="subTitle" idx="1"/>
          </p:nvPr>
        </p:nvSpPr>
        <p:spPr/>
        <p:txBody>
          <a:bodyPr>
            <a:normAutofit/>
          </a:bodyPr>
          <a:lstStyle/>
          <a:p>
            <a:endParaRPr lang="en-GB" dirty="0"/>
          </a:p>
          <a:p>
            <a:endParaRPr lang="en-GB" dirty="0"/>
          </a:p>
        </p:txBody>
      </p:sp>
      <p:sp>
        <p:nvSpPr>
          <p:cNvPr id="4" name="Footer Placeholder 3"/>
          <p:cNvSpPr>
            <a:spLocks noGrp="1"/>
          </p:cNvSpPr>
          <p:nvPr>
            <p:ph type="ftr" sz="quarter" idx="9"/>
          </p:nvPr>
        </p:nvSpPr>
        <p:spPr>
          <a:xfrm>
            <a:off x="1090422" y="5212080"/>
            <a:ext cx="4429122" cy="228600"/>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l"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
        <p:nvSpPr>
          <p:cNvPr id="5" name="Slide Number Placeholder 4"/>
          <p:cNvSpPr>
            <a:spLocks noGrp="1"/>
          </p:cNvSpPr>
          <p:nvPr>
            <p:ph type="sldNum" sz="quarter" idx="8"/>
          </p:nvPr>
        </p:nvSpPr>
        <p:spPr>
          <a:xfrm>
            <a:off x="6455189" y="5212080"/>
            <a:ext cx="1583909" cy="228600"/>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a:t>
            </a:fld>
            <a:endParaRPr lang="en-GB"/>
          </a:p>
        </p:txBody>
      </p:sp>
    </p:spTree>
    <p:extLst>
      <p:ext uri="{BB962C8B-B14F-4D97-AF65-F5344CB8AC3E}">
        <p14:creationId xmlns:p14="http://schemas.microsoft.com/office/powerpoint/2010/main" val="1379287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948366" cy="1008112"/>
          </a:xfrm>
        </p:spPr>
        <p:txBody>
          <a:bodyPr>
            <a:normAutofit/>
          </a:bodyPr>
          <a:lstStyle/>
          <a:p>
            <a:r>
              <a:rPr lang="en-GB" sz="3200" dirty="0"/>
              <a:t>2. Competitive Marketing Intelligence </a:t>
            </a:r>
          </a:p>
        </p:txBody>
      </p:sp>
      <p:sp>
        <p:nvSpPr>
          <p:cNvPr id="3" name="Content Placeholder 2"/>
          <p:cNvSpPr>
            <a:spLocks noGrp="1"/>
          </p:cNvSpPr>
          <p:nvPr>
            <p:ph idx="1"/>
          </p:nvPr>
        </p:nvSpPr>
        <p:spPr>
          <a:xfrm>
            <a:off x="395536" y="1556792"/>
            <a:ext cx="8463148" cy="4752528"/>
          </a:xfrm>
        </p:spPr>
        <p:txBody>
          <a:bodyPr>
            <a:noAutofit/>
          </a:bodyPr>
          <a:lstStyle/>
          <a:p>
            <a:r>
              <a:rPr lang="en-GB" sz="2000" b="1" dirty="0">
                <a:solidFill>
                  <a:srgbClr val="FF0000"/>
                </a:solidFill>
              </a:rPr>
              <a:t>Competitive marketing intelligence</a:t>
            </a:r>
            <a:r>
              <a:rPr lang="en-GB" sz="2000" dirty="0"/>
              <a:t>:  The </a:t>
            </a:r>
            <a:r>
              <a:rPr lang="en-GB" sz="2000" b="1" dirty="0"/>
              <a:t>systematic collection </a:t>
            </a:r>
            <a:r>
              <a:rPr lang="en-GB" sz="2000" dirty="0"/>
              <a:t>and analysis of publicly available information about </a:t>
            </a:r>
            <a:r>
              <a:rPr lang="en-GB" sz="2000" b="1" dirty="0"/>
              <a:t>consumers,</a:t>
            </a:r>
            <a:r>
              <a:rPr lang="en-GB" sz="2000" dirty="0"/>
              <a:t> </a:t>
            </a:r>
            <a:r>
              <a:rPr lang="en-GB" sz="2000" b="1" dirty="0"/>
              <a:t>competitors</a:t>
            </a:r>
            <a:r>
              <a:rPr lang="en-GB" sz="2000" dirty="0"/>
              <a:t>, and developments in the marketing environment.</a:t>
            </a:r>
          </a:p>
          <a:p>
            <a:pPr marL="0" indent="0">
              <a:buNone/>
            </a:pPr>
            <a:r>
              <a:rPr lang="en-GB" sz="2000" dirty="0"/>
              <a:t>(from social media, competitors, executives, engineers and scientists, purchasing agents, and the sales force, also supplier and resellers and customers)</a:t>
            </a:r>
          </a:p>
          <a:p>
            <a:pPr marL="0" indent="0">
              <a:buNone/>
            </a:pPr>
            <a:r>
              <a:rPr lang="en-GB" sz="2000" b="1" dirty="0"/>
              <a:t>Purpose: </a:t>
            </a:r>
          </a:p>
          <a:p>
            <a:r>
              <a:rPr lang="en-GB" sz="2000" dirty="0"/>
              <a:t>to improve </a:t>
            </a:r>
            <a:r>
              <a:rPr lang="en-GB" sz="2000" b="1" dirty="0"/>
              <a:t>strategic decision </a:t>
            </a:r>
          </a:p>
          <a:p>
            <a:r>
              <a:rPr lang="en-GB" sz="2000" b="1" dirty="0"/>
              <a:t>understanding the consumer </a:t>
            </a:r>
            <a:r>
              <a:rPr lang="en-GB" sz="2000" dirty="0"/>
              <a:t>environment, </a:t>
            </a:r>
          </a:p>
          <a:p>
            <a:r>
              <a:rPr lang="en-GB" sz="2000" dirty="0"/>
              <a:t>assessing and tracking </a:t>
            </a:r>
            <a:r>
              <a:rPr lang="en-GB" sz="2000" b="1" dirty="0"/>
              <a:t>competitors</a:t>
            </a:r>
            <a:r>
              <a:rPr lang="en-GB" sz="2000" dirty="0"/>
              <a:t>’ actions, </a:t>
            </a:r>
          </a:p>
          <a:p>
            <a:r>
              <a:rPr lang="en-GB" sz="2000" dirty="0"/>
              <a:t>providing early warnings of </a:t>
            </a:r>
            <a:r>
              <a:rPr lang="en-GB" sz="2000" b="1" dirty="0"/>
              <a:t>opportunities and threats</a:t>
            </a:r>
            <a:r>
              <a:rPr lang="en-GB" sz="2000" dirty="0"/>
              <a:t>.</a:t>
            </a:r>
            <a:endParaRPr lang="en-GB" sz="2000" dirty="0">
              <a:solidFill>
                <a:srgbClr val="C00000"/>
              </a:solidFill>
            </a:endParaRP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10</a:t>
            </a:fld>
            <a:endParaRPr lang="en-GB"/>
          </a:p>
        </p:txBody>
      </p:sp>
      <p:pic>
        <p:nvPicPr>
          <p:cNvPr id="6" name="Picture 5"/>
          <p:cNvPicPr>
            <a:picLocks noChangeAspect="1"/>
          </p:cNvPicPr>
          <p:nvPr/>
        </p:nvPicPr>
        <p:blipFill>
          <a:blip r:embed="rId2"/>
          <a:stretch>
            <a:fillRect/>
          </a:stretch>
        </p:blipFill>
        <p:spPr>
          <a:xfrm>
            <a:off x="6336602" y="3573016"/>
            <a:ext cx="2508750" cy="1292966"/>
          </a:xfrm>
          <a:prstGeom prst="rect">
            <a:avLst/>
          </a:prstGeom>
        </p:spPr>
      </p:pic>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014923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543800" cy="1371600"/>
          </a:xfrm>
        </p:spPr>
        <p:txBody>
          <a:bodyPr/>
          <a:lstStyle/>
          <a:p>
            <a:r>
              <a:rPr lang="en-GB" dirty="0"/>
              <a:t> 3. Marketing research</a:t>
            </a:r>
          </a:p>
        </p:txBody>
      </p:sp>
      <p:sp>
        <p:nvSpPr>
          <p:cNvPr id="3" name="Content Placeholder 2"/>
          <p:cNvSpPr>
            <a:spLocks noGrp="1"/>
          </p:cNvSpPr>
          <p:nvPr>
            <p:ph idx="1"/>
          </p:nvPr>
        </p:nvSpPr>
        <p:spPr>
          <a:xfrm>
            <a:off x="467544" y="1848272"/>
            <a:ext cx="8208912" cy="4533056"/>
          </a:xfrm>
        </p:spPr>
        <p:txBody>
          <a:bodyPr>
            <a:noAutofit/>
          </a:bodyPr>
          <a:lstStyle/>
          <a:p>
            <a:r>
              <a:rPr lang="en-GB" sz="1800" b="1" dirty="0">
                <a:solidFill>
                  <a:srgbClr val="FF0000"/>
                </a:solidFill>
              </a:rPr>
              <a:t>Marketing research </a:t>
            </a:r>
            <a:r>
              <a:rPr lang="en-GB" sz="1800" dirty="0"/>
              <a:t>: The </a:t>
            </a:r>
            <a:r>
              <a:rPr lang="en-GB" sz="1800" b="1" dirty="0"/>
              <a:t>systematic design</a:t>
            </a:r>
            <a:r>
              <a:rPr lang="en-GB" sz="1800" dirty="0"/>
              <a:t>, collection, analysis, and reporting of data relevant to a </a:t>
            </a:r>
            <a:r>
              <a:rPr lang="en-GB" sz="1800" b="1" dirty="0"/>
              <a:t>specific marketing situation </a:t>
            </a:r>
            <a:r>
              <a:rPr lang="en-GB" sz="1800" dirty="0"/>
              <a:t>facing an organisation.</a:t>
            </a:r>
          </a:p>
          <a:p>
            <a:r>
              <a:rPr lang="en-GB" sz="1800" dirty="0"/>
              <a:t>marketing research gives marketers insights into customer motivations, purchase behaviour, and satisfaction. It can help them to assess market potential and market share or measure the effectiveness of pricing, product, distribution, and promotion activities.</a:t>
            </a:r>
          </a:p>
          <a:p>
            <a:endParaRPr lang="en-GB" sz="1800" dirty="0"/>
          </a:p>
          <a:p>
            <a:pPr marL="0" indent="0">
              <a:buNone/>
            </a:pPr>
            <a:r>
              <a:rPr lang="en-GB" sz="1800" b="1" dirty="0"/>
              <a:t>The marketing research process has four steps </a:t>
            </a:r>
            <a:r>
              <a:rPr lang="en-GB" sz="1800" dirty="0"/>
              <a:t>: </a:t>
            </a:r>
          </a:p>
          <a:p>
            <a:pPr marL="0" indent="0">
              <a:buNone/>
            </a:pPr>
            <a:r>
              <a:rPr lang="en-GB" sz="1800" dirty="0"/>
              <a:t>1. Defining the problem and research objectives, </a:t>
            </a:r>
          </a:p>
          <a:p>
            <a:pPr marL="0" indent="0">
              <a:buNone/>
            </a:pPr>
            <a:r>
              <a:rPr lang="en-GB" sz="1800" dirty="0"/>
              <a:t>2. Developing the research plan,</a:t>
            </a:r>
          </a:p>
          <a:p>
            <a:pPr marL="0" indent="0">
              <a:buNone/>
            </a:pPr>
            <a:r>
              <a:rPr lang="en-GB" sz="1800" dirty="0"/>
              <a:t>3. Implementing the research plan,</a:t>
            </a:r>
          </a:p>
          <a:p>
            <a:pPr marL="0" indent="0">
              <a:buNone/>
            </a:pPr>
            <a:r>
              <a:rPr lang="en-GB" sz="1800" dirty="0"/>
              <a:t>4.  Interpreting and reporting the findings.</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11</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2515319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Marketing research process</a:t>
            </a:r>
          </a:p>
        </p:txBody>
      </p:sp>
      <p:pic>
        <p:nvPicPr>
          <p:cNvPr id="6" name="Content Placeholder 5"/>
          <p:cNvPicPr>
            <a:picLocks noGrp="1" noChangeAspect="1"/>
          </p:cNvPicPr>
          <p:nvPr>
            <p:ph idx="1"/>
          </p:nvPr>
        </p:nvPicPr>
        <p:blipFill>
          <a:blip r:embed="rId2"/>
          <a:stretch>
            <a:fillRect/>
          </a:stretch>
        </p:blipFill>
        <p:spPr>
          <a:xfrm>
            <a:off x="259678" y="2019973"/>
            <a:ext cx="8624647" cy="1261428"/>
          </a:xfrm>
          <a:prstGeom prst="rect">
            <a:avLst/>
          </a:prstGeom>
        </p:spPr>
      </p:pic>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12</a:t>
            </a:fld>
            <a:endParaRPr lang="en-GB"/>
          </a:p>
        </p:txBody>
      </p:sp>
      <p:pic>
        <p:nvPicPr>
          <p:cNvPr id="7" name="Picture 6"/>
          <p:cNvPicPr>
            <a:picLocks noChangeAspect="1"/>
          </p:cNvPicPr>
          <p:nvPr/>
        </p:nvPicPr>
        <p:blipFill>
          <a:blip r:embed="rId3"/>
          <a:stretch>
            <a:fillRect/>
          </a:stretch>
        </p:blipFill>
        <p:spPr>
          <a:xfrm>
            <a:off x="2987824" y="3657327"/>
            <a:ext cx="2963986" cy="2588993"/>
          </a:xfrm>
          <a:prstGeom prst="rect">
            <a:avLst/>
          </a:prstGeom>
        </p:spPr>
      </p:pic>
      <p:sp>
        <p:nvSpPr>
          <p:cNvPr id="3" name="Footer Placeholder 2"/>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8235040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Defining the Problem and Research Objectives</a:t>
            </a:r>
          </a:p>
        </p:txBody>
      </p:sp>
      <p:sp>
        <p:nvSpPr>
          <p:cNvPr id="3" name="Content Placeholder 2"/>
          <p:cNvSpPr>
            <a:spLocks noGrp="1"/>
          </p:cNvSpPr>
          <p:nvPr>
            <p:ph idx="1"/>
          </p:nvPr>
        </p:nvSpPr>
        <p:spPr>
          <a:xfrm>
            <a:off x="467544" y="2014194"/>
            <a:ext cx="8280920" cy="4200342"/>
          </a:xfrm>
        </p:spPr>
        <p:txBody>
          <a:bodyPr>
            <a:normAutofit/>
          </a:bodyPr>
          <a:lstStyle/>
          <a:p>
            <a:r>
              <a:rPr lang="en-GB" sz="2000" dirty="0"/>
              <a:t>After the problem has been defined carefully, the manager and the researcher must set the research objectives.</a:t>
            </a:r>
          </a:p>
          <a:p>
            <a:pPr marL="0" indent="0">
              <a:buNone/>
            </a:pPr>
            <a:r>
              <a:rPr lang="en-GB" sz="2000" dirty="0"/>
              <a:t> Marketing research project might have one of </a:t>
            </a:r>
            <a:r>
              <a:rPr lang="en-GB" sz="2000" b="1" dirty="0"/>
              <a:t>three types of objectives.: </a:t>
            </a:r>
          </a:p>
          <a:p>
            <a:r>
              <a:rPr lang="en-GB" sz="2000" b="1" dirty="0">
                <a:solidFill>
                  <a:srgbClr val="FF0000"/>
                </a:solidFill>
              </a:rPr>
              <a:t>1. Exploratory research</a:t>
            </a:r>
            <a:r>
              <a:rPr lang="en-GB" sz="2000" dirty="0"/>
              <a:t>: gathering primary information</a:t>
            </a:r>
            <a:r>
              <a:rPr lang="en-GB" sz="2000" b="1" dirty="0"/>
              <a:t> </a:t>
            </a:r>
            <a:r>
              <a:rPr lang="en-GB" sz="2000" dirty="0"/>
              <a:t>that will help </a:t>
            </a:r>
            <a:r>
              <a:rPr lang="en-GB" sz="2000" b="1" dirty="0"/>
              <a:t>deﬁne the problem </a:t>
            </a:r>
            <a:r>
              <a:rPr lang="en-GB" sz="2000" dirty="0"/>
              <a:t>and </a:t>
            </a:r>
            <a:r>
              <a:rPr lang="en-GB" sz="2000" b="1" dirty="0"/>
              <a:t>suggest hypotheses</a:t>
            </a:r>
            <a:r>
              <a:rPr lang="en-GB" sz="2000" dirty="0"/>
              <a:t>.</a:t>
            </a:r>
          </a:p>
          <a:p>
            <a:r>
              <a:rPr lang="en-GB" sz="2000" b="1" dirty="0">
                <a:solidFill>
                  <a:srgbClr val="FF0000"/>
                </a:solidFill>
              </a:rPr>
              <a:t>2. Descriptive research</a:t>
            </a:r>
            <a:r>
              <a:rPr lang="en-GB" sz="2000" dirty="0"/>
              <a:t>: describing things such as the </a:t>
            </a:r>
            <a:r>
              <a:rPr lang="en-GB" sz="2000" b="1" dirty="0"/>
              <a:t>market potential for a product </a:t>
            </a:r>
            <a:r>
              <a:rPr lang="en-GB" sz="2000" dirty="0"/>
              <a:t>or the demographics and </a:t>
            </a:r>
            <a:r>
              <a:rPr lang="en-GB" sz="2000" b="1" dirty="0"/>
              <a:t>attitudes of consumers who buy the product. </a:t>
            </a:r>
          </a:p>
          <a:p>
            <a:r>
              <a:rPr lang="en-GB" sz="2000" b="1" dirty="0">
                <a:solidFill>
                  <a:srgbClr val="FF0000"/>
                </a:solidFill>
              </a:rPr>
              <a:t>3. Causal research</a:t>
            </a:r>
            <a:r>
              <a:rPr lang="en-GB" sz="2000" dirty="0"/>
              <a:t>:  testing hypotheses about </a:t>
            </a:r>
            <a:r>
              <a:rPr lang="en-GB" sz="2000" b="1" dirty="0"/>
              <a:t>cause-and-effect</a:t>
            </a:r>
            <a:r>
              <a:rPr lang="en-GB" sz="2000" dirty="0"/>
              <a:t> relationships. (Through experiment)</a:t>
            </a:r>
          </a:p>
          <a:p>
            <a:endParaRPr lang="en-GB" sz="2000" dirty="0"/>
          </a:p>
          <a:p>
            <a:endParaRPr lang="en-GB" sz="2000"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13</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242304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42594"/>
            <a:ext cx="7588326" cy="1058214"/>
          </a:xfrm>
        </p:spPr>
        <p:txBody>
          <a:bodyPr>
            <a:normAutofit fontScale="90000"/>
          </a:bodyPr>
          <a:lstStyle/>
          <a:p>
            <a:r>
              <a:rPr lang="en-GB" sz="3200" dirty="0"/>
              <a:t>Developing the Research Plan</a:t>
            </a:r>
            <a:br>
              <a:rPr lang="en-GB" sz="3200" dirty="0"/>
            </a:br>
            <a:r>
              <a:rPr lang="en-GB" sz="3200" dirty="0"/>
              <a:t> (Data collection) </a:t>
            </a:r>
          </a:p>
        </p:txBody>
      </p:sp>
      <p:sp>
        <p:nvSpPr>
          <p:cNvPr id="3" name="Content Placeholder 2"/>
          <p:cNvSpPr>
            <a:spLocks noGrp="1"/>
          </p:cNvSpPr>
          <p:nvPr>
            <p:ph idx="1"/>
          </p:nvPr>
        </p:nvSpPr>
        <p:spPr>
          <a:xfrm>
            <a:off x="539552" y="1844824"/>
            <a:ext cx="8319132" cy="4369712"/>
          </a:xfrm>
        </p:spPr>
        <p:txBody>
          <a:bodyPr>
            <a:normAutofit fontScale="92500" lnSpcReduction="20000"/>
          </a:bodyPr>
          <a:lstStyle/>
          <a:p>
            <a:pPr marL="0" indent="0">
              <a:buNone/>
            </a:pPr>
            <a:r>
              <a:rPr lang="en-GB" sz="2000" dirty="0">
                <a:solidFill>
                  <a:schemeClr val="tx1"/>
                </a:solidFill>
              </a:rPr>
              <a:t>To meet the manager’s information needs, the research plan can call for gathering secondary data, primary data, or both.</a:t>
            </a:r>
          </a:p>
          <a:p>
            <a:pPr marL="0" indent="0">
              <a:buNone/>
            </a:pPr>
            <a:endParaRPr lang="en-GB" sz="2000" dirty="0">
              <a:solidFill>
                <a:schemeClr val="tx1"/>
              </a:solidFill>
            </a:endParaRPr>
          </a:p>
          <a:p>
            <a:r>
              <a:rPr lang="en-GB" sz="2000" b="1" dirty="0">
                <a:solidFill>
                  <a:srgbClr val="FF0000"/>
                </a:solidFill>
              </a:rPr>
              <a:t>Secondary data </a:t>
            </a:r>
            <a:r>
              <a:rPr lang="en-GB" sz="2000" dirty="0"/>
              <a:t>consist of information that </a:t>
            </a:r>
            <a:r>
              <a:rPr lang="en-GB" sz="2000" b="1" dirty="0"/>
              <a:t>already exists </a:t>
            </a:r>
            <a:r>
              <a:rPr lang="en-GB" sz="2000" dirty="0"/>
              <a:t>somewhere, having been collected for another purpose</a:t>
            </a:r>
          </a:p>
          <a:p>
            <a:r>
              <a:rPr lang="en-GB" sz="2000" dirty="0"/>
              <a:t>Companies </a:t>
            </a:r>
            <a:r>
              <a:rPr lang="en-GB" sz="2000" b="1" dirty="0"/>
              <a:t>can buy secondary data </a:t>
            </a:r>
            <a:r>
              <a:rPr lang="en-GB" sz="2000" dirty="0"/>
              <a:t>reports from outside suppliers or they can use </a:t>
            </a:r>
            <a:r>
              <a:rPr lang="en-GB" sz="2000" b="1" dirty="0"/>
              <a:t>Internet search engines</a:t>
            </a:r>
          </a:p>
          <a:p>
            <a:endParaRPr lang="en-GB" sz="2000" b="1" dirty="0"/>
          </a:p>
          <a:p>
            <a:r>
              <a:rPr lang="en-GB" sz="2000" b="1" dirty="0">
                <a:solidFill>
                  <a:srgbClr val="FF0000"/>
                </a:solidFill>
              </a:rPr>
              <a:t>Primary data </a:t>
            </a:r>
            <a:r>
              <a:rPr lang="en-GB" sz="2000" b="1" dirty="0"/>
              <a:t>consist of information gathered for the special research plan</a:t>
            </a:r>
          </a:p>
          <a:p>
            <a:r>
              <a:rPr lang="en-GB" sz="2000" dirty="0"/>
              <a:t>Companies need to design a plan for primary data collection calls for a number of decisions on research approaches, contact methods, the sampling plan, and research instruments.</a:t>
            </a:r>
          </a:p>
          <a:p>
            <a:endParaRPr lang="en-GB" sz="2400" dirty="0"/>
          </a:p>
          <a:p>
            <a:endParaRPr lang="en-GB"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14</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endParaRPr lang="en-GB" dirty="0"/>
          </a:p>
        </p:txBody>
      </p:sp>
    </p:spTree>
    <p:extLst>
      <p:ext uri="{BB962C8B-B14F-4D97-AF65-F5344CB8AC3E}">
        <p14:creationId xmlns:p14="http://schemas.microsoft.com/office/powerpoint/2010/main" val="2323828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447" y="1556792"/>
            <a:ext cx="5299182" cy="1254001"/>
          </a:xfrm>
        </p:spPr>
        <p:txBody>
          <a:bodyPr>
            <a:normAutofit fontScale="90000"/>
          </a:bodyPr>
          <a:lstStyle/>
          <a:p>
            <a:pPr algn="ctr"/>
            <a:r>
              <a:rPr lang="en-GB" sz="2800" b="1" dirty="0"/>
              <a:t>Group Presentations Assesements 1 Batch 1 </a:t>
            </a:r>
            <a:br>
              <a:rPr lang="en-GB" sz="2800" b="1" dirty="0"/>
            </a:br>
            <a:r>
              <a:rPr lang="en-GB" sz="2800" b="1" dirty="0"/>
              <a:t>9</a:t>
            </a:r>
            <a:r>
              <a:rPr lang="en-GB" sz="2800" b="1" baseline="30000" dirty="0"/>
              <a:t>th</a:t>
            </a:r>
            <a:r>
              <a:rPr lang="en-GB" sz="2800" b="1" dirty="0"/>
              <a:t> February 2022</a:t>
            </a:r>
          </a:p>
        </p:txBody>
      </p:sp>
      <p:sp>
        <p:nvSpPr>
          <p:cNvPr id="3" name="Slide Number Placeholder 2"/>
          <p:cNvSpPr>
            <a:spLocks noGrp="1"/>
          </p:cNvSpPr>
          <p:nvPr>
            <p:ph type="sldNum" sz="quarter" idx="10"/>
          </p:nvPr>
        </p:nvSpPr>
        <p:spPr/>
        <p:txBody>
          <a:bodyPr/>
          <a:lstStyle/>
          <a:p>
            <a:pPr>
              <a:defRPr/>
            </a:pPr>
            <a:fld id="{CF4F9D38-9BC6-A542-ADE3-95E83F13B32F}" type="slidenum">
              <a:rPr lang="en-GB" smtClean="0"/>
              <a:pPr>
                <a:defRPr/>
              </a:pPr>
              <a:t>15</a:t>
            </a:fld>
            <a:endParaRPr lang="en-GB" dirty="0"/>
          </a:p>
        </p:txBody>
      </p:sp>
    </p:spTree>
    <p:extLst>
      <p:ext uri="{BB962C8B-B14F-4D97-AF65-F5344CB8AC3E}">
        <p14:creationId xmlns:p14="http://schemas.microsoft.com/office/powerpoint/2010/main" val="1421267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780928"/>
            <a:ext cx="5475870" cy="648072"/>
          </a:xfrm>
        </p:spPr>
        <p:txBody>
          <a:bodyPr/>
          <a:lstStyle/>
          <a:p>
            <a:pPr algn="ctr"/>
            <a:r>
              <a:rPr lang="en-GB" b="1" dirty="0"/>
              <a:t>Week 5  STPD </a:t>
            </a:r>
          </a:p>
        </p:txBody>
      </p:sp>
      <p:sp>
        <p:nvSpPr>
          <p:cNvPr id="4" name="Slide Number Placeholder 3"/>
          <p:cNvSpPr>
            <a:spLocks noGrp="1"/>
          </p:cNvSpPr>
          <p:nvPr>
            <p:ph type="sldNum" sz="quarter" idx="14"/>
          </p:nvPr>
        </p:nvSpPr>
        <p:spPr/>
        <p:txBody>
          <a:bodyPr/>
          <a:lstStyle/>
          <a:p>
            <a:pPr>
              <a:defRPr/>
            </a:pPr>
            <a:fld id="{859388A0-719E-1C40-924E-55DBBB5C8DD1}" type="slidenum">
              <a:rPr lang="en-GB" smtClean="0"/>
              <a:pPr>
                <a:defRPr/>
              </a:pPr>
              <a:t>16</a:t>
            </a:fld>
            <a:endParaRPr lang="en-GB" dirty="0"/>
          </a:p>
        </p:txBody>
      </p:sp>
    </p:spTree>
    <p:extLst>
      <p:ext uri="{BB962C8B-B14F-4D97-AF65-F5344CB8AC3E}">
        <p14:creationId xmlns:p14="http://schemas.microsoft.com/office/powerpoint/2010/main" val="21556108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Customer-Driven Marketing Strategy:</a:t>
            </a:r>
            <a:br>
              <a:rPr lang="en-GB" dirty="0"/>
            </a:br>
            <a:r>
              <a:rPr lang="en-GB" dirty="0"/>
              <a:t>Creating Value for Target Customers</a:t>
            </a:r>
          </a:p>
        </p:txBody>
      </p:sp>
      <p:sp>
        <p:nvSpPr>
          <p:cNvPr id="3" name="Content Placeholder 2"/>
          <p:cNvSpPr>
            <a:spLocks noGrp="1"/>
          </p:cNvSpPr>
          <p:nvPr>
            <p:ph idx="1"/>
          </p:nvPr>
        </p:nvSpPr>
        <p:spPr>
          <a:xfrm>
            <a:off x="982134" y="2204864"/>
            <a:ext cx="7838150" cy="4085871"/>
          </a:xfrm>
        </p:spPr>
        <p:txBody>
          <a:bodyPr/>
          <a:lstStyle/>
          <a:p>
            <a:pPr marL="0" indent="0">
              <a:buNone/>
            </a:pPr>
            <a:r>
              <a:rPr lang="en-GB" dirty="0"/>
              <a:t>Four major steps in designing a customer-driven marketing strategy: (STPD)</a:t>
            </a:r>
          </a:p>
          <a:p>
            <a:r>
              <a:rPr lang="en-GB" sz="2800" b="1" dirty="0">
                <a:solidFill>
                  <a:srgbClr val="FF0000"/>
                </a:solidFill>
              </a:rPr>
              <a:t>Market Segmentation</a:t>
            </a:r>
          </a:p>
          <a:p>
            <a:r>
              <a:rPr lang="en-GB" sz="2800" b="1" dirty="0">
                <a:solidFill>
                  <a:srgbClr val="002060"/>
                </a:solidFill>
              </a:rPr>
              <a:t>Market Targeting</a:t>
            </a:r>
          </a:p>
          <a:p>
            <a:r>
              <a:rPr lang="en-GB" sz="2800" b="1" dirty="0">
                <a:solidFill>
                  <a:schemeClr val="accent6">
                    <a:lumMod val="50000"/>
                  </a:schemeClr>
                </a:solidFill>
              </a:rPr>
              <a:t>Positioning </a:t>
            </a:r>
          </a:p>
          <a:p>
            <a:pPr lvl="0">
              <a:buClr>
                <a:srgbClr val="30ACEC">
                  <a:lumMod val="75000"/>
                </a:srgbClr>
              </a:buClr>
            </a:pPr>
            <a:r>
              <a:rPr lang="en-GB" sz="2800" b="1" dirty="0">
                <a:solidFill>
                  <a:srgbClr val="BA0A88"/>
                </a:solidFill>
              </a:rPr>
              <a:t>Differentiation</a:t>
            </a:r>
            <a:r>
              <a:rPr lang="en-GB" sz="2800" dirty="0">
                <a:solidFill>
                  <a:prstClr val="black"/>
                </a:solidFill>
              </a:rPr>
              <a:t> </a:t>
            </a:r>
          </a:p>
          <a:p>
            <a:endParaRPr lang="en-GB" dirty="0"/>
          </a:p>
          <a:p>
            <a:endParaRPr lang="en-GB" dirty="0"/>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17</a:t>
            </a:fld>
            <a:endParaRPr lang="en-GB" dirty="0"/>
          </a:p>
        </p:txBody>
      </p:sp>
      <p:sp>
        <p:nvSpPr>
          <p:cNvPr id="5" name="Footer Placeholder 4"/>
          <p:cNvSpPr>
            <a:spLocks noGrp="1"/>
          </p:cNvSpPr>
          <p:nvPr>
            <p:ph type="ftr" sz="quarter" idx="11"/>
          </p:nvPr>
        </p:nvSpPr>
        <p:spPr/>
        <p:txBody>
          <a:bodyPr/>
          <a:lstStyle/>
          <a:p>
            <a:r>
              <a:rPr lang="en-GB" dirty="0"/>
              <a:t>Kotler &amp; Armstrong 15 Ed.</a:t>
            </a:r>
          </a:p>
        </p:txBody>
      </p:sp>
    </p:spTree>
    <p:extLst>
      <p:ext uri="{BB962C8B-B14F-4D97-AF65-F5344CB8AC3E}">
        <p14:creationId xmlns:p14="http://schemas.microsoft.com/office/powerpoint/2010/main" val="5080091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73317" y="6116070"/>
            <a:ext cx="413483" cy="365125"/>
          </a:xfrm>
          <a:prstGeom prst="rect">
            <a:avLst/>
          </a:prstGeom>
        </p:spPr>
        <p:txBody>
          <a:bodyPr/>
          <a:lstStyle/>
          <a:p>
            <a:fld id="{9711ED86-9F18-421D-85DE-B5EF9B42C7E0}" type="slidenum">
              <a:rPr lang="en-GB" smtClean="0"/>
              <a:t>18</a:t>
            </a:fld>
            <a:endParaRPr lang="en-GB" dirty="0"/>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Footer Placeholder 1"/>
          <p:cNvSpPr>
            <a:spLocks noGrp="1"/>
          </p:cNvSpPr>
          <p:nvPr>
            <p:ph type="ftr" sz="quarter" idx="11"/>
          </p:nvPr>
        </p:nvSpPr>
        <p:spPr/>
        <p:txBody>
          <a:bodyPr/>
          <a:lstStyle/>
          <a:p>
            <a:r>
              <a:rPr lang="en-GB" dirty="0"/>
              <a:t>Kotler &amp; Armstrong 15 Ed.</a:t>
            </a:r>
          </a:p>
        </p:txBody>
      </p:sp>
    </p:spTree>
    <p:extLst>
      <p:ext uri="{BB962C8B-B14F-4D97-AF65-F5344CB8AC3E}">
        <p14:creationId xmlns:p14="http://schemas.microsoft.com/office/powerpoint/2010/main" val="32538671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23712"/>
          </a:xfrm>
        </p:spPr>
        <p:txBody>
          <a:bodyPr>
            <a:normAutofit fontScale="90000"/>
          </a:bodyPr>
          <a:lstStyle/>
          <a:p>
            <a:r>
              <a:rPr lang="en-GB" dirty="0"/>
              <a:t>1. Segmentation  </a:t>
            </a:r>
            <a:br>
              <a:rPr lang="en-GB" dirty="0"/>
            </a:br>
            <a:endParaRPr lang="en-GB" dirty="0"/>
          </a:p>
        </p:txBody>
      </p:sp>
      <p:sp>
        <p:nvSpPr>
          <p:cNvPr id="3" name="Content Placeholder 2"/>
          <p:cNvSpPr>
            <a:spLocks noGrp="1"/>
          </p:cNvSpPr>
          <p:nvPr>
            <p:ph idx="1"/>
          </p:nvPr>
        </p:nvSpPr>
        <p:spPr>
          <a:xfrm>
            <a:off x="982133" y="1230413"/>
            <a:ext cx="7704667" cy="4299008"/>
          </a:xfrm>
        </p:spPr>
        <p:txBody>
          <a:bodyPr>
            <a:normAutofit lnSpcReduction="10000"/>
          </a:bodyPr>
          <a:lstStyle/>
          <a:p>
            <a:r>
              <a:rPr lang="en-GB" dirty="0">
                <a:solidFill>
                  <a:srgbClr val="FF0000"/>
                </a:solidFill>
              </a:rPr>
              <a:t> Market segmentation</a:t>
            </a:r>
            <a:r>
              <a:rPr lang="en-GB" dirty="0"/>
              <a:t>— </a:t>
            </a:r>
            <a:r>
              <a:rPr lang="en-GB" dirty="0">
                <a:solidFill>
                  <a:srgbClr val="7030A0"/>
                </a:solidFill>
              </a:rPr>
              <a:t>Dividing a market </a:t>
            </a:r>
            <a:r>
              <a:rPr lang="en-GB" dirty="0"/>
              <a:t>into distinct groups of buyers </a:t>
            </a:r>
            <a:r>
              <a:rPr lang="en-GB" dirty="0">
                <a:solidFill>
                  <a:srgbClr val="7030A0"/>
                </a:solidFill>
              </a:rPr>
              <a:t>with different needs</a:t>
            </a:r>
            <a:r>
              <a:rPr lang="en-GB" dirty="0"/>
              <a:t>, characteristics or behaviour, who might require separate products or marketing mixes.</a:t>
            </a:r>
          </a:p>
          <a:p>
            <a:r>
              <a:rPr lang="en-GB" dirty="0"/>
              <a:t>Demographic segmentation</a:t>
            </a:r>
          </a:p>
          <a:p>
            <a:r>
              <a:rPr lang="en-GB" dirty="0"/>
              <a:t>Psychographic segmentation</a:t>
            </a:r>
          </a:p>
          <a:p>
            <a:r>
              <a:rPr lang="en-GB" dirty="0"/>
              <a:t>Behavioural segmentation</a:t>
            </a:r>
          </a:p>
          <a:p>
            <a:r>
              <a:rPr lang="en-GB" dirty="0"/>
              <a:t>Intermarket/ Cross-market segmentation: consumers who have similar needs but they are in different countries </a:t>
            </a:r>
          </a:p>
          <a:p>
            <a:pPr marL="0" indent="0">
              <a:buNone/>
            </a:pPr>
            <a:endParaRPr lang="en-GB" dirty="0"/>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19</a:t>
            </a:fld>
            <a:endParaRPr lang="en-GB" dirty="0"/>
          </a:p>
        </p:txBody>
      </p:sp>
      <p:pic>
        <p:nvPicPr>
          <p:cNvPr id="5" name="Picture 4"/>
          <p:cNvPicPr>
            <a:picLocks noChangeAspect="1"/>
          </p:cNvPicPr>
          <p:nvPr/>
        </p:nvPicPr>
        <p:blipFill>
          <a:blip r:embed="rId2"/>
          <a:stretch>
            <a:fillRect/>
          </a:stretch>
        </p:blipFill>
        <p:spPr>
          <a:xfrm>
            <a:off x="5376539" y="2487530"/>
            <a:ext cx="3096344" cy="1835274"/>
          </a:xfrm>
          <a:prstGeom prst="rect">
            <a:avLst/>
          </a:prstGeom>
        </p:spPr>
      </p:pic>
      <p:sp>
        <p:nvSpPr>
          <p:cNvPr id="6" name="Footer Placeholder 5"/>
          <p:cNvSpPr>
            <a:spLocks noGrp="1"/>
          </p:cNvSpPr>
          <p:nvPr>
            <p:ph type="ftr" sz="quarter" idx="11"/>
          </p:nvPr>
        </p:nvSpPr>
        <p:spPr/>
        <p:txBody>
          <a:bodyPr/>
          <a:lstStyle/>
          <a:p>
            <a:r>
              <a:rPr lang="en-GB" dirty="0"/>
              <a:t>Kotler &amp; Armstrong 15 Ed.</a:t>
            </a:r>
          </a:p>
        </p:txBody>
      </p:sp>
    </p:spTree>
    <p:extLst>
      <p:ext uri="{BB962C8B-B14F-4D97-AF65-F5344CB8AC3E}">
        <p14:creationId xmlns:p14="http://schemas.microsoft.com/office/powerpoint/2010/main" val="4119954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484784"/>
            <a:ext cx="8136904" cy="1104527"/>
          </a:xfrm>
        </p:spPr>
        <p:txBody>
          <a:bodyPr>
            <a:normAutofit fontScale="90000"/>
          </a:bodyPr>
          <a:lstStyle/>
          <a:p>
            <a:pPr algn="ctr"/>
            <a:br>
              <a:rPr lang="en-GB" dirty="0"/>
            </a:br>
            <a:br>
              <a:rPr lang="en-GB" dirty="0"/>
            </a:br>
            <a:br>
              <a:rPr lang="en-GB" dirty="0"/>
            </a:br>
            <a:r>
              <a:rPr lang="en-GB" sz="4000" b="1" dirty="0"/>
              <a:t> </a:t>
            </a:r>
            <a:br>
              <a:rPr lang="en-GB" sz="4000" b="1" dirty="0"/>
            </a:br>
            <a:br>
              <a:rPr lang="en-GB" sz="4400" dirty="0"/>
            </a:br>
            <a:br>
              <a:rPr lang="en-GB" sz="2700" dirty="0"/>
            </a:br>
            <a:br>
              <a:rPr lang="en-GB" sz="4400" dirty="0"/>
            </a:br>
            <a:r>
              <a:rPr lang="en-GB" sz="4400" b="1" dirty="0"/>
              <a:t>Week 4 </a:t>
            </a:r>
            <a:br>
              <a:rPr lang="en-GB" sz="4400" dirty="0"/>
            </a:br>
            <a:r>
              <a:rPr lang="en-GB" sz="3700" b="1" dirty="0"/>
              <a:t>Recap</a:t>
            </a:r>
          </a:p>
        </p:txBody>
      </p:sp>
      <p:sp>
        <p:nvSpPr>
          <p:cNvPr id="3" name="Subtitle 2"/>
          <p:cNvSpPr>
            <a:spLocks noGrp="1"/>
          </p:cNvSpPr>
          <p:nvPr>
            <p:ph type="subTitle" idx="1"/>
          </p:nvPr>
        </p:nvSpPr>
        <p:spPr/>
        <p:txBody>
          <a:bodyPr>
            <a:normAutofit/>
          </a:bodyPr>
          <a:lstStyle/>
          <a:p>
            <a:endParaRPr lang="en-GB" dirty="0"/>
          </a:p>
          <a:p>
            <a:endParaRPr lang="en-GB" dirty="0"/>
          </a:p>
        </p:txBody>
      </p:sp>
      <p:sp>
        <p:nvSpPr>
          <p:cNvPr id="4" name="Footer Placeholder 3"/>
          <p:cNvSpPr>
            <a:spLocks noGrp="1"/>
          </p:cNvSpPr>
          <p:nvPr>
            <p:ph type="ftr" sz="quarter" idx="9"/>
          </p:nvPr>
        </p:nvSpPr>
        <p:spPr>
          <a:xfrm>
            <a:off x="1090422" y="5212080"/>
            <a:ext cx="4429122" cy="228600"/>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l"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
        <p:nvSpPr>
          <p:cNvPr id="5" name="Slide Number Placeholder 4"/>
          <p:cNvSpPr>
            <a:spLocks noGrp="1"/>
          </p:cNvSpPr>
          <p:nvPr>
            <p:ph type="sldNum" sz="quarter" idx="8"/>
          </p:nvPr>
        </p:nvSpPr>
        <p:spPr>
          <a:xfrm>
            <a:off x="6455189" y="5212080"/>
            <a:ext cx="1583909" cy="228600"/>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2</a:t>
            </a:fld>
            <a:endParaRPr lang="en-GB"/>
          </a:p>
        </p:txBody>
      </p:sp>
    </p:spTree>
    <p:extLst>
      <p:ext uri="{BB962C8B-B14F-4D97-AF65-F5344CB8AC3E}">
        <p14:creationId xmlns:p14="http://schemas.microsoft.com/office/powerpoint/2010/main" val="247127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26" y="21738"/>
            <a:ext cx="7704667" cy="1387623"/>
          </a:xfrm>
        </p:spPr>
        <p:txBody>
          <a:bodyPr/>
          <a:lstStyle/>
          <a:p>
            <a:r>
              <a:rPr lang="en-GB" dirty="0"/>
              <a:t>Market segmentation </a:t>
            </a:r>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20</a:t>
            </a:fld>
            <a:endParaRPr lang="en-GB" dirty="0"/>
          </a:p>
        </p:txBody>
      </p:sp>
      <p:pic>
        <p:nvPicPr>
          <p:cNvPr id="7" name="Content Placeholder 6"/>
          <p:cNvPicPr>
            <a:picLocks noGrp="1" noChangeAspect="1"/>
          </p:cNvPicPr>
          <p:nvPr>
            <p:ph idx="1"/>
          </p:nvPr>
        </p:nvPicPr>
        <p:blipFill>
          <a:blip r:embed="rId2"/>
          <a:stretch>
            <a:fillRect/>
          </a:stretch>
        </p:blipFill>
        <p:spPr>
          <a:xfrm>
            <a:off x="361817" y="1695683"/>
            <a:ext cx="8803241" cy="4412490"/>
          </a:xfrm>
          <a:prstGeom prst="rect">
            <a:avLst/>
          </a:prstGeom>
        </p:spPr>
      </p:pic>
      <p:sp>
        <p:nvSpPr>
          <p:cNvPr id="3" name="Footer Placeholder 2"/>
          <p:cNvSpPr>
            <a:spLocks noGrp="1"/>
          </p:cNvSpPr>
          <p:nvPr>
            <p:ph type="ftr" sz="quarter" idx="11"/>
          </p:nvPr>
        </p:nvSpPr>
        <p:spPr/>
        <p:txBody>
          <a:bodyPr/>
          <a:lstStyle/>
          <a:p>
            <a:r>
              <a:rPr lang="en-GB" dirty="0"/>
              <a:t>Kotler &amp; Armstrong 15 Ed.</a:t>
            </a:r>
          </a:p>
        </p:txBody>
      </p:sp>
    </p:spTree>
    <p:extLst>
      <p:ext uri="{BB962C8B-B14F-4D97-AF65-F5344CB8AC3E}">
        <p14:creationId xmlns:p14="http://schemas.microsoft.com/office/powerpoint/2010/main" val="2867207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60648"/>
            <a:ext cx="7704667" cy="523568"/>
          </a:xfrm>
        </p:spPr>
        <p:txBody>
          <a:bodyPr>
            <a:normAutofit fontScale="90000"/>
          </a:bodyPr>
          <a:lstStyle/>
          <a:p>
            <a:r>
              <a:rPr lang="en-GB" sz="3200" dirty="0"/>
              <a:t>Requirements for Effective Segmentation </a:t>
            </a:r>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21</a:t>
            </a:fld>
            <a:endParaRPr lang="en-GB" dirty="0"/>
          </a:p>
        </p:txBody>
      </p:sp>
      <p:pic>
        <p:nvPicPr>
          <p:cNvPr id="6" name="Content Placeholder 5"/>
          <p:cNvPicPr>
            <a:picLocks noGrp="1" noChangeAspect="1"/>
          </p:cNvPicPr>
          <p:nvPr>
            <p:ph idx="1"/>
          </p:nvPr>
        </p:nvPicPr>
        <p:blipFill>
          <a:blip r:embed="rId2"/>
          <a:stretch>
            <a:fillRect/>
          </a:stretch>
        </p:blipFill>
        <p:spPr>
          <a:xfrm>
            <a:off x="1143588" y="908720"/>
            <a:ext cx="7577526" cy="5689083"/>
          </a:xfrm>
          <a:prstGeom prst="rect">
            <a:avLst/>
          </a:prstGeom>
        </p:spPr>
      </p:pic>
      <p:sp>
        <p:nvSpPr>
          <p:cNvPr id="3" name="Footer Placeholder 2"/>
          <p:cNvSpPr>
            <a:spLocks noGrp="1"/>
          </p:cNvSpPr>
          <p:nvPr>
            <p:ph type="ftr" sz="quarter" idx="11"/>
          </p:nvPr>
        </p:nvSpPr>
        <p:spPr/>
        <p:txBody>
          <a:bodyPr/>
          <a:lstStyle/>
          <a:p>
            <a:r>
              <a:rPr lang="en-GB" dirty="0"/>
              <a:t>Kotler &amp; Armstrong 15 Ed.</a:t>
            </a:r>
          </a:p>
        </p:txBody>
      </p:sp>
    </p:spTree>
    <p:extLst>
      <p:ext uri="{BB962C8B-B14F-4D97-AF65-F5344CB8AC3E}">
        <p14:creationId xmlns:p14="http://schemas.microsoft.com/office/powerpoint/2010/main" val="40898952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43607"/>
          </a:xfrm>
        </p:spPr>
        <p:txBody>
          <a:bodyPr/>
          <a:lstStyle/>
          <a:p>
            <a:r>
              <a:rPr lang="en-GB" sz="3200" dirty="0"/>
              <a:t> 2. Market-targeting  Strategy   </a:t>
            </a:r>
          </a:p>
        </p:txBody>
      </p:sp>
      <p:sp>
        <p:nvSpPr>
          <p:cNvPr id="3" name="Content Placeholder 2"/>
          <p:cNvSpPr>
            <a:spLocks noGrp="1"/>
          </p:cNvSpPr>
          <p:nvPr>
            <p:ph idx="1"/>
          </p:nvPr>
        </p:nvSpPr>
        <p:spPr>
          <a:xfrm>
            <a:off x="827584" y="1556792"/>
            <a:ext cx="7689031" cy="3811414"/>
          </a:xfrm>
        </p:spPr>
        <p:txBody>
          <a:bodyPr/>
          <a:lstStyle/>
          <a:p>
            <a:r>
              <a:rPr lang="en-US" altLang="en-US" dirty="0">
                <a:solidFill>
                  <a:srgbClr val="FF0000"/>
                </a:solidFill>
              </a:rPr>
              <a:t>A</a:t>
            </a:r>
            <a:r>
              <a:rPr lang="en-US" altLang="en-US" b="1" dirty="0">
                <a:solidFill>
                  <a:srgbClr val="FF0000"/>
                </a:solidFill>
              </a:rPr>
              <a:t> target market </a:t>
            </a:r>
            <a:r>
              <a:rPr lang="en-US" altLang="en-US" dirty="0"/>
              <a:t>is a set of buyers who </a:t>
            </a:r>
            <a:r>
              <a:rPr lang="en-US" altLang="en-US" b="1" dirty="0"/>
              <a:t>share common needs</a:t>
            </a:r>
            <a:r>
              <a:rPr lang="en-US" altLang="en-US" dirty="0"/>
              <a:t> or characteristics that the company decides to serve.</a:t>
            </a:r>
          </a:p>
          <a:p>
            <a:endParaRPr lang="en-US" altLang="en-US" dirty="0"/>
          </a:p>
          <a:p>
            <a:pPr marL="0" indent="0">
              <a:buNone/>
            </a:pPr>
            <a:r>
              <a:rPr lang="en-US" altLang="en-US" dirty="0"/>
              <a:t>Selecting a Target Market</a:t>
            </a:r>
          </a:p>
          <a:p>
            <a:endParaRPr lang="en-GB" dirty="0"/>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22</a:t>
            </a:fld>
            <a:endParaRPr lang="en-GB" dirty="0"/>
          </a:p>
        </p:txBody>
      </p:sp>
      <p:pic>
        <p:nvPicPr>
          <p:cNvPr id="5" name="Content Placeholder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3692471"/>
            <a:ext cx="8699391" cy="1676753"/>
          </a:xfrm>
          <a:prstGeom prst="rect">
            <a:avLst/>
          </a:prstGeom>
        </p:spPr>
      </p:pic>
      <p:sp>
        <p:nvSpPr>
          <p:cNvPr id="6" name="Footer Placeholder 5"/>
          <p:cNvSpPr>
            <a:spLocks noGrp="1"/>
          </p:cNvSpPr>
          <p:nvPr>
            <p:ph type="ftr" sz="quarter" idx="11"/>
          </p:nvPr>
        </p:nvSpPr>
        <p:spPr/>
        <p:txBody>
          <a:bodyPr/>
          <a:lstStyle/>
          <a:p>
            <a:r>
              <a:rPr lang="en-GB" dirty="0"/>
              <a:t>Kotler &amp; Armstrong 15 Ed.</a:t>
            </a:r>
          </a:p>
        </p:txBody>
      </p:sp>
    </p:spTree>
    <p:extLst>
      <p:ext uri="{BB962C8B-B14F-4D97-AF65-F5344CB8AC3E}">
        <p14:creationId xmlns:p14="http://schemas.microsoft.com/office/powerpoint/2010/main" val="24417122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332657"/>
            <a:ext cx="7704667" cy="1008112"/>
          </a:xfrm>
        </p:spPr>
        <p:txBody>
          <a:bodyPr/>
          <a:lstStyle/>
          <a:p>
            <a:r>
              <a:rPr lang="en-GB" dirty="0"/>
              <a:t> Market-targeting strategies</a:t>
            </a:r>
          </a:p>
        </p:txBody>
      </p:sp>
      <p:sp>
        <p:nvSpPr>
          <p:cNvPr id="3" name="Content Placeholder 2"/>
          <p:cNvSpPr>
            <a:spLocks noGrp="1"/>
          </p:cNvSpPr>
          <p:nvPr>
            <p:ph idx="1"/>
          </p:nvPr>
        </p:nvSpPr>
        <p:spPr>
          <a:xfrm>
            <a:off x="827584" y="1196752"/>
            <a:ext cx="8064895" cy="5276546"/>
          </a:xfrm>
        </p:spPr>
        <p:txBody>
          <a:bodyPr>
            <a:normAutofit lnSpcReduction="10000"/>
          </a:bodyPr>
          <a:lstStyle/>
          <a:p>
            <a:pPr marL="0" indent="0">
              <a:buNone/>
            </a:pPr>
            <a:r>
              <a:rPr lang="en-US" altLang="en-US" b="1" dirty="0">
                <a:solidFill>
                  <a:srgbClr val="C00000"/>
                </a:solidFill>
              </a:rPr>
              <a:t>1. Undifferentiated</a:t>
            </a:r>
            <a:r>
              <a:rPr lang="en-US" altLang="en-US" dirty="0">
                <a:solidFill>
                  <a:srgbClr val="C00000"/>
                </a:solidFill>
              </a:rPr>
              <a:t> </a:t>
            </a:r>
            <a:r>
              <a:rPr lang="en-US" altLang="en-US" b="1" dirty="0">
                <a:solidFill>
                  <a:srgbClr val="C00000"/>
                </a:solidFill>
              </a:rPr>
              <a:t>(mass) marketing</a:t>
            </a:r>
            <a:r>
              <a:rPr lang="en-US" altLang="en-US" dirty="0">
                <a:solidFill>
                  <a:srgbClr val="C00000"/>
                </a:solidFill>
              </a:rPr>
              <a:t> </a:t>
            </a:r>
            <a:r>
              <a:rPr lang="en-US" altLang="en-US" dirty="0"/>
              <a:t>targets the whole market with one offer.</a:t>
            </a:r>
          </a:p>
          <a:p>
            <a:pPr lvl="1">
              <a:buFont typeface="Arial" panose="020B0604020202020204" pitchFamily="34" charset="0"/>
              <a:buChar char="•"/>
            </a:pPr>
            <a:r>
              <a:rPr lang="en-US" altLang="en-US" dirty="0"/>
              <a:t>Mass marketing</a:t>
            </a:r>
          </a:p>
          <a:p>
            <a:pPr lvl="1">
              <a:buFont typeface="Arial" panose="020B0604020202020204" pitchFamily="34" charset="0"/>
              <a:buChar char="•"/>
            </a:pPr>
            <a:r>
              <a:rPr lang="en-US" altLang="en-US" dirty="0"/>
              <a:t>Focuses on common needs rather than what’s different</a:t>
            </a:r>
          </a:p>
          <a:p>
            <a:pPr marL="0" indent="0">
              <a:buNone/>
            </a:pPr>
            <a:r>
              <a:rPr lang="en-US" altLang="en-US" b="1" dirty="0">
                <a:solidFill>
                  <a:srgbClr val="C00000"/>
                </a:solidFill>
              </a:rPr>
              <a:t>2. Differentiated marketing </a:t>
            </a:r>
            <a:r>
              <a:rPr lang="en-US" altLang="en-US" dirty="0"/>
              <a:t>targets </a:t>
            </a:r>
            <a:r>
              <a:rPr lang="en-US" altLang="en-US" b="1" dirty="0"/>
              <a:t>several different market segments</a:t>
            </a:r>
            <a:r>
              <a:rPr lang="en-US" altLang="en-US" dirty="0"/>
              <a:t> and designs separate offers for each. (</a:t>
            </a:r>
            <a:r>
              <a:rPr lang="en-GB" altLang="en-US" dirty="0"/>
              <a:t>BMW produces several different brands of cars)</a:t>
            </a:r>
            <a:endParaRPr lang="en-US" altLang="en-US" dirty="0"/>
          </a:p>
          <a:p>
            <a:pPr marL="0" indent="0">
              <a:buNone/>
            </a:pPr>
            <a:r>
              <a:rPr lang="en-US" b="1" dirty="0">
                <a:solidFill>
                  <a:srgbClr val="C00000"/>
                </a:solidFill>
              </a:rPr>
              <a:t>3. Concentrated (Niche)marketing </a:t>
            </a:r>
            <a:r>
              <a:rPr lang="en-US" dirty="0"/>
              <a:t>targets a large share of a smaller market,</a:t>
            </a:r>
            <a:r>
              <a:rPr lang="en-GB" dirty="0"/>
              <a:t> </a:t>
            </a:r>
            <a:r>
              <a:rPr lang="en-US" dirty="0"/>
              <a:t>Limited company resources . (Organic foods)</a:t>
            </a:r>
          </a:p>
          <a:p>
            <a:pPr>
              <a:spcBef>
                <a:spcPts val="0"/>
              </a:spcBef>
              <a:spcAft>
                <a:spcPts val="0"/>
              </a:spcAft>
              <a:defRPr/>
            </a:pPr>
            <a:r>
              <a:rPr lang="en-US" dirty="0"/>
              <a:t>Knowledge of the market and customer’s need</a:t>
            </a:r>
          </a:p>
          <a:p>
            <a:pPr>
              <a:spcBef>
                <a:spcPts val="0"/>
              </a:spcBef>
              <a:spcAft>
                <a:spcPts val="0"/>
              </a:spcAft>
              <a:defRPr/>
            </a:pPr>
            <a:r>
              <a:rPr lang="en-US" dirty="0"/>
              <a:t>More effective and efficient, few competitors </a:t>
            </a:r>
          </a:p>
          <a:p>
            <a:endParaRPr lang="en-GB" dirty="0"/>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23</a:t>
            </a:fld>
            <a:endParaRPr lang="en-GB" dirty="0"/>
          </a:p>
        </p:txBody>
      </p:sp>
      <p:sp>
        <p:nvSpPr>
          <p:cNvPr id="5" name="Footer Placeholder 4"/>
          <p:cNvSpPr>
            <a:spLocks noGrp="1"/>
          </p:cNvSpPr>
          <p:nvPr>
            <p:ph type="ftr" sz="quarter" idx="11"/>
          </p:nvPr>
        </p:nvSpPr>
        <p:spPr/>
        <p:txBody>
          <a:bodyPr/>
          <a:lstStyle/>
          <a:p>
            <a:r>
              <a:rPr lang="en-GB" dirty="0"/>
              <a:t>Kotler &amp; Armstrong 15 Ed.</a:t>
            </a:r>
          </a:p>
        </p:txBody>
      </p:sp>
    </p:spTree>
    <p:extLst>
      <p:ext uri="{BB962C8B-B14F-4D97-AF65-F5344CB8AC3E}">
        <p14:creationId xmlns:p14="http://schemas.microsoft.com/office/powerpoint/2010/main" val="23858963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Kotler &amp; Armstrong 15 Ed.</a:t>
            </a:r>
          </a:p>
        </p:txBody>
      </p:sp>
      <p:sp>
        <p:nvSpPr>
          <p:cNvPr id="5" name="Slide Number Placeholder 4"/>
          <p:cNvSpPr>
            <a:spLocks noGrp="1"/>
          </p:cNvSpPr>
          <p:nvPr>
            <p:ph type="sldNum" sz="quarter" idx="4294967295"/>
          </p:nvPr>
        </p:nvSpPr>
        <p:spPr>
          <a:xfrm>
            <a:off x="8273317" y="6116070"/>
            <a:ext cx="413483" cy="365125"/>
          </a:xfrm>
          <a:prstGeom prst="rect">
            <a:avLst/>
          </a:prstGeom>
        </p:spPr>
        <p:txBody>
          <a:bodyPr/>
          <a:lstStyle/>
          <a:p>
            <a:fld id="{9711ED86-9F18-421D-85DE-B5EF9B42C7E0}" type="slidenum">
              <a:rPr lang="en-GB" smtClean="0"/>
              <a:t>24</a:t>
            </a:fld>
            <a:endParaRPr lang="en-GB"/>
          </a:p>
        </p:txBody>
      </p:sp>
      <p:pic>
        <p:nvPicPr>
          <p:cNvPr id="6" name="Picture 5"/>
          <p:cNvPicPr>
            <a:picLocks noChangeAspect="1"/>
          </p:cNvPicPr>
          <p:nvPr/>
        </p:nvPicPr>
        <p:blipFill>
          <a:blip r:embed="rId2"/>
          <a:stretch>
            <a:fillRect/>
          </a:stretch>
        </p:blipFill>
        <p:spPr>
          <a:xfrm>
            <a:off x="810185" y="2550142"/>
            <a:ext cx="3762121" cy="2107855"/>
          </a:xfrm>
          <a:prstGeom prst="rect">
            <a:avLst/>
          </a:prstGeom>
        </p:spPr>
      </p:pic>
      <p:pic>
        <p:nvPicPr>
          <p:cNvPr id="8" name="Picture 7"/>
          <p:cNvPicPr>
            <a:picLocks noChangeAspect="1"/>
          </p:cNvPicPr>
          <p:nvPr/>
        </p:nvPicPr>
        <p:blipFill>
          <a:blip r:embed="rId3"/>
          <a:stretch>
            <a:fillRect/>
          </a:stretch>
        </p:blipFill>
        <p:spPr>
          <a:xfrm>
            <a:off x="5127111" y="4163089"/>
            <a:ext cx="3583328" cy="2684037"/>
          </a:xfrm>
          <a:prstGeom prst="rect">
            <a:avLst/>
          </a:prstGeom>
        </p:spPr>
      </p:pic>
      <p:pic>
        <p:nvPicPr>
          <p:cNvPr id="10" name="Picture 9"/>
          <p:cNvPicPr>
            <a:picLocks noChangeAspect="1"/>
          </p:cNvPicPr>
          <p:nvPr/>
        </p:nvPicPr>
        <p:blipFill>
          <a:blip r:embed="rId4"/>
          <a:stretch>
            <a:fillRect/>
          </a:stretch>
        </p:blipFill>
        <p:spPr>
          <a:xfrm>
            <a:off x="5265826" y="1789246"/>
            <a:ext cx="3444613" cy="2119762"/>
          </a:xfrm>
          <a:prstGeom prst="rect">
            <a:avLst/>
          </a:prstGeom>
        </p:spPr>
      </p:pic>
      <p:pic>
        <p:nvPicPr>
          <p:cNvPr id="11" name="Picture 10"/>
          <p:cNvPicPr>
            <a:picLocks noChangeAspect="1"/>
          </p:cNvPicPr>
          <p:nvPr/>
        </p:nvPicPr>
        <p:blipFill>
          <a:blip r:embed="rId5"/>
          <a:stretch>
            <a:fillRect/>
          </a:stretch>
        </p:blipFill>
        <p:spPr>
          <a:xfrm>
            <a:off x="3636171" y="101803"/>
            <a:ext cx="2981880" cy="1899489"/>
          </a:xfrm>
          <a:prstGeom prst="rect">
            <a:avLst/>
          </a:prstGeom>
        </p:spPr>
      </p:pic>
      <p:pic>
        <p:nvPicPr>
          <p:cNvPr id="13" name="Picture 12"/>
          <p:cNvPicPr>
            <a:picLocks noChangeAspect="1"/>
          </p:cNvPicPr>
          <p:nvPr/>
        </p:nvPicPr>
        <p:blipFill>
          <a:blip r:embed="rId6"/>
          <a:stretch>
            <a:fillRect/>
          </a:stretch>
        </p:blipFill>
        <p:spPr>
          <a:xfrm>
            <a:off x="5791801" y="264221"/>
            <a:ext cx="3019425" cy="1514475"/>
          </a:xfrm>
          <a:prstGeom prst="rect">
            <a:avLst/>
          </a:prstGeom>
        </p:spPr>
      </p:pic>
      <p:pic>
        <p:nvPicPr>
          <p:cNvPr id="15" name="Picture 14"/>
          <p:cNvPicPr>
            <a:picLocks noChangeAspect="1"/>
          </p:cNvPicPr>
          <p:nvPr/>
        </p:nvPicPr>
        <p:blipFill>
          <a:blip r:embed="rId7"/>
          <a:stretch>
            <a:fillRect/>
          </a:stretch>
        </p:blipFill>
        <p:spPr>
          <a:xfrm>
            <a:off x="810185" y="5018371"/>
            <a:ext cx="3790950" cy="1200150"/>
          </a:xfrm>
          <a:prstGeom prst="rect">
            <a:avLst/>
          </a:prstGeom>
        </p:spPr>
      </p:pic>
      <p:pic>
        <p:nvPicPr>
          <p:cNvPr id="16" name="Picture 15"/>
          <p:cNvPicPr>
            <a:picLocks noChangeAspect="1"/>
          </p:cNvPicPr>
          <p:nvPr/>
        </p:nvPicPr>
        <p:blipFill>
          <a:blip r:embed="rId8"/>
          <a:stretch>
            <a:fillRect/>
          </a:stretch>
        </p:blipFill>
        <p:spPr>
          <a:xfrm>
            <a:off x="444557" y="288670"/>
            <a:ext cx="3639627" cy="1908213"/>
          </a:xfrm>
          <a:prstGeom prst="rect">
            <a:avLst/>
          </a:prstGeom>
        </p:spPr>
      </p:pic>
    </p:spTree>
    <p:extLst>
      <p:ext uri="{BB962C8B-B14F-4D97-AF65-F5344CB8AC3E}">
        <p14:creationId xmlns:p14="http://schemas.microsoft.com/office/powerpoint/2010/main" val="29255931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025208" cy="864096"/>
          </a:xfrm>
        </p:spPr>
        <p:txBody>
          <a:bodyPr/>
          <a:lstStyle/>
          <a:p>
            <a:r>
              <a:rPr lang="en-GB" dirty="0"/>
              <a:t>Market-targeting strategies</a:t>
            </a:r>
          </a:p>
        </p:txBody>
      </p:sp>
      <p:sp>
        <p:nvSpPr>
          <p:cNvPr id="3" name="Content Placeholder 2"/>
          <p:cNvSpPr>
            <a:spLocks noGrp="1"/>
          </p:cNvSpPr>
          <p:nvPr>
            <p:ph idx="1"/>
          </p:nvPr>
        </p:nvSpPr>
        <p:spPr>
          <a:xfrm>
            <a:off x="683568" y="1412776"/>
            <a:ext cx="8352928" cy="5256584"/>
          </a:xfrm>
        </p:spPr>
        <p:txBody>
          <a:bodyPr>
            <a:normAutofit fontScale="92500" lnSpcReduction="10000"/>
          </a:bodyPr>
          <a:lstStyle/>
          <a:p>
            <a:pPr marL="0" indent="0">
              <a:buNone/>
            </a:pPr>
            <a:endParaRPr lang="en-US" altLang="en-US" b="1" dirty="0">
              <a:solidFill>
                <a:srgbClr val="C00000"/>
              </a:solidFill>
            </a:endParaRPr>
          </a:p>
          <a:p>
            <a:pPr marL="0" indent="0">
              <a:buNone/>
            </a:pPr>
            <a:r>
              <a:rPr lang="en-US" altLang="en-US" b="1" dirty="0">
                <a:solidFill>
                  <a:srgbClr val="C00000"/>
                </a:solidFill>
              </a:rPr>
              <a:t>4. Micromarketing</a:t>
            </a:r>
            <a:r>
              <a:rPr lang="en-US" altLang="en-US" dirty="0"/>
              <a:t> is the practice of tailoring products and marketing programs to suit the tastes of specific individuals and locations.</a:t>
            </a:r>
          </a:p>
          <a:p>
            <a:pPr marL="457200" indent="-457200">
              <a:buAutoNum type="arabicPeriod"/>
            </a:pPr>
            <a:r>
              <a:rPr lang="en-GB" b="1" dirty="0">
                <a:solidFill>
                  <a:srgbClr val="0070C0"/>
                </a:solidFill>
              </a:rPr>
              <a:t>Local Marketing </a:t>
            </a:r>
            <a:r>
              <a:rPr lang="en-US" altLang="en-US" dirty="0"/>
              <a:t>involves tailoring brands and promotion to the needs and wants of local customer segments.</a:t>
            </a:r>
          </a:p>
          <a:p>
            <a:pPr marL="0" indent="0">
              <a:buNone/>
            </a:pPr>
            <a:r>
              <a:rPr lang="en-US" altLang="en-US" dirty="0"/>
              <a:t> (Cities. Neighborhoods, Stores)</a:t>
            </a:r>
          </a:p>
          <a:p>
            <a:pPr marL="0" indent="0">
              <a:buNone/>
            </a:pPr>
            <a:r>
              <a:rPr lang="en-US" altLang="en-US" sz="2600" b="1" dirty="0">
                <a:solidFill>
                  <a:srgbClr val="0070C0"/>
                </a:solidFill>
              </a:rPr>
              <a:t>2. Individual marketing </a:t>
            </a:r>
            <a:r>
              <a:rPr lang="en-US" altLang="en-US" sz="2600" dirty="0"/>
              <a:t>involves tailoring products and marketing programs to the needs and preferences of individual customers.</a:t>
            </a:r>
          </a:p>
          <a:p>
            <a:pPr marL="0" indent="0">
              <a:buNone/>
            </a:pPr>
            <a:r>
              <a:rPr lang="en-US" altLang="en-US" sz="2600" dirty="0"/>
              <a:t>Also known as: One-to-one marketing, customization</a:t>
            </a:r>
          </a:p>
          <a:p>
            <a:pPr marL="0" indent="0">
              <a:buNone/>
            </a:pPr>
            <a:r>
              <a:rPr lang="en-US" altLang="en-US" sz="2600" dirty="0"/>
              <a:t>(Cabinet maker, tailoring a suit) </a:t>
            </a:r>
          </a:p>
          <a:p>
            <a:pPr lvl="1"/>
            <a:endParaRPr lang="en-US" altLang="en-US" dirty="0"/>
          </a:p>
          <a:p>
            <a:endParaRPr lang="en-GB" dirty="0"/>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25</a:t>
            </a:fld>
            <a:endParaRPr lang="en-GB"/>
          </a:p>
        </p:txBody>
      </p:sp>
      <p:sp>
        <p:nvSpPr>
          <p:cNvPr id="5" name="Footer Placeholder 4"/>
          <p:cNvSpPr>
            <a:spLocks noGrp="1"/>
          </p:cNvSpPr>
          <p:nvPr>
            <p:ph type="ftr" sz="quarter" idx="11"/>
          </p:nvPr>
        </p:nvSpPr>
        <p:spPr/>
        <p:txBody>
          <a:bodyPr/>
          <a:lstStyle/>
          <a:p>
            <a:r>
              <a:rPr lang="en-GB" dirty="0"/>
              <a:t>Kotler &amp; Armstrong 15 Ed.</a:t>
            </a:r>
          </a:p>
        </p:txBody>
      </p:sp>
      <p:pic>
        <p:nvPicPr>
          <p:cNvPr id="6" name="Picture 5"/>
          <p:cNvPicPr>
            <a:picLocks noChangeAspect="1"/>
          </p:cNvPicPr>
          <p:nvPr/>
        </p:nvPicPr>
        <p:blipFill>
          <a:blip r:embed="rId2"/>
          <a:stretch>
            <a:fillRect/>
          </a:stretch>
        </p:blipFill>
        <p:spPr>
          <a:xfrm>
            <a:off x="5303745" y="5633143"/>
            <a:ext cx="1840632" cy="1224857"/>
          </a:xfrm>
          <a:prstGeom prst="rect">
            <a:avLst/>
          </a:prstGeom>
        </p:spPr>
      </p:pic>
      <p:pic>
        <p:nvPicPr>
          <p:cNvPr id="7" name="Picture 6"/>
          <p:cNvPicPr>
            <a:picLocks noChangeAspect="1"/>
          </p:cNvPicPr>
          <p:nvPr/>
        </p:nvPicPr>
        <p:blipFill>
          <a:blip r:embed="rId3"/>
          <a:stretch>
            <a:fillRect/>
          </a:stretch>
        </p:blipFill>
        <p:spPr>
          <a:xfrm>
            <a:off x="7195864" y="5678306"/>
            <a:ext cx="1840632" cy="1224857"/>
          </a:xfrm>
          <a:prstGeom prst="rect">
            <a:avLst/>
          </a:prstGeom>
        </p:spPr>
      </p:pic>
    </p:spTree>
    <p:extLst>
      <p:ext uri="{BB962C8B-B14F-4D97-AF65-F5344CB8AC3E}">
        <p14:creationId xmlns:p14="http://schemas.microsoft.com/office/powerpoint/2010/main" val="1854277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60649"/>
            <a:ext cx="7704667" cy="1133542"/>
          </a:xfrm>
        </p:spPr>
        <p:txBody>
          <a:bodyPr/>
          <a:lstStyle/>
          <a:p>
            <a:r>
              <a:rPr lang="en-GB" dirty="0"/>
              <a:t>3.  Positioning</a:t>
            </a:r>
          </a:p>
        </p:txBody>
      </p:sp>
      <p:sp>
        <p:nvSpPr>
          <p:cNvPr id="3" name="Content Placeholder 2"/>
          <p:cNvSpPr>
            <a:spLocks noGrp="1"/>
          </p:cNvSpPr>
          <p:nvPr>
            <p:ph idx="1"/>
          </p:nvPr>
        </p:nvSpPr>
        <p:spPr>
          <a:xfrm>
            <a:off x="755576" y="1628800"/>
            <a:ext cx="8227987" cy="4968552"/>
          </a:xfrm>
        </p:spPr>
        <p:txBody>
          <a:bodyPr/>
          <a:lstStyle/>
          <a:p>
            <a:pPr marL="0" indent="0">
              <a:buNone/>
            </a:pPr>
            <a:r>
              <a:rPr lang="en-GB" b="1" dirty="0">
                <a:solidFill>
                  <a:srgbClr val="FF0000"/>
                </a:solidFill>
              </a:rPr>
              <a:t>Product position </a:t>
            </a:r>
            <a:r>
              <a:rPr lang="en-GB" dirty="0"/>
              <a:t>is the way the product is defined by consumers on important </a:t>
            </a:r>
            <a:r>
              <a:rPr lang="en-GB" b="1" dirty="0"/>
              <a:t>attributes—the place the product occupies in consumers’ minds relative to competing products</a:t>
            </a:r>
            <a:r>
              <a:rPr lang="en-GB" dirty="0"/>
              <a:t>. A product’s position is the complex set of: </a:t>
            </a:r>
          </a:p>
          <a:p>
            <a:r>
              <a:rPr lang="en-GB" dirty="0"/>
              <a:t>Perceptions</a:t>
            </a:r>
          </a:p>
          <a:p>
            <a:r>
              <a:rPr lang="en-GB" dirty="0"/>
              <a:t>Impressions</a:t>
            </a:r>
          </a:p>
          <a:p>
            <a:r>
              <a:rPr lang="en-GB" dirty="0"/>
              <a:t>Feelings</a:t>
            </a:r>
          </a:p>
          <a:p>
            <a:pPr marL="0" indent="0">
              <a:buNone/>
            </a:pPr>
            <a:r>
              <a:rPr lang="en-GB" dirty="0"/>
              <a:t>Marketer must design marketing mix to </a:t>
            </a:r>
          </a:p>
          <a:p>
            <a:pPr marL="0" indent="0">
              <a:buNone/>
            </a:pPr>
            <a:r>
              <a:rPr lang="en-GB" dirty="0"/>
              <a:t>create theses planned position </a:t>
            </a:r>
          </a:p>
          <a:p>
            <a:endParaRPr lang="en-GB" dirty="0"/>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26</a:t>
            </a:fld>
            <a:endParaRPr lang="en-GB"/>
          </a:p>
        </p:txBody>
      </p:sp>
      <p:sp>
        <p:nvSpPr>
          <p:cNvPr id="5" name="Footer Placeholder 4"/>
          <p:cNvSpPr>
            <a:spLocks noGrp="1"/>
          </p:cNvSpPr>
          <p:nvPr>
            <p:ph type="ftr" sz="quarter" idx="11"/>
          </p:nvPr>
        </p:nvSpPr>
        <p:spPr/>
        <p:txBody>
          <a:bodyPr/>
          <a:lstStyle/>
          <a:p>
            <a:r>
              <a:rPr lang="en-GB"/>
              <a:t>Kotler &amp; Armstrong 15 Ed.</a:t>
            </a:r>
          </a:p>
        </p:txBody>
      </p:sp>
      <p:pic>
        <p:nvPicPr>
          <p:cNvPr id="6" name="Picture 5"/>
          <p:cNvPicPr>
            <a:picLocks noChangeAspect="1"/>
          </p:cNvPicPr>
          <p:nvPr/>
        </p:nvPicPr>
        <p:blipFill>
          <a:blip r:embed="rId3"/>
          <a:stretch>
            <a:fillRect/>
          </a:stretch>
        </p:blipFill>
        <p:spPr>
          <a:xfrm>
            <a:off x="6083399" y="3395968"/>
            <a:ext cx="2857500" cy="1600200"/>
          </a:xfrm>
          <a:prstGeom prst="rect">
            <a:avLst/>
          </a:prstGeom>
        </p:spPr>
      </p:pic>
      <p:pic>
        <p:nvPicPr>
          <p:cNvPr id="7" name="Picture 6"/>
          <p:cNvPicPr>
            <a:picLocks noChangeAspect="1"/>
          </p:cNvPicPr>
          <p:nvPr/>
        </p:nvPicPr>
        <p:blipFill>
          <a:blip r:embed="rId4"/>
          <a:stretch>
            <a:fillRect/>
          </a:stretch>
        </p:blipFill>
        <p:spPr>
          <a:xfrm>
            <a:off x="2699792" y="3546788"/>
            <a:ext cx="3511600" cy="1298561"/>
          </a:xfrm>
          <a:prstGeom prst="rect">
            <a:avLst/>
          </a:prstGeom>
        </p:spPr>
      </p:pic>
    </p:spTree>
    <p:extLst>
      <p:ext uri="{BB962C8B-B14F-4D97-AF65-F5344CB8AC3E}">
        <p14:creationId xmlns:p14="http://schemas.microsoft.com/office/powerpoint/2010/main" val="182698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77507"/>
            <a:ext cx="7704667" cy="1019245"/>
          </a:xfrm>
        </p:spPr>
        <p:txBody>
          <a:bodyPr/>
          <a:lstStyle/>
          <a:p>
            <a:r>
              <a:rPr lang="en-GB" dirty="0"/>
              <a:t>Positioning map </a:t>
            </a:r>
          </a:p>
        </p:txBody>
      </p:sp>
      <p:sp>
        <p:nvSpPr>
          <p:cNvPr id="3" name="Content Placeholder 2"/>
          <p:cNvSpPr>
            <a:spLocks noGrp="1"/>
          </p:cNvSpPr>
          <p:nvPr>
            <p:ph idx="1"/>
          </p:nvPr>
        </p:nvSpPr>
        <p:spPr>
          <a:xfrm>
            <a:off x="1022888" y="1178200"/>
            <a:ext cx="7449995" cy="1059202"/>
          </a:xfrm>
        </p:spPr>
        <p:txBody>
          <a:bodyPr>
            <a:noAutofit/>
          </a:bodyPr>
          <a:lstStyle/>
          <a:p>
            <a:pPr marL="0" indent="0">
              <a:buNone/>
            </a:pPr>
            <a:r>
              <a:rPr lang="en-GB" sz="1800" dirty="0"/>
              <a:t>In planning their </a:t>
            </a:r>
            <a:r>
              <a:rPr lang="en-GB" sz="1800" b="1" dirty="0">
                <a:solidFill>
                  <a:srgbClr val="FF0000"/>
                </a:solidFill>
              </a:rPr>
              <a:t>differentiation and positioning strategies</a:t>
            </a:r>
            <a:r>
              <a:rPr lang="en-GB" sz="1800" dirty="0"/>
              <a:t>, marketers often prepare </a:t>
            </a:r>
            <a:r>
              <a:rPr lang="en-GB" sz="1800" b="1" dirty="0"/>
              <a:t>perceptual positioning maps </a:t>
            </a:r>
            <a:r>
              <a:rPr lang="en-GB" sz="1800" dirty="0"/>
              <a:t>that show consumer perceptions of their brands versus </a:t>
            </a:r>
            <a:r>
              <a:rPr lang="en-GB" sz="1800" b="1" dirty="0"/>
              <a:t>competing products </a:t>
            </a:r>
            <a:r>
              <a:rPr lang="en-GB" sz="1800" dirty="0"/>
              <a:t>on important buying dimensions</a:t>
            </a:r>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27</a:t>
            </a:fld>
            <a:endParaRPr lang="en-GB"/>
          </a:p>
        </p:txBody>
      </p:sp>
      <p:pic>
        <p:nvPicPr>
          <p:cNvPr id="7" name="Picture 6"/>
          <p:cNvPicPr>
            <a:picLocks noChangeAspect="1"/>
          </p:cNvPicPr>
          <p:nvPr/>
        </p:nvPicPr>
        <p:blipFill>
          <a:blip r:embed="rId2"/>
          <a:stretch>
            <a:fillRect/>
          </a:stretch>
        </p:blipFill>
        <p:spPr>
          <a:xfrm>
            <a:off x="1331640" y="2195802"/>
            <a:ext cx="6770166" cy="4551016"/>
          </a:xfrm>
          <a:prstGeom prst="rect">
            <a:avLst/>
          </a:prstGeom>
        </p:spPr>
      </p:pic>
      <p:sp>
        <p:nvSpPr>
          <p:cNvPr id="5" name="Footer Placeholder 4"/>
          <p:cNvSpPr>
            <a:spLocks noGrp="1"/>
          </p:cNvSpPr>
          <p:nvPr>
            <p:ph type="ftr" sz="quarter" idx="11"/>
          </p:nvPr>
        </p:nvSpPr>
        <p:spPr/>
        <p:txBody>
          <a:bodyPr/>
          <a:lstStyle/>
          <a:p>
            <a:r>
              <a:rPr lang="en-GB"/>
              <a:t>Kotler &amp; Armstrong 15 Ed.</a:t>
            </a:r>
          </a:p>
        </p:txBody>
      </p:sp>
    </p:spTree>
    <p:extLst>
      <p:ext uri="{BB962C8B-B14F-4D97-AF65-F5344CB8AC3E}">
        <p14:creationId xmlns:p14="http://schemas.microsoft.com/office/powerpoint/2010/main" val="163677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73317" y="6116070"/>
            <a:ext cx="413483" cy="365125"/>
          </a:xfrm>
          <a:prstGeom prst="rect">
            <a:avLst/>
          </a:prstGeom>
        </p:spPr>
        <p:txBody>
          <a:bodyPr/>
          <a:lstStyle/>
          <a:p>
            <a:fld id="{9711ED86-9F18-421D-85DE-B5EF9B42C7E0}" type="slidenum">
              <a:rPr lang="en-GB" smtClean="0"/>
              <a:t>28</a:t>
            </a:fld>
            <a:endParaRPr lang="en-GB"/>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Footer Placeholder 1"/>
          <p:cNvSpPr>
            <a:spLocks noGrp="1"/>
          </p:cNvSpPr>
          <p:nvPr>
            <p:ph type="ftr" sz="quarter" idx="11"/>
          </p:nvPr>
        </p:nvSpPr>
        <p:spPr/>
        <p:txBody>
          <a:bodyPr/>
          <a:lstStyle/>
          <a:p>
            <a:r>
              <a:rPr lang="en-GB"/>
              <a:t>Kotler &amp; Armstrong 15 Ed.</a:t>
            </a:r>
          </a:p>
        </p:txBody>
      </p:sp>
    </p:spTree>
    <p:extLst>
      <p:ext uri="{BB962C8B-B14F-4D97-AF65-F5344CB8AC3E}">
        <p14:creationId xmlns:p14="http://schemas.microsoft.com/office/powerpoint/2010/main" val="2071409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69" y="476672"/>
            <a:ext cx="7467600" cy="653148"/>
          </a:xfrm>
        </p:spPr>
        <p:txBody>
          <a:bodyPr>
            <a:normAutofit fontScale="90000"/>
          </a:bodyPr>
          <a:lstStyle/>
          <a:p>
            <a:r>
              <a:rPr lang="en-GB" sz="3200" b="1" dirty="0"/>
              <a:t>4. Differentiation &amp; Positioning Strategy</a:t>
            </a:r>
          </a:p>
        </p:txBody>
      </p:sp>
      <p:sp>
        <p:nvSpPr>
          <p:cNvPr id="3" name="Content Placeholder 2"/>
          <p:cNvSpPr>
            <a:spLocks noGrp="1"/>
          </p:cNvSpPr>
          <p:nvPr>
            <p:ph idx="1"/>
          </p:nvPr>
        </p:nvSpPr>
        <p:spPr>
          <a:xfrm>
            <a:off x="539552" y="1628800"/>
            <a:ext cx="8377344" cy="4643383"/>
          </a:xfrm>
        </p:spPr>
        <p:txBody>
          <a:bodyPr>
            <a:normAutofit fontScale="92500" lnSpcReduction="20000"/>
          </a:bodyPr>
          <a:lstStyle/>
          <a:p>
            <a:pPr marL="0" indent="0">
              <a:buNone/>
            </a:pPr>
            <a:r>
              <a:rPr lang="en-US" altLang="en-US" dirty="0"/>
              <a:t> </a:t>
            </a:r>
            <a:r>
              <a:rPr lang="en-US" altLang="en-US" b="1" dirty="0">
                <a:solidFill>
                  <a:srgbClr val="FF0000"/>
                </a:solidFill>
              </a:rPr>
              <a:t>A </a:t>
            </a:r>
            <a:r>
              <a:rPr lang="en-GB" altLang="en-US" b="1" dirty="0">
                <a:solidFill>
                  <a:srgbClr val="FF0000"/>
                </a:solidFill>
              </a:rPr>
              <a:t>Brand’s positioning </a:t>
            </a:r>
            <a:r>
              <a:rPr lang="en-GB" altLang="en-US" dirty="0"/>
              <a:t>must serve the needs and preferences of well-defined target markets.</a:t>
            </a:r>
          </a:p>
          <a:p>
            <a:pPr marL="0" indent="0">
              <a:buNone/>
            </a:pPr>
            <a:r>
              <a:rPr lang="en-GB" altLang="en-US" dirty="0"/>
              <a:t>The differentiation and positioning task consists of three steps: </a:t>
            </a:r>
          </a:p>
          <a:p>
            <a:pPr marL="0" indent="0">
              <a:buNone/>
            </a:pPr>
            <a:r>
              <a:rPr lang="en-US" altLang="en-US" dirty="0"/>
              <a:t> 1. Identifying a </a:t>
            </a:r>
            <a:r>
              <a:rPr lang="en-US" altLang="en-US" b="1" dirty="0"/>
              <a:t>set of possible competitive advantages </a:t>
            </a:r>
            <a:r>
              <a:rPr lang="en-US" altLang="en-US" dirty="0"/>
              <a:t>to build a position. </a:t>
            </a:r>
          </a:p>
          <a:p>
            <a:pPr marL="0" indent="0">
              <a:buNone/>
            </a:pPr>
            <a:r>
              <a:rPr lang="en-US" altLang="en-US" dirty="0"/>
              <a:t> 2. Choosing the right competitive advantage </a:t>
            </a:r>
            <a:r>
              <a:rPr lang="en-US" altLang="en-US" b="1" dirty="0"/>
              <a:t>to build a position</a:t>
            </a:r>
            <a:r>
              <a:rPr lang="en-US" altLang="en-US" dirty="0"/>
              <a:t>.</a:t>
            </a:r>
          </a:p>
          <a:p>
            <a:pPr marL="0" indent="0">
              <a:buNone/>
            </a:pPr>
            <a:r>
              <a:rPr lang="en-US" altLang="en-US" dirty="0"/>
              <a:t>3. </a:t>
            </a:r>
            <a:r>
              <a:rPr lang="en-GB" altLang="en-US" dirty="0"/>
              <a:t>choosing the </a:t>
            </a:r>
            <a:r>
              <a:rPr lang="en-GB" altLang="en-US" b="1" dirty="0"/>
              <a:t>right competitive advantages</a:t>
            </a:r>
            <a:r>
              <a:rPr lang="en-GB" altLang="en-US" dirty="0"/>
              <a:t>, and selecting an overall positioning strategy.</a:t>
            </a:r>
            <a:endParaRPr lang="en-US" altLang="en-US" dirty="0"/>
          </a:p>
          <a:p>
            <a:pPr marL="0" indent="0">
              <a:buNone/>
            </a:pPr>
            <a:endParaRPr lang="en-US" altLang="en-US" dirty="0"/>
          </a:p>
          <a:p>
            <a:r>
              <a:rPr lang="en-GB" b="1" dirty="0">
                <a:solidFill>
                  <a:srgbClr val="FF0000"/>
                </a:solidFill>
              </a:rPr>
              <a:t>Competitive advantage</a:t>
            </a:r>
            <a:r>
              <a:rPr lang="en-GB" dirty="0"/>
              <a:t>: An advantage </a:t>
            </a:r>
            <a:r>
              <a:rPr lang="en-GB" b="1" dirty="0"/>
              <a:t>over competitors </a:t>
            </a:r>
            <a:r>
              <a:rPr lang="en-GB" dirty="0"/>
              <a:t>gained by offering greater </a:t>
            </a:r>
            <a:r>
              <a:rPr lang="en-GB" b="1" dirty="0"/>
              <a:t>customer value</a:t>
            </a:r>
            <a:r>
              <a:rPr lang="en-GB" dirty="0"/>
              <a:t>, either by having lower prices or providing more benefits that justify higher price.</a:t>
            </a:r>
          </a:p>
          <a:p>
            <a:endParaRPr lang="en-GB" dirty="0"/>
          </a:p>
          <a:p>
            <a:endParaRPr lang="en-GB" dirty="0"/>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29</a:t>
            </a:fld>
            <a:endParaRPr lang="en-GB"/>
          </a:p>
        </p:txBody>
      </p:sp>
      <p:sp>
        <p:nvSpPr>
          <p:cNvPr id="5" name="Footer Placeholder 4"/>
          <p:cNvSpPr>
            <a:spLocks noGrp="1"/>
          </p:cNvSpPr>
          <p:nvPr>
            <p:ph type="ftr" sz="quarter" idx="11"/>
          </p:nvPr>
        </p:nvSpPr>
        <p:spPr/>
        <p:txBody>
          <a:bodyPr/>
          <a:lstStyle/>
          <a:p>
            <a:r>
              <a:rPr lang="en-GB"/>
              <a:t>Kotler &amp; Armstrong 15 Ed.</a:t>
            </a:r>
          </a:p>
        </p:txBody>
      </p:sp>
    </p:spTree>
    <p:extLst>
      <p:ext uri="{BB962C8B-B14F-4D97-AF65-F5344CB8AC3E}">
        <p14:creationId xmlns:p14="http://schemas.microsoft.com/office/powerpoint/2010/main" val="24277808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Marketing Information and Customer Insights</a:t>
            </a:r>
          </a:p>
        </p:txBody>
      </p:sp>
      <p:sp>
        <p:nvSpPr>
          <p:cNvPr id="3" name="Content Placeholder 2"/>
          <p:cNvSpPr>
            <a:spLocks noGrp="1"/>
          </p:cNvSpPr>
          <p:nvPr>
            <p:ph idx="1"/>
          </p:nvPr>
        </p:nvSpPr>
        <p:spPr>
          <a:xfrm>
            <a:off x="395536" y="1844824"/>
            <a:ext cx="8352928" cy="4464496"/>
          </a:xfrm>
        </p:spPr>
        <p:txBody>
          <a:bodyPr>
            <a:normAutofit/>
          </a:bodyPr>
          <a:lstStyle/>
          <a:p>
            <a:r>
              <a:rPr lang="en-GB" sz="2400" b="1" dirty="0">
                <a:solidFill>
                  <a:srgbClr val="FF0000"/>
                </a:solidFill>
              </a:rPr>
              <a:t>Customer insights:</a:t>
            </a:r>
          </a:p>
          <a:p>
            <a:pPr marL="0" indent="0">
              <a:buNone/>
            </a:pPr>
            <a:r>
              <a:rPr lang="en-GB" sz="2400" dirty="0"/>
              <a:t>Fresh </a:t>
            </a:r>
            <a:r>
              <a:rPr lang="en-GB" sz="2400" b="1" dirty="0"/>
              <a:t>understandings</a:t>
            </a:r>
            <a:r>
              <a:rPr lang="en-GB" sz="2400" dirty="0"/>
              <a:t> of </a:t>
            </a:r>
            <a:r>
              <a:rPr lang="en-GB" sz="2400" b="1" dirty="0"/>
              <a:t>customers</a:t>
            </a:r>
            <a:r>
              <a:rPr lang="en-GB" sz="2400" dirty="0"/>
              <a:t> and the marketplace derived from </a:t>
            </a:r>
            <a:r>
              <a:rPr lang="en-GB" sz="2400" b="1" dirty="0"/>
              <a:t>marketing information </a:t>
            </a:r>
            <a:r>
              <a:rPr lang="en-GB" sz="2400" dirty="0"/>
              <a:t>that become the basis for </a:t>
            </a:r>
            <a:r>
              <a:rPr lang="en-GB" sz="2400" b="1" dirty="0"/>
              <a:t>creating customer value </a:t>
            </a:r>
            <a:r>
              <a:rPr lang="en-GB" sz="2400" dirty="0"/>
              <a:t>and </a:t>
            </a:r>
            <a:r>
              <a:rPr lang="en-GB" sz="2400" b="1" dirty="0"/>
              <a:t>relationships.</a:t>
            </a:r>
          </a:p>
          <a:p>
            <a:pPr marL="0" indent="0">
              <a:buNone/>
            </a:pPr>
            <a:r>
              <a:rPr lang="en-GB" sz="1800" dirty="0"/>
              <a:t>(To create value for customer, marketers must first gain fresh, deep insights into what customers need and want)</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3</a:t>
            </a:fld>
            <a:endParaRPr lang="en-GB"/>
          </a:p>
        </p:txBody>
      </p:sp>
      <p:sp>
        <p:nvSpPr>
          <p:cNvPr id="6" name="Footer Placeholder 5"/>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pic>
        <p:nvPicPr>
          <p:cNvPr id="8" name="Picture 7"/>
          <p:cNvPicPr>
            <a:picLocks noChangeAspect="1"/>
          </p:cNvPicPr>
          <p:nvPr/>
        </p:nvPicPr>
        <p:blipFill>
          <a:blip r:embed="rId3"/>
          <a:stretch>
            <a:fillRect/>
          </a:stretch>
        </p:blipFill>
        <p:spPr>
          <a:xfrm>
            <a:off x="5796136" y="4317728"/>
            <a:ext cx="2580508" cy="2063257"/>
          </a:xfrm>
          <a:prstGeom prst="rect">
            <a:avLst/>
          </a:prstGeom>
        </p:spPr>
      </p:pic>
    </p:spTree>
    <p:extLst>
      <p:ext uri="{BB962C8B-B14F-4D97-AF65-F5344CB8AC3E}">
        <p14:creationId xmlns:p14="http://schemas.microsoft.com/office/powerpoint/2010/main" val="20256542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Kotler &amp; Armstrong 15 Ed.</a:t>
            </a:r>
          </a:p>
        </p:txBody>
      </p:sp>
      <p:sp>
        <p:nvSpPr>
          <p:cNvPr id="3" name="Slide Number Placeholder 2"/>
          <p:cNvSpPr>
            <a:spLocks noGrp="1"/>
          </p:cNvSpPr>
          <p:nvPr>
            <p:ph type="sldNum" sz="quarter" idx="4294967295"/>
          </p:nvPr>
        </p:nvSpPr>
        <p:spPr>
          <a:xfrm>
            <a:off x="8273317" y="6116070"/>
            <a:ext cx="413483" cy="365125"/>
          </a:xfrm>
          <a:prstGeom prst="rect">
            <a:avLst/>
          </a:prstGeom>
        </p:spPr>
        <p:txBody>
          <a:bodyPr/>
          <a:lstStyle/>
          <a:p>
            <a:fld id="{9711ED86-9F18-421D-85DE-B5EF9B42C7E0}" type="slidenum">
              <a:rPr lang="en-GB" smtClean="0"/>
              <a:t>30</a:t>
            </a:fld>
            <a:endParaRPr lang="en-GB"/>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33182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
            <a:ext cx="7704667" cy="908719"/>
          </a:xfrm>
        </p:spPr>
        <p:txBody>
          <a:bodyPr>
            <a:normAutofit/>
          </a:bodyPr>
          <a:lstStyle/>
          <a:p>
            <a:pPr algn="l"/>
            <a:r>
              <a:rPr lang="en-GB" dirty="0"/>
              <a:t>Differentiation and Positioning </a:t>
            </a:r>
          </a:p>
        </p:txBody>
      </p:sp>
      <p:sp>
        <p:nvSpPr>
          <p:cNvPr id="3" name="Content Placeholder 2"/>
          <p:cNvSpPr>
            <a:spLocks noGrp="1"/>
          </p:cNvSpPr>
          <p:nvPr>
            <p:ph idx="1"/>
          </p:nvPr>
        </p:nvSpPr>
        <p:spPr>
          <a:xfrm>
            <a:off x="683567" y="692696"/>
            <a:ext cx="8352929" cy="5780602"/>
          </a:xfrm>
        </p:spPr>
        <p:txBody>
          <a:bodyPr>
            <a:normAutofit fontScale="92500"/>
          </a:bodyPr>
          <a:lstStyle/>
          <a:p>
            <a:pPr marL="0" indent="0">
              <a:buNone/>
            </a:pPr>
            <a:r>
              <a:rPr lang="en-GB" b="1" dirty="0">
                <a:solidFill>
                  <a:srgbClr val="FF0000"/>
                </a:solidFill>
              </a:rPr>
              <a:t>  Possible competitive advantages to build a position</a:t>
            </a:r>
          </a:p>
          <a:p>
            <a:r>
              <a:rPr lang="en-GB" dirty="0">
                <a:solidFill>
                  <a:srgbClr val="FF0000"/>
                </a:solidFill>
              </a:rPr>
              <a:t>Product differentiation </a:t>
            </a:r>
            <a:r>
              <a:rPr lang="en-GB" dirty="0"/>
              <a:t>: distinctive design, quality , package or performance (Subway differentiates itself as the healthy fast-food choice. ) </a:t>
            </a:r>
          </a:p>
          <a:p>
            <a:r>
              <a:rPr lang="en-GB" dirty="0">
                <a:solidFill>
                  <a:srgbClr val="FF0000"/>
                </a:solidFill>
              </a:rPr>
              <a:t>Services differentiation </a:t>
            </a:r>
            <a:r>
              <a:rPr lang="en-GB" dirty="0"/>
              <a:t>: a firm can also differentiate the services that accompany the product. (Tesco open 24h)</a:t>
            </a:r>
          </a:p>
          <a:p>
            <a:r>
              <a:rPr lang="en-GB" dirty="0">
                <a:solidFill>
                  <a:srgbClr val="FF0000"/>
                </a:solidFill>
              </a:rPr>
              <a:t>People differentiation</a:t>
            </a:r>
            <a:r>
              <a:rPr lang="en-GB" dirty="0"/>
              <a:t>: strong competitive advantage through hiring and training better people than their competitors do (Singapore airline flight attendant )</a:t>
            </a:r>
          </a:p>
          <a:p>
            <a:r>
              <a:rPr lang="en-GB" dirty="0">
                <a:solidFill>
                  <a:srgbClr val="FF0000"/>
                </a:solidFill>
              </a:rPr>
              <a:t>Channel differentiation</a:t>
            </a:r>
            <a:r>
              <a:rPr lang="en-GB" dirty="0"/>
              <a:t>: gain competitive advantage through the way they design their channel’s coverage, expertise, and performance. ( Amazon)</a:t>
            </a:r>
          </a:p>
          <a:p>
            <a:r>
              <a:rPr lang="en-GB" dirty="0">
                <a:solidFill>
                  <a:srgbClr val="FF0000"/>
                </a:solidFill>
              </a:rPr>
              <a:t>Image differentiation </a:t>
            </a:r>
            <a:r>
              <a:rPr lang="en-GB" dirty="0"/>
              <a:t>: Companies design signs and logos that provide distinctive benefits and positioning. (IBM, Nike, Apple</a:t>
            </a:r>
            <a:r>
              <a:rPr lang="en-GB" b="1" dirty="0"/>
              <a:t>)</a:t>
            </a:r>
            <a:endParaRPr lang="en-GB" dirty="0"/>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31</a:t>
            </a:fld>
            <a:endParaRPr lang="en-GB"/>
          </a:p>
        </p:txBody>
      </p:sp>
      <p:sp>
        <p:nvSpPr>
          <p:cNvPr id="5" name="Footer Placeholder 4"/>
          <p:cNvSpPr>
            <a:spLocks noGrp="1"/>
          </p:cNvSpPr>
          <p:nvPr>
            <p:ph type="ftr" sz="quarter" idx="11"/>
          </p:nvPr>
        </p:nvSpPr>
        <p:spPr/>
        <p:txBody>
          <a:bodyPr/>
          <a:lstStyle/>
          <a:p>
            <a:r>
              <a:rPr lang="en-GB"/>
              <a:t>Kotler &amp; Armstrong 15 Ed.</a:t>
            </a:r>
          </a:p>
        </p:txBody>
      </p:sp>
    </p:spTree>
    <p:extLst>
      <p:ext uri="{BB962C8B-B14F-4D97-AF65-F5344CB8AC3E}">
        <p14:creationId xmlns:p14="http://schemas.microsoft.com/office/powerpoint/2010/main" val="325622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Kotler &amp; Armstrong 15 Ed.</a:t>
            </a:r>
          </a:p>
        </p:txBody>
      </p:sp>
      <p:sp>
        <p:nvSpPr>
          <p:cNvPr id="5" name="Slide Number Placeholder 4"/>
          <p:cNvSpPr>
            <a:spLocks noGrp="1"/>
          </p:cNvSpPr>
          <p:nvPr>
            <p:ph type="sldNum" sz="quarter" idx="4294967295"/>
          </p:nvPr>
        </p:nvSpPr>
        <p:spPr>
          <a:xfrm>
            <a:off x="8273317" y="6116070"/>
            <a:ext cx="413483" cy="365125"/>
          </a:xfrm>
          <a:prstGeom prst="rect">
            <a:avLst/>
          </a:prstGeom>
        </p:spPr>
        <p:txBody>
          <a:bodyPr/>
          <a:lstStyle/>
          <a:p>
            <a:fld id="{9711ED86-9F18-421D-85DE-B5EF9B42C7E0}" type="slidenum">
              <a:rPr lang="en-GB" smtClean="0"/>
              <a:t>32</a:t>
            </a:fld>
            <a:endParaRPr lang="en-GB"/>
          </a:p>
        </p:txBody>
      </p:sp>
      <p:pic>
        <p:nvPicPr>
          <p:cNvPr id="6" name="Picture 5"/>
          <p:cNvPicPr>
            <a:picLocks noChangeAspect="1"/>
          </p:cNvPicPr>
          <p:nvPr/>
        </p:nvPicPr>
        <p:blipFill>
          <a:blip r:embed="rId2"/>
          <a:stretch>
            <a:fillRect/>
          </a:stretch>
        </p:blipFill>
        <p:spPr>
          <a:xfrm>
            <a:off x="1187624" y="404664"/>
            <a:ext cx="3134724" cy="2559034"/>
          </a:xfrm>
          <a:prstGeom prst="rect">
            <a:avLst/>
          </a:prstGeom>
        </p:spPr>
      </p:pic>
      <p:pic>
        <p:nvPicPr>
          <p:cNvPr id="7" name="Picture 6"/>
          <p:cNvPicPr>
            <a:picLocks noChangeAspect="1"/>
          </p:cNvPicPr>
          <p:nvPr/>
        </p:nvPicPr>
        <p:blipFill>
          <a:blip r:embed="rId3"/>
          <a:stretch>
            <a:fillRect/>
          </a:stretch>
        </p:blipFill>
        <p:spPr>
          <a:xfrm>
            <a:off x="4043239" y="0"/>
            <a:ext cx="3258275" cy="2177724"/>
          </a:xfrm>
          <a:prstGeom prst="rect">
            <a:avLst/>
          </a:prstGeom>
        </p:spPr>
      </p:pic>
      <p:pic>
        <p:nvPicPr>
          <p:cNvPr id="8" name="Picture 7"/>
          <p:cNvPicPr>
            <a:picLocks noChangeAspect="1"/>
          </p:cNvPicPr>
          <p:nvPr/>
        </p:nvPicPr>
        <p:blipFill>
          <a:blip r:embed="rId4"/>
          <a:stretch>
            <a:fillRect/>
          </a:stretch>
        </p:blipFill>
        <p:spPr>
          <a:xfrm>
            <a:off x="561544" y="2689898"/>
            <a:ext cx="3439476" cy="2035246"/>
          </a:xfrm>
          <a:prstGeom prst="rect">
            <a:avLst/>
          </a:prstGeom>
        </p:spPr>
      </p:pic>
      <p:pic>
        <p:nvPicPr>
          <p:cNvPr id="9" name="Picture 8"/>
          <p:cNvPicPr>
            <a:picLocks noChangeAspect="1"/>
          </p:cNvPicPr>
          <p:nvPr/>
        </p:nvPicPr>
        <p:blipFill>
          <a:blip r:embed="rId5"/>
          <a:stretch>
            <a:fillRect/>
          </a:stretch>
        </p:blipFill>
        <p:spPr>
          <a:xfrm>
            <a:off x="4949405" y="2278887"/>
            <a:ext cx="3828620" cy="1188823"/>
          </a:xfrm>
          <a:prstGeom prst="rect">
            <a:avLst/>
          </a:prstGeom>
        </p:spPr>
      </p:pic>
      <p:pic>
        <p:nvPicPr>
          <p:cNvPr id="10" name="Picture 9"/>
          <p:cNvPicPr>
            <a:picLocks noChangeAspect="1"/>
          </p:cNvPicPr>
          <p:nvPr/>
        </p:nvPicPr>
        <p:blipFill>
          <a:blip r:embed="rId6"/>
          <a:stretch>
            <a:fillRect/>
          </a:stretch>
        </p:blipFill>
        <p:spPr>
          <a:xfrm>
            <a:off x="3983420" y="3181172"/>
            <a:ext cx="3281696" cy="1775005"/>
          </a:xfrm>
          <a:prstGeom prst="rect">
            <a:avLst/>
          </a:prstGeom>
        </p:spPr>
      </p:pic>
      <p:pic>
        <p:nvPicPr>
          <p:cNvPr id="2" name="Picture 1"/>
          <p:cNvPicPr>
            <a:picLocks noChangeAspect="1"/>
          </p:cNvPicPr>
          <p:nvPr/>
        </p:nvPicPr>
        <p:blipFill>
          <a:blip r:embed="rId7"/>
          <a:stretch>
            <a:fillRect/>
          </a:stretch>
        </p:blipFill>
        <p:spPr>
          <a:xfrm>
            <a:off x="1047794" y="4496682"/>
            <a:ext cx="2466975" cy="1847850"/>
          </a:xfrm>
          <a:prstGeom prst="rect">
            <a:avLst/>
          </a:prstGeom>
        </p:spPr>
      </p:pic>
      <p:pic>
        <p:nvPicPr>
          <p:cNvPr id="3" name="Picture 2"/>
          <p:cNvPicPr>
            <a:picLocks noChangeAspect="1"/>
          </p:cNvPicPr>
          <p:nvPr/>
        </p:nvPicPr>
        <p:blipFill>
          <a:blip r:embed="rId8"/>
          <a:stretch>
            <a:fillRect/>
          </a:stretch>
        </p:blipFill>
        <p:spPr>
          <a:xfrm>
            <a:off x="4001019" y="4984724"/>
            <a:ext cx="4455677" cy="1536440"/>
          </a:xfrm>
          <a:prstGeom prst="rect">
            <a:avLst/>
          </a:prstGeom>
        </p:spPr>
      </p:pic>
      <p:pic>
        <p:nvPicPr>
          <p:cNvPr id="11" name="Picture 10"/>
          <p:cNvPicPr>
            <a:picLocks noChangeAspect="1"/>
          </p:cNvPicPr>
          <p:nvPr/>
        </p:nvPicPr>
        <p:blipFill>
          <a:blip r:embed="rId9"/>
          <a:stretch>
            <a:fillRect/>
          </a:stretch>
        </p:blipFill>
        <p:spPr>
          <a:xfrm>
            <a:off x="7438173" y="3418196"/>
            <a:ext cx="1550655" cy="1550655"/>
          </a:xfrm>
          <a:prstGeom prst="rect">
            <a:avLst/>
          </a:prstGeom>
        </p:spPr>
      </p:pic>
      <p:pic>
        <p:nvPicPr>
          <p:cNvPr id="12" name="Picture 11"/>
          <p:cNvPicPr>
            <a:picLocks noChangeAspect="1"/>
          </p:cNvPicPr>
          <p:nvPr/>
        </p:nvPicPr>
        <p:blipFill>
          <a:blip r:embed="rId10"/>
          <a:stretch>
            <a:fillRect/>
          </a:stretch>
        </p:blipFill>
        <p:spPr>
          <a:xfrm>
            <a:off x="7178225" y="281909"/>
            <a:ext cx="1819978" cy="1819978"/>
          </a:xfrm>
          <a:prstGeom prst="rect">
            <a:avLst/>
          </a:prstGeom>
        </p:spPr>
      </p:pic>
    </p:spTree>
    <p:extLst>
      <p:ext uri="{BB962C8B-B14F-4D97-AF65-F5344CB8AC3E}">
        <p14:creationId xmlns:p14="http://schemas.microsoft.com/office/powerpoint/2010/main" val="25244931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Kotler &amp; Armstrong 15 Ed.</a:t>
            </a:r>
          </a:p>
        </p:txBody>
      </p:sp>
      <p:sp>
        <p:nvSpPr>
          <p:cNvPr id="5" name="Slide Number Placeholder 4"/>
          <p:cNvSpPr>
            <a:spLocks noGrp="1"/>
          </p:cNvSpPr>
          <p:nvPr>
            <p:ph type="sldNum" sz="quarter" idx="4294967295"/>
          </p:nvPr>
        </p:nvSpPr>
        <p:spPr>
          <a:xfrm>
            <a:off x="8273317" y="6116070"/>
            <a:ext cx="413483" cy="365125"/>
          </a:xfrm>
          <a:prstGeom prst="rect">
            <a:avLst/>
          </a:prstGeom>
        </p:spPr>
        <p:txBody>
          <a:bodyPr/>
          <a:lstStyle/>
          <a:p>
            <a:fld id="{9711ED86-9F18-421D-85DE-B5EF9B42C7E0}" type="slidenum">
              <a:rPr lang="en-GB" smtClean="0"/>
              <a:t>33</a:t>
            </a:fld>
            <a:endParaRPr lang="en-GB"/>
          </a:p>
        </p:txBody>
      </p:sp>
      <p:pic>
        <p:nvPicPr>
          <p:cNvPr id="6" name="Picture 5"/>
          <p:cNvPicPr>
            <a:picLocks noChangeAspect="1"/>
          </p:cNvPicPr>
          <p:nvPr/>
        </p:nvPicPr>
        <p:blipFill>
          <a:blip r:embed="rId2"/>
          <a:stretch>
            <a:fillRect/>
          </a:stretch>
        </p:blipFill>
        <p:spPr>
          <a:xfrm>
            <a:off x="1242125" y="548680"/>
            <a:ext cx="7223617" cy="5423374"/>
          </a:xfrm>
          <a:prstGeom prst="rect">
            <a:avLst/>
          </a:prstGeom>
        </p:spPr>
      </p:pic>
    </p:spTree>
    <p:extLst>
      <p:ext uri="{BB962C8B-B14F-4D97-AF65-F5344CB8AC3E}">
        <p14:creationId xmlns:p14="http://schemas.microsoft.com/office/powerpoint/2010/main" val="11463833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739551"/>
          </a:xfrm>
        </p:spPr>
        <p:txBody>
          <a:bodyPr/>
          <a:lstStyle/>
          <a:p>
            <a:r>
              <a:rPr lang="en-GB" dirty="0"/>
              <a:t>Quick Test 1  </a:t>
            </a:r>
          </a:p>
        </p:txBody>
      </p:sp>
      <p:sp>
        <p:nvSpPr>
          <p:cNvPr id="3" name="Content Placeholder 2"/>
          <p:cNvSpPr>
            <a:spLocks noGrp="1"/>
          </p:cNvSpPr>
          <p:nvPr>
            <p:ph idx="1"/>
          </p:nvPr>
        </p:nvSpPr>
        <p:spPr>
          <a:xfrm>
            <a:off x="791072" y="1484784"/>
            <a:ext cx="8352928" cy="4335357"/>
          </a:xfrm>
        </p:spPr>
        <p:txBody>
          <a:bodyPr>
            <a:normAutofit/>
          </a:bodyPr>
          <a:lstStyle/>
          <a:p>
            <a:pPr marL="0" indent="0">
              <a:buNone/>
            </a:pPr>
            <a:r>
              <a:rPr lang="en-GB" dirty="0"/>
              <a:t>3. Explain how companies identify attractive market segments and choose a market targeting strategy: </a:t>
            </a:r>
          </a:p>
          <a:p>
            <a:pPr marL="0" indent="0">
              <a:buNone/>
            </a:pPr>
            <a:r>
              <a:rPr lang="en-GB" dirty="0"/>
              <a:t>four market-targeting strategies : </a:t>
            </a:r>
          </a:p>
          <a:p>
            <a:pPr marL="457200" indent="-457200">
              <a:buFont typeface="+mj-lt"/>
              <a:buAutoNum type="arabicPeriod"/>
            </a:pPr>
            <a:r>
              <a:rPr lang="en-GB" dirty="0"/>
              <a:t>Undifferentiated (or mass) marketing.</a:t>
            </a:r>
          </a:p>
          <a:p>
            <a:pPr marL="457200" indent="-457200">
              <a:buFont typeface="+mj-lt"/>
              <a:buAutoNum type="arabicPeriod"/>
            </a:pPr>
            <a:r>
              <a:rPr lang="en-GB" dirty="0"/>
              <a:t>Differentiated marketing </a:t>
            </a:r>
          </a:p>
          <a:p>
            <a:pPr marL="457200" indent="-457200">
              <a:buFont typeface="+mj-lt"/>
              <a:buAutoNum type="arabicPeriod"/>
            </a:pPr>
            <a:r>
              <a:rPr lang="en-GB" dirty="0"/>
              <a:t>Niche marketing (concentrated marketing) </a:t>
            </a:r>
          </a:p>
          <a:p>
            <a:pPr marL="457200" indent="-457200">
              <a:buFont typeface="+mj-lt"/>
              <a:buAutoNum type="arabicPeriod"/>
            </a:pPr>
            <a:r>
              <a:rPr lang="en-GB" dirty="0"/>
              <a:t>Micromarketing (Local marketing or Individual marketing )</a:t>
            </a:r>
          </a:p>
          <a:p>
            <a:pPr marL="457200" indent="-457200">
              <a:buFont typeface="+mj-lt"/>
              <a:buAutoNum type="arabicPeriod"/>
            </a:pPr>
            <a:endParaRPr lang="en-GB" dirty="0"/>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34</a:t>
            </a:fld>
            <a:endParaRPr lang="en-GB"/>
          </a:p>
        </p:txBody>
      </p:sp>
    </p:spTree>
    <p:extLst>
      <p:ext uri="{BB962C8B-B14F-4D97-AF65-F5344CB8AC3E}">
        <p14:creationId xmlns:p14="http://schemas.microsoft.com/office/powerpoint/2010/main" val="8102854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50005"/>
            <a:ext cx="7704667" cy="648072"/>
          </a:xfrm>
        </p:spPr>
        <p:txBody>
          <a:bodyPr/>
          <a:lstStyle/>
          <a:p>
            <a:r>
              <a:rPr lang="en-GB" dirty="0"/>
              <a:t>Seminar Activity </a:t>
            </a:r>
          </a:p>
        </p:txBody>
      </p:sp>
      <p:sp>
        <p:nvSpPr>
          <p:cNvPr id="3" name="Content Placeholder 2"/>
          <p:cNvSpPr>
            <a:spLocks noGrp="1"/>
          </p:cNvSpPr>
          <p:nvPr>
            <p:ph idx="1"/>
          </p:nvPr>
        </p:nvSpPr>
        <p:spPr>
          <a:xfrm>
            <a:off x="471678" y="1628800"/>
            <a:ext cx="8272462" cy="3816424"/>
          </a:xfrm>
        </p:spPr>
        <p:txBody>
          <a:bodyPr>
            <a:normAutofit fontScale="92500" lnSpcReduction="20000"/>
          </a:bodyPr>
          <a:lstStyle/>
          <a:p>
            <a:pPr marL="0" indent="0">
              <a:buNone/>
            </a:pPr>
            <a:r>
              <a:rPr lang="en-GB" dirty="0"/>
              <a:t>Select an organisation of your choice in either the hospitality or transportation or the mobile telephony industry </a:t>
            </a:r>
          </a:p>
          <a:p>
            <a:pPr marL="0" indent="0">
              <a:buNone/>
            </a:pPr>
            <a:r>
              <a:rPr lang="en-GB" dirty="0"/>
              <a:t>With this company please undertake the following activities </a:t>
            </a:r>
          </a:p>
          <a:p>
            <a:pPr marL="457200" indent="-457200">
              <a:buAutoNum type="arabicPeriod"/>
            </a:pPr>
            <a:r>
              <a:rPr lang="en-GB" dirty="0"/>
              <a:t>Identify the </a:t>
            </a:r>
            <a:r>
              <a:rPr lang="en-GB" b="1" dirty="0"/>
              <a:t>segments</a:t>
            </a:r>
            <a:r>
              <a:rPr lang="en-GB" dirty="0"/>
              <a:t> that your selected business operate in?</a:t>
            </a:r>
          </a:p>
          <a:p>
            <a:pPr marL="457200" indent="-457200">
              <a:buAutoNum type="arabicPeriod"/>
            </a:pPr>
            <a:r>
              <a:rPr lang="en-GB" dirty="0"/>
              <a:t>What methods do your selected organisation use to </a:t>
            </a:r>
            <a:r>
              <a:rPr lang="en-GB" b="1" dirty="0"/>
              <a:t>target </a:t>
            </a:r>
            <a:r>
              <a:rPr lang="en-GB" dirty="0"/>
              <a:t>customers </a:t>
            </a:r>
          </a:p>
          <a:p>
            <a:pPr marL="457200" indent="-457200">
              <a:buAutoNum type="arabicPeriod"/>
            </a:pPr>
            <a:r>
              <a:rPr lang="en-GB" dirty="0"/>
              <a:t>What methods does your selected organisation use to create awareness by themselves</a:t>
            </a:r>
            <a:r>
              <a:rPr lang="en-GB" b="1" dirty="0"/>
              <a:t>(Positioning</a:t>
            </a:r>
            <a:r>
              <a:rPr lang="en-GB" dirty="0"/>
              <a:t>)</a:t>
            </a:r>
          </a:p>
          <a:p>
            <a:pPr marL="457200" indent="-457200">
              <a:buAutoNum type="arabicPeriod"/>
            </a:pPr>
            <a:r>
              <a:rPr lang="en-GB" dirty="0"/>
              <a:t>Your business Differentiation Strategy</a:t>
            </a:r>
          </a:p>
          <a:p>
            <a:pPr marL="457200" indent="-457200">
              <a:buAutoNum type="arabicPeriod"/>
            </a:pPr>
            <a:endParaRPr lang="en-GB" dirty="0"/>
          </a:p>
          <a:p>
            <a:pPr marL="457200" indent="-457200">
              <a:buAutoNum type="arabicPeriod"/>
            </a:pPr>
            <a:endParaRPr lang="en-GB" dirty="0"/>
          </a:p>
        </p:txBody>
      </p:sp>
    </p:spTree>
    <p:extLst>
      <p:ext uri="{BB962C8B-B14F-4D97-AF65-F5344CB8AC3E}">
        <p14:creationId xmlns:p14="http://schemas.microsoft.com/office/powerpoint/2010/main" val="34100558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2361"/>
            <a:ext cx="7704667" cy="1027583"/>
          </a:xfrm>
        </p:spPr>
        <p:txBody>
          <a:bodyPr/>
          <a:lstStyle/>
          <a:p>
            <a:r>
              <a:rPr lang="en-GB" dirty="0"/>
              <a:t>Summary </a:t>
            </a:r>
          </a:p>
        </p:txBody>
      </p:sp>
      <p:sp>
        <p:nvSpPr>
          <p:cNvPr id="3" name="Content Placeholder 2"/>
          <p:cNvSpPr>
            <a:spLocks noGrp="1"/>
          </p:cNvSpPr>
          <p:nvPr>
            <p:ph idx="1"/>
          </p:nvPr>
        </p:nvSpPr>
        <p:spPr>
          <a:xfrm>
            <a:off x="827585" y="1484784"/>
            <a:ext cx="7859216" cy="4988514"/>
          </a:xfrm>
        </p:spPr>
        <p:txBody>
          <a:bodyPr/>
          <a:lstStyle/>
          <a:p>
            <a:pPr marL="457200" indent="-457200">
              <a:buAutoNum type="arabicPeriod"/>
            </a:pPr>
            <a:r>
              <a:rPr lang="en-GB" dirty="0"/>
              <a:t>Define the major steps in designing a customer-driven marketing strategy: market segmentation, targeting, differentiation, and positioning.</a:t>
            </a:r>
          </a:p>
          <a:p>
            <a:pPr marL="457200" indent="-457200">
              <a:buAutoNum type="arabicPeriod"/>
            </a:pPr>
            <a:r>
              <a:rPr lang="en-GB" dirty="0"/>
              <a:t>List and discuss the major bases for segmenting consumer and business markets: geographic, demographic, psychographic, and behavioural</a:t>
            </a:r>
          </a:p>
          <a:p>
            <a:pPr marL="0" indent="0">
              <a:buNone/>
            </a:pPr>
            <a:r>
              <a:rPr lang="en-GB" dirty="0"/>
              <a:t>demographic variables, including age, gender, family size, family life cycle, income, occupation, education, religion, race, generation, and nationality</a:t>
            </a:r>
          </a:p>
          <a:p>
            <a:pPr marL="0" indent="0">
              <a:buNone/>
            </a:pPr>
            <a:r>
              <a:rPr lang="en-GB" dirty="0"/>
              <a:t>psychographic : social class, lifestyle, or personality characteristics</a:t>
            </a:r>
          </a:p>
        </p:txBody>
      </p:sp>
      <p:sp>
        <p:nvSpPr>
          <p:cNvPr id="4" name="Slide Number Placeholder 3"/>
          <p:cNvSpPr>
            <a:spLocks noGrp="1"/>
          </p:cNvSpPr>
          <p:nvPr>
            <p:ph type="sldNum" sz="quarter" idx="4294967295"/>
          </p:nvPr>
        </p:nvSpPr>
        <p:spPr>
          <a:xfrm>
            <a:off x="8258967" y="6108173"/>
            <a:ext cx="427833" cy="365125"/>
          </a:xfrm>
          <a:prstGeom prst="rect">
            <a:avLst/>
          </a:prstGeom>
        </p:spPr>
        <p:txBody>
          <a:bodyPr/>
          <a:lstStyle/>
          <a:p>
            <a:fld id="{9711ED86-9F18-421D-85DE-B5EF9B42C7E0}" type="slidenum">
              <a:rPr lang="en-GB" smtClean="0"/>
              <a:t>36</a:t>
            </a:fld>
            <a:endParaRPr lang="en-GB"/>
          </a:p>
        </p:txBody>
      </p:sp>
      <p:sp>
        <p:nvSpPr>
          <p:cNvPr id="5" name="Footer Placeholder 4"/>
          <p:cNvSpPr>
            <a:spLocks noGrp="1"/>
          </p:cNvSpPr>
          <p:nvPr>
            <p:ph type="ftr" sz="quarter" idx="11"/>
          </p:nvPr>
        </p:nvSpPr>
        <p:spPr/>
        <p:txBody>
          <a:bodyPr/>
          <a:lstStyle/>
          <a:p>
            <a:r>
              <a:rPr lang="en-GB"/>
              <a:t>Kotler &amp; Armstrong 15 Ed.</a:t>
            </a:r>
          </a:p>
        </p:txBody>
      </p:sp>
    </p:spTree>
    <p:extLst>
      <p:ext uri="{BB962C8B-B14F-4D97-AF65-F5344CB8AC3E}">
        <p14:creationId xmlns:p14="http://schemas.microsoft.com/office/powerpoint/2010/main" val="1230140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84" y="620688"/>
            <a:ext cx="7467600" cy="1143000"/>
          </a:xfrm>
        </p:spPr>
        <p:txBody>
          <a:bodyPr>
            <a:normAutofit fontScale="90000"/>
          </a:bodyPr>
          <a:lstStyle/>
          <a:p>
            <a:r>
              <a:rPr lang="en-US" altLang="en-US" dirty="0"/>
              <a:t>Marketing Information systems (MIS)</a:t>
            </a:r>
            <a:endParaRPr lang="en-GB" dirty="0"/>
          </a:p>
        </p:txBody>
      </p:sp>
      <p:sp>
        <p:nvSpPr>
          <p:cNvPr id="3" name="Content Placeholder 2"/>
          <p:cNvSpPr>
            <a:spLocks noGrp="1"/>
          </p:cNvSpPr>
          <p:nvPr>
            <p:ph idx="1"/>
          </p:nvPr>
        </p:nvSpPr>
        <p:spPr>
          <a:xfrm>
            <a:off x="430584" y="2082868"/>
            <a:ext cx="8428100" cy="4131667"/>
          </a:xfrm>
        </p:spPr>
        <p:txBody>
          <a:bodyPr>
            <a:normAutofit/>
          </a:bodyPr>
          <a:lstStyle/>
          <a:p>
            <a:pPr marL="0" indent="0" algn="just">
              <a:buNone/>
            </a:pPr>
            <a:r>
              <a:rPr lang="en-US" sz="2400" b="1" dirty="0">
                <a:solidFill>
                  <a:srgbClr val="FF0000"/>
                </a:solidFill>
              </a:rPr>
              <a:t>Marketing information system (MIS)</a:t>
            </a:r>
            <a:r>
              <a:rPr lang="en-US" sz="2400" b="1" dirty="0"/>
              <a:t> </a:t>
            </a:r>
            <a:r>
              <a:rPr lang="en-US" sz="2400" dirty="0"/>
              <a:t>refers to </a:t>
            </a:r>
            <a:r>
              <a:rPr lang="en-GB" sz="2400" dirty="0"/>
              <a:t>People,  and procedures to </a:t>
            </a:r>
            <a:r>
              <a:rPr lang="en-GB" sz="2400" b="1" dirty="0"/>
              <a:t>gathe</a:t>
            </a:r>
            <a:r>
              <a:rPr lang="en-GB" sz="2400" dirty="0"/>
              <a:t>r, sort, </a:t>
            </a:r>
            <a:r>
              <a:rPr lang="en-GB" sz="2400" b="1" dirty="0"/>
              <a:t>analyse</a:t>
            </a:r>
            <a:r>
              <a:rPr lang="en-GB" sz="2400" dirty="0"/>
              <a:t>, evaluate and distribute </a:t>
            </a:r>
            <a:r>
              <a:rPr lang="en-GB" sz="2400" b="1" dirty="0"/>
              <a:t>needed  and accurate information </a:t>
            </a:r>
            <a:r>
              <a:rPr lang="en-GB" sz="2400" dirty="0"/>
              <a:t>to marketing</a:t>
            </a:r>
            <a:r>
              <a:rPr lang="en-GB" sz="2400" b="1" dirty="0"/>
              <a:t> decision makers</a:t>
            </a:r>
            <a:r>
              <a:rPr lang="en-GB" sz="2400" dirty="0"/>
              <a:t> to generate </a:t>
            </a:r>
            <a:r>
              <a:rPr lang="en-GB" sz="2400" b="1" dirty="0"/>
              <a:t>customer insight </a:t>
            </a:r>
          </a:p>
          <a:p>
            <a:pPr marL="0" indent="0">
              <a:buNone/>
            </a:pPr>
            <a:endParaRPr lang="en-US" sz="2400" dirty="0"/>
          </a:p>
          <a:p>
            <a:pPr marL="0" indent="0" algn="just">
              <a:buNone/>
            </a:pPr>
            <a:r>
              <a:rPr lang="en-US" sz="2400" dirty="0"/>
              <a:t>A </a:t>
            </a:r>
            <a:r>
              <a:rPr lang="en-US" sz="2400" b="1" dirty="0"/>
              <a:t>marketing information system (MIS) </a:t>
            </a:r>
            <a:r>
              <a:rPr lang="en-US" sz="2400" dirty="0"/>
              <a:t>provides information to the company’s marketing and other managers and external partners such as suppliers, resellers, and marketing service agencies.</a:t>
            </a:r>
          </a:p>
          <a:p>
            <a:pPr marL="0" indent="0">
              <a:buNone/>
            </a:pPr>
            <a:endParaRPr lang="en-US" sz="2400" dirty="0"/>
          </a:p>
          <a:p>
            <a:pPr marL="0" indent="0">
              <a:buNone/>
            </a:pPr>
            <a:endParaRPr lang="en-GB" dirty="0"/>
          </a:p>
          <a:p>
            <a:pPr>
              <a:buFont typeface="Courier New" panose="02070309020205020404" pitchFamily="49" charset="0"/>
              <a:buChar char="o"/>
            </a:pPr>
            <a:endParaRPr lang="en-GB"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4</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2756793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8856"/>
            <a:ext cx="8136904" cy="1143000"/>
          </a:xfrm>
        </p:spPr>
        <p:txBody>
          <a:bodyPr>
            <a:normAutofit/>
          </a:bodyPr>
          <a:lstStyle/>
          <a:p>
            <a:r>
              <a:rPr lang="en-US" altLang="en-US" dirty="0"/>
              <a:t>Marketing Information systems </a:t>
            </a:r>
            <a:r>
              <a:rPr lang="en-US" altLang="en-US" sz="2800" dirty="0"/>
              <a:t>(MIS)</a:t>
            </a:r>
            <a:endParaRPr lang="en-GB" sz="2800"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5</a:t>
            </a:fld>
            <a:endParaRPr lang="en-GB"/>
          </a:p>
        </p:txBody>
      </p:sp>
      <p:pic>
        <p:nvPicPr>
          <p:cNvPr id="9" name="Content Placeholder 8"/>
          <p:cNvPicPr>
            <a:picLocks noGrp="1" noChangeAspect="1"/>
          </p:cNvPicPr>
          <p:nvPr>
            <p:ph idx="1"/>
          </p:nvPr>
        </p:nvPicPr>
        <p:blipFill>
          <a:blip r:embed="rId2"/>
          <a:stretch>
            <a:fillRect/>
          </a:stretch>
        </p:blipFill>
        <p:spPr>
          <a:xfrm>
            <a:off x="362903" y="1895992"/>
            <a:ext cx="8495781" cy="3909101"/>
          </a:xfrm>
          <a:prstGeom prst="rect">
            <a:avLst/>
          </a:prstGeom>
        </p:spPr>
      </p:pic>
      <p:sp>
        <p:nvSpPr>
          <p:cNvPr id="3" name="Footer Placeholder 2"/>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37173450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 </a:t>
            </a:r>
          </a:p>
        </p:txBody>
      </p:sp>
      <p:sp>
        <p:nvSpPr>
          <p:cNvPr id="3" name="Content Placeholder 2"/>
          <p:cNvSpPr>
            <a:spLocks noGrp="1"/>
          </p:cNvSpPr>
          <p:nvPr>
            <p:ph idx="1"/>
          </p:nvPr>
        </p:nvSpPr>
        <p:spPr>
          <a:xfrm>
            <a:off x="539552" y="1916832"/>
            <a:ext cx="8208912" cy="4297704"/>
          </a:xfrm>
        </p:spPr>
        <p:txBody>
          <a:bodyPr>
            <a:normAutofit/>
          </a:bodyPr>
          <a:lstStyle/>
          <a:p>
            <a:r>
              <a:rPr lang="en-GB" b="1" dirty="0">
                <a:solidFill>
                  <a:srgbClr val="FF0000"/>
                </a:solidFill>
              </a:rPr>
              <a:t> </a:t>
            </a:r>
            <a:r>
              <a:rPr lang="en-GB" sz="2400" dirty="0">
                <a:solidFill>
                  <a:schemeClr val="tx1"/>
                </a:solidFill>
              </a:rPr>
              <a:t>First</a:t>
            </a:r>
            <a:r>
              <a:rPr lang="en-GB" sz="2400" dirty="0"/>
              <a:t>, managers  </a:t>
            </a:r>
            <a:r>
              <a:rPr lang="en-GB" sz="2400" b="1" dirty="0"/>
              <a:t>assess</a:t>
            </a:r>
            <a:r>
              <a:rPr lang="en-GB" sz="2400" dirty="0"/>
              <a:t> their information needs. </a:t>
            </a:r>
          </a:p>
          <a:p>
            <a:r>
              <a:rPr lang="en-GB" sz="2400" dirty="0">
                <a:solidFill>
                  <a:schemeClr val="tx1"/>
                </a:solidFill>
              </a:rPr>
              <a:t>Next,  </a:t>
            </a:r>
            <a:r>
              <a:rPr lang="en-GB" sz="2400" b="1" dirty="0"/>
              <a:t>developing</a:t>
            </a:r>
            <a:r>
              <a:rPr lang="en-GB" sz="2400" dirty="0"/>
              <a:t> the needed information from </a:t>
            </a:r>
            <a:r>
              <a:rPr lang="en-GB" sz="2400" b="1" dirty="0"/>
              <a:t>internal company </a:t>
            </a:r>
            <a:r>
              <a:rPr lang="en-GB" sz="2400" dirty="0"/>
              <a:t>records, </a:t>
            </a:r>
            <a:r>
              <a:rPr lang="en-GB" sz="2400" b="1" dirty="0"/>
              <a:t>marketing intelligence </a:t>
            </a:r>
            <a:r>
              <a:rPr lang="en-GB" sz="2400" dirty="0"/>
              <a:t>activities and the </a:t>
            </a:r>
            <a:r>
              <a:rPr lang="en-GB" sz="2400" b="1" dirty="0"/>
              <a:t>marketing research </a:t>
            </a:r>
            <a:r>
              <a:rPr lang="en-GB" sz="2400" dirty="0"/>
              <a:t>process. </a:t>
            </a:r>
          </a:p>
          <a:p>
            <a:r>
              <a:rPr lang="en-GB" sz="2400" dirty="0"/>
              <a:t>Information analysis processes the information to make it more useful.</a:t>
            </a:r>
          </a:p>
          <a:p>
            <a:r>
              <a:rPr lang="en-GB" sz="2400" dirty="0"/>
              <a:t> Finally, the MIS </a:t>
            </a:r>
            <a:r>
              <a:rPr lang="en-GB" sz="2400" b="1" dirty="0"/>
              <a:t>distributes information </a:t>
            </a:r>
            <a:r>
              <a:rPr lang="en-GB" sz="2400" dirty="0"/>
              <a:t>to managers in the right form at the right time to help them in marketing planning, implementation and control.</a:t>
            </a:r>
          </a:p>
          <a:p>
            <a:endParaRPr lang="en-GB" dirty="0"/>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6</a:t>
            </a:fld>
            <a:endParaRPr lang="en-GB"/>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28035230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Marketing Information</a:t>
            </a:r>
            <a:br>
              <a:rPr lang="en-GB" dirty="0"/>
            </a:br>
            <a:r>
              <a:rPr lang="en-GB" dirty="0"/>
              <a:t>Needs</a:t>
            </a:r>
          </a:p>
        </p:txBody>
      </p:sp>
      <p:sp>
        <p:nvSpPr>
          <p:cNvPr id="3" name="Content Placeholder 2"/>
          <p:cNvSpPr>
            <a:spLocks noGrp="1"/>
          </p:cNvSpPr>
          <p:nvPr>
            <p:ph idx="1"/>
          </p:nvPr>
        </p:nvSpPr>
        <p:spPr>
          <a:xfrm>
            <a:off x="395536" y="2014194"/>
            <a:ext cx="8352928" cy="4200342"/>
          </a:xfrm>
        </p:spPr>
        <p:txBody>
          <a:bodyPr>
            <a:normAutofit/>
          </a:bodyPr>
          <a:lstStyle/>
          <a:p>
            <a:r>
              <a:rPr lang="en-GB" sz="2400" dirty="0"/>
              <a:t>A good MIS balances what the information users would </a:t>
            </a:r>
            <a:r>
              <a:rPr lang="en-GB" sz="2400" b="1" dirty="0"/>
              <a:t>like</a:t>
            </a:r>
            <a:r>
              <a:rPr lang="en-GB" sz="2400" dirty="0"/>
              <a:t> to have</a:t>
            </a:r>
            <a:r>
              <a:rPr lang="en-GB" sz="2400" b="1" dirty="0"/>
              <a:t> </a:t>
            </a:r>
            <a:r>
              <a:rPr lang="en-GB" sz="2400" dirty="0"/>
              <a:t>against what they really</a:t>
            </a:r>
            <a:r>
              <a:rPr lang="en-GB" sz="2400" b="1" dirty="0"/>
              <a:t>  need </a:t>
            </a:r>
            <a:r>
              <a:rPr lang="en-GB" sz="2400" dirty="0"/>
              <a:t>and what is </a:t>
            </a:r>
            <a:r>
              <a:rPr lang="en-GB" sz="2400" b="1" dirty="0"/>
              <a:t>feasible </a:t>
            </a:r>
            <a:r>
              <a:rPr lang="en-GB" sz="2400" dirty="0"/>
              <a:t>to offer.</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7</a:t>
            </a:fld>
            <a:endParaRPr lang="en-GB"/>
          </a:p>
        </p:txBody>
      </p:sp>
      <p:pic>
        <p:nvPicPr>
          <p:cNvPr id="5" name="Picture 4"/>
          <p:cNvPicPr>
            <a:picLocks noChangeAspect="1"/>
          </p:cNvPicPr>
          <p:nvPr/>
        </p:nvPicPr>
        <p:blipFill>
          <a:blip r:embed="rId2"/>
          <a:stretch>
            <a:fillRect/>
          </a:stretch>
        </p:blipFill>
        <p:spPr>
          <a:xfrm>
            <a:off x="1953658" y="3721534"/>
            <a:ext cx="5236688" cy="2313506"/>
          </a:xfrm>
          <a:prstGeom prst="rect">
            <a:avLst/>
          </a:prstGeom>
        </p:spPr>
      </p:pic>
      <p:sp>
        <p:nvSpPr>
          <p:cNvPr id="6" name="Footer Placeholder 5"/>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2618394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07164" cy="1143000"/>
          </a:xfrm>
        </p:spPr>
        <p:txBody>
          <a:bodyPr>
            <a:normAutofit/>
          </a:bodyPr>
          <a:lstStyle/>
          <a:p>
            <a:r>
              <a:rPr lang="en-GB" dirty="0"/>
              <a:t>Developing Marketing Information</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8</a:t>
            </a:fld>
            <a:endParaRPr lang="en-GB"/>
          </a:p>
        </p:txBody>
      </p:sp>
      <p:graphicFrame>
        <p:nvGraphicFramePr>
          <p:cNvPr id="10" name="Content Placeholder 5"/>
          <p:cNvGraphicFramePr>
            <a:graphicFrameLocks/>
          </p:cNvGraphicFramePr>
          <p:nvPr/>
        </p:nvGraphicFramePr>
        <p:xfrm>
          <a:off x="1043608" y="2924944"/>
          <a:ext cx="7056784"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43608" y="1988840"/>
            <a:ext cx="7416824" cy="646331"/>
          </a:xfrm>
          <a:prstGeom prst="rect">
            <a:avLst/>
          </a:prstGeom>
          <a:noFill/>
        </p:spPr>
        <p:txBody>
          <a:bodyPr wrap="square" rtlCol="0">
            <a:spAutoFit/>
          </a:bodyPr>
          <a:lstStyle/>
          <a:p>
            <a:r>
              <a:rPr lang="en-US" dirty="0"/>
              <a:t>Marketers obtain information from</a:t>
            </a:r>
          </a:p>
          <a:p>
            <a:endParaRPr lang="en-GB" dirty="0"/>
          </a:p>
        </p:txBody>
      </p:sp>
      <p:sp>
        <p:nvSpPr>
          <p:cNvPr id="5" name="Footer Placeholder 4"/>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5683630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1. Internal data</a:t>
            </a:r>
          </a:p>
        </p:txBody>
      </p:sp>
      <p:sp>
        <p:nvSpPr>
          <p:cNvPr id="3" name="Content Placeholder 2"/>
          <p:cNvSpPr>
            <a:spLocks noGrp="1"/>
          </p:cNvSpPr>
          <p:nvPr>
            <p:ph idx="1"/>
          </p:nvPr>
        </p:nvSpPr>
        <p:spPr>
          <a:xfrm>
            <a:off x="467544" y="2014194"/>
            <a:ext cx="8280920" cy="4328358"/>
          </a:xfrm>
        </p:spPr>
        <p:txBody>
          <a:bodyPr>
            <a:normAutofit fontScale="92500" lnSpcReduction="10000"/>
          </a:bodyPr>
          <a:lstStyle/>
          <a:p>
            <a:r>
              <a:rPr lang="en-GB" sz="2400" b="1" dirty="0">
                <a:solidFill>
                  <a:srgbClr val="FF0000"/>
                </a:solidFill>
              </a:rPr>
              <a:t>Internal databases </a:t>
            </a:r>
            <a:r>
              <a:rPr lang="en-GB" sz="2400" dirty="0"/>
              <a:t>are </a:t>
            </a:r>
            <a:r>
              <a:rPr lang="en-GB" sz="2400" b="1" dirty="0"/>
              <a:t>electronic collections </a:t>
            </a:r>
            <a:r>
              <a:rPr lang="en-GB" sz="2400" dirty="0"/>
              <a:t>of consumer and market information obtained from data sources </a:t>
            </a:r>
            <a:r>
              <a:rPr lang="en-GB" sz="2400" b="1" dirty="0"/>
              <a:t>within the company network</a:t>
            </a:r>
          </a:p>
          <a:p>
            <a:pPr marL="0" indent="0">
              <a:buNone/>
            </a:pPr>
            <a:r>
              <a:rPr lang="en-GB" sz="2000" dirty="0"/>
              <a:t>(Marketing department, financial reports, customer service, company website , shipment) </a:t>
            </a:r>
          </a:p>
          <a:p>
            <a:pPr marL="0" indent="0">
              <a:buNone/>
            </a:pPr>
            <a:endParaRPr lang="en-GB" sz="2400" dirty="0"/>
          </a:p>
          <a:p>
            <a:r>
              <a:rPr lang="en-GB" sz="2200" dirty="0"/>
              <a:t>Information from internal records</a:t>
            </a:r>
          </a:p>
          <a:p>
            <a:pPr marL="0" indent="0">
              <a:buNone/>
            </a:pPr>
            <a:r>
              <a:rPr lang="en-GB" sz="2200" dirty="0"/>
              <a:t> is usually </a:t>
            </a:r>
            <a:r>
              <a:rPr lang="en-GB" sz="2200" b="1" dirty="0">
                <a:solidFill>
                  <a:schemeClr val="tx1"/>
                </a:solidFill>
              </a:rPr>
              <a:t>quicker</a:t>
            </a:r>
            <a:r>
              <a:rPr lang="en-GB" sz="2200" dirty="0"/>
              <a:t> and </a:t>
            </a:r>
            <a:r>
              <a:rPr lang="en-GB" sz="2200" b="1" dirty="0">
                <a:solidFill>
                  <a:schemeClr val="tx1"/>
                </a:solidFill>
              </a:rPr>
              <a:t>cheaper</a:t>
            </a:r>
            <a:r>
              <a:rPr lang="en-GB" sz="2200" dirty="0">
                <a:solidFill>
                  <a:schemeClr val="accent1">
                    <a:lumMod val="75000"/>
                  </a:schemeClr>
                </a:solidFill>
              </a:rPr>
              <a:t> </a:t>
            </a:r>
          </a:p>
          <a:p>
            <a:pPr marL="0" indent="0">
              <a:buNone/>
            </a:pPr>
            <a:r>
              <a:rPr lang="en-GB" sz="2200" dirty="0">
                <a:solidFill>
                  <a:schemeClr val="tx1"/>
                </a:solidFill>
              </a:rPr>
              <a:t>however has some </a:t>
            </a:r>
            <a:r>
              <a:rPr lang="en-GB" sz="2200" b="1" dirty="0">
                <a:solidFill>
                  <a:schemeClr val="tx1"/>
                </a:solidFill>
              </a:rPr>
              <a:t>problems</a:t>
            </a:r>
            <a:r>
              <a:rPr lang="en-GB" sz="2200" dirty="0">
                <a:solidFill>
                  <a:schemeClr val="accent1">
                    <a:lumMod val="75000"/>
                  </a:schemeClr>
                </a:solidFill>
              </a:rPr>
              <a:t> </a:t>
            </a:r>
            <a:r>
              <a:rPr lang="en-GB" sz="2200" dirty="0">
                <a:solidFill>
                  <a:schemeClr val="tx1"/>
                </a:solidFill>
              </a:rPr>
              <a:t>because it</a:t>
            </a:r>
          </a:p>
          <a:p>
            <a:pPr marL="0" indent="0">
              <a:buNone/>
            </a:pPr>
            <a:r>
              <a:rPr lang="en-GB" sz="2200" dirty="0">
                <a:solidFill>
                  <a:schemeClr val="tx1"/>
                </a:solidFill>
              </a:rPr>
              <a:t>Collected for </a:t>
            </a:r>
            <a:r>
              <a:rPr lang="en-GB" sz="2200" b="1" dirty="0">
                <a:solidFill>
                  <a:schemeClr val="tx1"/>
                </a:solidFill>
              </a:rPr>
              <a:t>another purpose</a:t>
            </a:r>
            <a:r>
              <a:rPr lang="en-GB" sz="2200" dirty="0">
                <a:solidFill>
                  <a:schemeClr val="accent1">
                    <a:lumMod val="75000"/>
                  </a:schemeClr>
                </a:solidFill>
              </a:rPr>
              <a:t>.</a:t>
            </a:r>
          </a:p>
          <a:p>
            <a:pPr marL="0" indent="0">
              <a:buNone/>
            </a:pPr>
            <a:r>
              <a:rPr lang="en-GB" sz="2400" dirty="0"/>
              <a:t> </a:t>
            </a:r>
          </a:p>
        </p:txBody>
      </p:sp>
      <p:sp>
        <p:nvSpPr>
          <p:cNvPr id="4" name="Slide Number Placeholder 3"/>
          <p:cNvSpPr>
            <a:spLocks noGrp="1"/>
          </p:cNvSpPr>
          <p:nvPr>
            <p:ph type="sldNum" sz="quarter" idx="8"/>
          </p:nvPr>
        </p:nvSpPr>
        <p:spPr>
          <a:xfrm>
            <a:off x="7761404" y="6214536"/>
            <a:ext cx="1097280" cy="256032"/>
          </a:xfrm>
          <a:prstGeom prst="rect">
            <a:avLst/>
          </a:prstGeom>
          <a:noFill/>
          <a:ln>
            <a:noFill/>
          </a:ln>
        </p:spPr>
        <p:txBody>
          <a:bodyPr vert="horz" wrap="square" lIns="91440" tIns="45720" rIns="91440" bIns="45720" anchor="b" anchorCtr="0" compatLnSpc="1">
            <a:noAutofit/>
          </a:bodyPr>
          <a:lstStyle>
            <a:defPPr>
              <a:defRPr lang="en-US"/>
            </a:defPPr>
            <a:lvl1pPr marL="0" marR="0" lvl="0" indent="0" algn="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11ED86-9F18-421D-85DE-B5EF9B42C7E0}" type="slidenum">
              <a:rPr lang="en-GB" smtClean="0"/>
              <a:pPr/>
              <a:t>9</a:t>
            </a:fld>
            <a:endParaRPr lang="en-GB"/>
          </a:p>
        </p:txBody>
      </p:sp>
      <p:pic>
        <p:nvPicPr>
          <p:cNvPr id="5" name="Picture 4"/>
          <p:cNvPicPr>
            <a:picLocks noChangeAspect="1"/>
          </p:cNvPicPr>
          <p:nvPr/>
        </p:nvPicPr>
        <p:blipFill>
          <a:blip r:embed="rId3"/>
          <a:stretch>
            <a:fillRect/>
          </a:stretch>
        </p:blipFill>
        <p:spPr>
          <a:xfrm>
            <a:off x="6139605" y="4199427"/>
            <a:ext cx="2143125" cy="2143125"/>
          </a:xfrm>
          <a:prstGeom prst="rect">
            <a:avLst/>
          </a:prstGeom>
        </p:spPr>
      </p:pic>
      <p:sp>
        <p:nvSpPr>
          <p:cNvPr id="6" name="Footer Placeholder 5"/>
          <p:cNvSpPr>
            <a:spLocks noGrp="1"/>
          </p:cNvSpPr>
          <p:nvPr>
            <p:ph type="ftr" sz="quarter" idx="9"/>
          </p:nvPr>
        </p:nvSpPr>
        <p:spPr>
          <a:xfrm>
            <a:off x="2617472" y="6214536"/>
            <a:ext cx="3909060" cy="256032"/>
          </a:xfrm>
          <a:prstGeom prst="rect">
            <a:avLst/>
          </a:prstGeom>
          <a:noFill/>
          <a:ln>
            <a:noFill/>
          </a:ln>
        </p:spPr>
        <p:txBody>
          <a:bodyPr vert="horz" wrap="square" lIns="91440" tIns="45720" rIns="91440" bIns="45720" anchor="b" anchorCtr="1" compatLnSpc="1">
            <a:noAutofit/>
          </a:bodyPr>
          <a:lstStyle>
            <a:defPPr>
              <a:defRPr lang="en-US"/>
            </a:defPPr>
            <a:lvl1pPr marL="0" marR="0" lvl="0" indent="0" algn="ctr" defTabSz="342900" rtl="0" eaLnBrk="1" fontAlgn="auto" latinLnBrk="0" hangingPunct="1">
              <a:lnSpc>
                <a:spcPct val="100000"/>
              </a:lnSpc>
              <a:spcBef>
                <a:spcPts val="0"/>
              </a:spcBef>
              <a:spcAft>
                <a:spcPts val="0"/>
              </a:spcAft>
              <a:buNone/>
              <a:tabLst/>
              <a:defRPr lang="en-US" sz="750" b="0" i="0" u="none" strike="noStrike" kern="1200" cap="none" spc="0" baseline="0">
                <a:solidFill>
                  <a:srgbClr val="404040"/>
                </a:solidFill>
                <a:uFillTx/>
                <a:latin typeface="Century Goth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Kotler &amp; Armstrong 15 Ed.</a:t>
            </a:r>
          </a:p>
        </p:txBody>
      </p:sp>
    </p:spTree>
    <p:extLst>
      <p:ext uri="{BB962C8B-B14F-4D97-AF65-F5344CB8AC3E}">
        <p14:creationId xmlns:p14="http://schemas.microsoft.com/office/powerpoint/2010/main" val="15389337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UWL PPT_Template May 2013 (3)">
  <a:themeElements>
    <a:clrScheme name="University of West London 1">
      <a:dk1>
        <a:srgbClr val="000000"/>
      </a:dk1>
      <a:lt1>
        <a:sysClr val="window" lastClr="FFFFFF"/>
      </a:lt1>
      <a:dk2>
        <a:srgbClr val="939598"/>
      </a:dk2>
      <a:lt2>
        <a:srgbClr val="BCBEC0"/>
      </a:lt2>
      <a:accent1>
        <a:srgbClr val="BCBEC0"/>
      </a:accent1>
      <a:accent2>
        <a:srgbClr val="CC7B16"/>
      </a:accent2>
      <a:accent3>
        <a:srgbClr val="ED1C24"/>
      </a:accent3>
      <a:accent4>
        <a:srgbClr val="B34215"/>
      </a:accent4>
      <a:accent5>
        <a:srgbClr val="7B0A6B"/>
      </a:accent5>
      <a:accent6>
        <a:srgbClr val="0039A6"/>
      </a:accent6>
      <a:hlink>
        <a:srgbClr val="00AEEF"/>
      </a:hlink>
      <a:folHlink>
        <a:srgbClr val="45196F"/>
      </a:folHlink>
    </a:clrScheme>
    <a:fontScheme name="University of West Lond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solidFill>
            <a:schemeClr val="bg1">
              <a:lumMod val="75000"/>
            </a:schemeClr>
          </a:solidFill>
        </a:ln>
      </a:spPr>
      <a:bodyPr lIns="46800" rIns="46800" rtlCol="0" anchor="ctr">
        <a:noAutofit/>
      </a:bodyPr>
      <a:lstStyle>
        <a:defPPr algn="ctr">
          <a:defRPr sz="18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spcAft>
            <a:spcPts val="600"/>
          </a:spcAft>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CD4B839E6E044EBC1C3559D6F5F9F9" ma:contentTypeVersion="2" ma:contentTypeDescription="Create a new document." ma:contentTypeScope="" ma:versionID="b61c29d5acf332c6ffe38381fa99b264">
  <xsd:schema xmlns:xsd="http://www.w3.org/2001/XMLSchema" xmlns:xs="http://www.w3.org/2001/XMLSchema" xmlns:p="http://schemas.microsoft.com/office/2006/metadata/properties" xmlns:ns1="http://schemas.microsoft.com/sharepoint/v3" targetNamespace="http://schemas.microsoft.com/office/2006/metadata/properties" ma:root="true" ma:fieldsID="58beda3639128f09face6fac63f93ec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7C53B2-2370-406A-A734-67A0A303F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78DF63-B53C-43B8-BAC4-B0AF18DA9F1E}">
  <ds:schemaRefs>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994EA228-C0CE-4473-933D-4AEEB36E61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1071</TotalTime>
  <Words>1913</Words>
  <Application>Microsoft Office PowerPoint</Application>
  <PresentationFormat>On-screen Show (4:3)</PresentationFormat>
  <Paragraphs>232</Paragraphs>
  <Slides>36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Courier New</vt:lpstr>
      <vt:lpstr>Lucida Grande</vt:lpstr>
      <vt:lpstr>Trebuchet MS</vt:lpstr>
      <vt:lpstr>Verdana</vt:lpstr>
      <vt:lpstr>UWL PPT_Template May 2013 (3)</vt:lpstr>
      <vt:lpstr>        Week 5  Developing Marketing Strategy through Marketing Segmentation Targeting and Positioning </vt:lpstr>
      <vt:lpstr>        Week 4  Recap</vt:lpstr>
      <vt:lpstr>Marketing Information and Customer Insights</vt:lpstr>
      <vt:lpstr>Marketing Information systems (MIS)</vt:lpstr>
      <vt:lpstr>Marketing Information systems (MIS)</vt:lpstr>
      <vt:lpstr>MIS </vt:lpstr>
      <vt:lpstr>Assessing Marketing Information Needs</vt:lpstr>
      <vt:lpstr>Developing Marketing Information</vt:lpstr>
      <vt:lpstr> 1. Internal data</vt:lpstr>
      <vt:lpstr>2. Competitive Marketing Intelligence </vt:lpstr>
      <vt:lpstr> 3. Marketing research</vt:lpstr>
      <vt:lpstr>Marketing research process</vt:lpstr>
      <vt:lpstr>Defining the Problem and Research Objectives</vt:lpstr>
      <vt:lpstr>Developing the Research Plan  (Data collection) </vt:lpstr>
      <vt:lpstr>Group Presentations Assesements 1 Batch 1  9th February 2022</vt:lpstr>
      <vt:lpstr>Week 5  STPD </vt:lpstr>
      <vt:lpstr>Customer-Driven Marketing Strategy: Creating Value for Target Customers</vt:lpstr>
      <vt:lpstr>PowerPoint Presentation</vt:lpstr>
      <vt:lpstr>1. Segmentation   </vt:lpstr>
      <vt:lpstr>Market segmentation </vt:lpstr>
      <vt:lpstr>Requirements for Effective Segmentation </vt:lpstr>
      <vt:lpstr> 2. Market-targeting  Strategy   </vt:lpstr>
      <vt:lpstr> Market-targeting strategies</vt:lpstr>
      <vt:lpstr>PowerPoint Presentation</vt:lpstr>
      <vt:lpstr>Market-targeting strategies</vt:lpstr>
      <vt:lpstr>3.  Positioning</vt:lpstr>
      <vt:lpstr>Positioning map </vt:lpstr>
      <vt:lpstr>PowerPoint Presentation</vt:lpstr>
      <vt:lpstr>4. Differentiation &amp; Positioning Strategy</vt:lpstr>
      <vt:lpstr>PowerPoint Presentation</vt:lpstr>
      <vt:lpstr>Differentiation and Positioning </vt:lpstr>
      <vt:lpstr>PowerPoint Presentation</vt:lpstr>
      <vt:lpstr>PowerPoint Presentation</vt:lpstr>
      <vt:lpstr>Quick Test 1  </vt:lpstr>
      <vt:lpstr>Seminar Activity </vt:lpstr>
      <vt:lpstr>Summary </vt:lpstr>
    </vt:vector>
  </TitlesOfParts>
  <Company>University of West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UWL PowerPoint Guidelines</dc:title>
  <dc:creator>University of West London</dc:creator>
  <cp:lastModifiedBy>Uzair Omerdeen</cp:lastModifiedBy>
  <cp:revision>180</cp:revision>
  <cp:lastPrinted>2013-02-14T16:28:41Z</cp:lastPrinted>
  <dcterms:created xsi:type="dcterms:W3CDTF">2013-05-09T14:51:02Z</dcterms:created>
  <dcterms:modified xsi:type="dcterms:W3CDTF">2023-02-16T08:03:17Z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0x010100D1CD4B839E6E044EBC1C3559D6F5F9F9</vt:lpwstr>
  </property>
</Properties>
</file>