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41"/>
  </p:notesMasterIdLst>
  <p:handoutMasterIdLst>
    <p:handoutMasterId r:id="rId42"/>
  </p:handoutMasterIdLst>
  <p:sldIdLst>
    <p:sldId id="343" r:id="rId5"/>
    <p:sldId id="297" r:id="rId6"/>
    <p:sldId id="285" r:id="rId7"/>
    <p:sldId id="322" r:id="rId8"/>
    <p:sldId id="323" r:id="rId9"/>
    <p:sldId id="296" r:id="rId10"/>
    <p:sldId id="337" r:id="rId11"/>
    <p:sldId id="300" r:id="rId12"/>
    <p:sldId id="345" r:id="rId13"/>
    <p:sldId id="346" r:id="rId14"/>
    <p:sldId id="347" r:id="rId15"/>
    <p:sldId id="348" r:id="rId16"/>
    <p:sldId id="349" r:id="rId17"/>
    <p:sldId id="350" r:id="rId18"/>
    <p:sldId id="256" r:id="rId19"/>
    <p:sldId id="309" r:id="rId20"/>
    <p:sldId id="266" r:id="rId21"/>
    <p:sldId id="290" r:id="rId22"/>
    <p:sldId id="308" r:id="rId23"/>
    <p:sldId id="310" r:id="rId24"/>
    <p:sldId id="270" r:id="rId25"/>
    <p:sldId id="338" r:id="rId26"/>
    <p:sldId id="298" r:id="rId27"/>
    <p:sldId id="301" r:id="rId28"/>
    <p:sldId id="302" r:id="rId29"/>
    <p:sldId id="320" r:id="rId30"/>
    <p:sldId id="339" r:id="rId31"/>
    <p:sldId id="313" r:id="rId32"/>
    <p:sldId id="340" r:id="rId33"/>
    <p:sldId id="314" r:id="rId34"/>
    <p:sldId id="315" r:id="rId35"/>
    <p:sldId id="316" r:id="rId36"/>
    <p:sldId id="317" r:id="rId37"/>
    <p:sldId id="318" r:id="rId38"/>
    <p:sldId id="341" r:id="rId39"/>
    <p:sldId id="344" r:id="rId40"/>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753">
          <p15:clr>
            <a:srgbClr val="A4A3A4"/>
          </p15:clr>
        </p15:guide>
        <p15:guide id="3"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CBEB6"/>
    <a:srgbClr val="939598"/>
    <a:srgbClr val="747678"/>
    <a:srgbClr val="CC7B16"/>
    <a:srgbClr val="B34215"/>
    <a:srgbClr val="ED1C24"/>
    <a:srgbClr val="6D6E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1" autoAdjust="0"/>
    <p:restoredTop sz="86397" autoAdjust="0"/>
  </p:normalViewPr>
  <p:slideViewPr>
    <p:cSldViewPr>
      <p:cViewPr varScale="1">
        <p:scale>
          <a:sx n="99" d="100"/>
          <a:sy n="99" d="100"/>
        </p:scale>
        <p:origin x="1566" y="90"/>
      </p:cViewPr>
      <p:guideLst>
        <p:guide orient="horz" pos="2160"/>
        <p:guide pos="2753"/>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58"/>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4839D0-0BBF-4DFD-B64A-0EFC6257C989}" type="doc">
      <dgm:prSet loTypeId="urn:microsoft.com/office/officeart/2005/8/layout/vList2" loCatId="list" qsTypeId="urn:microsoft.com/office/officeart/2005/8/quickstyle/simple1#14" qsCatId="simple" csTypeId="urn:microsoft.com/office/officeart/2005/8/colors/colorful5" csCatId="colorful" phldr="1"/>
      <dgm:spPr/>
      <dgm:t>
        <a:bodyPr/>
        <a:lstStyle/>
        <a:p>
          <a:endParaRPr lang="en-US"/>
        </a:p>
      </dgm:t>
    </dgm:pt>
    <dgm:pt modelId="{6E1F0C20-B893-4E08-A30B-3349D4A7AC49}">
      <dgm:prSet custT="1"/>
      <dgm:spPr/>
      <dgm:t>
        <a:bodyPr/>
        <a:lstStyle/>
        <a:p>
          <a:pPr rtl="0"/>
          <a:r>
            <a:rPr lang="en-US" sz="2400" b="0" dirty="0">
              <a:latin typeface="Arial" panose="020B0604020202020204" pitchFamily="34" charset="0"/>
              <a:cs typeface="Arial" panose="020B0604020202020204" pitchFamily="34" charset="0"/>
            </a:rPr>
            <a:t>1 Internal data</a:t>
          </a:r>
        </a:p>
      </dgm:t>
    </dgm:pt>
    <dgm:pt modelId="{B5DFBF4C-9FAC-4DDE-BE64-B762BF3CBED5}" type="parTrans" cxnId="{E651EBE6-CC08-444D-97EB-303953EB773F}">
      <dgm:prSet/>
      <dgm:spPr/>
      <dgm:t>
        <a:bodyPr/>
        <a:lstStyle/>
        <a:p>
          <a:endParaRPr lang="en-US" sz="2400">
            <a:latin typeface="Arial" panose="020B0604020202020204" pitchFamily="34" charset="0"/>
            <a:cs typeface="Arial" panose="020B0604020202020204" pitchFamily="34" charset="0"/>
          </a:endParaRPr>
        </a:p>
      </dgm:t>
    </dgm:pt>
    <dgm:pt modelId="{F51970F2-94A2-40F7-AE8F-75EA767C76C0}" type="sibTrans" cxnId="{E651EBE6-CC08-444D-97EB-303953EB773F}">
      <dgm:prSet/>
      <dgm:spPr/>
      <dgm:t>
        <a:bodyPr/>
        <a:lstStyle/>
        <a:p>
          <a:endParaRPr lang="en-US" sz="2400">
            <a:latin typeface="Arial" panose="020B0604020202020204" pitchFamily="34" charset="0"/>
            <a:cs typeface="Arial" panose="020B0604020202020204" pitchFamily="34" charset="0"/>
          </a:endParaRPr>
        </a:p>
      </dgm:t>
    </dgm:pt>
    <dgm:pt modelId="{0249D508-0EE1-49AB-9BD9-EAB9C8312CB6}">
      <dgm:prSet custT="1"/>
      <dgm:spPr/>
      <dgm:t>
        <a:bodyPr/>
        <a:lstStyle/>
        <a:p>
          <a:pPr rtl="0"/>
          <a:r>
            <a:rPr lang="en-US" sz="2400" b="0" dirty="0">
              <a:latin typeface="Arial" panose="020B0604020202020204" pitchFamily="34" charset="0"/>
              <a:cs typeface="Arial" panose="020B0604020202020204" pitchFamily="34" charset="0"/>
            </a:rPr>
            <a:t>2. Competitive Marketing intelligence</a:t>
          </a:r>
          <a:endParaRPr lang="en-US" sz="2400" dirty="0">
            <a:latin typeface="Arial" panose="020B0604020202020204" pitchFamily="34" charset="0"/>
            <a:cs typeface="Arial" panose="020B0604020202020204" pitchFamily="34" charset="0"/>
          </a:endParaRPr>
        </a:p>
      </dgm:t>
    </dgm:pt>
    <dgm:pt modelId="{A1585177-9D1E-403C-8D89-E4DFB1F8F0CC}" type="parTrans" cxnId="{46BC1584-9729-41DD-9CCB-9425E912168B}">
      <dgm:prSet/>
      <dgm:spPr/>
      <dgm:t>
        <a:bodyPr/>
        <a:lstStyle/>
        <a:p>
          <a:endParaRPr lang="en-US" sz="2400">
            <a:latin typeface="Arial" panose="020B0604020202020204" pitchFamily="34" charset="0"/>
            <a:cs typeface="Arial" panose="020B0604020202020204" pitchFamily="34" charset="0"/>
          </a:endParaRPr>
        </a:p>
      </dgm:t>
    </dgm:pt>
    <dgm:pt modelId="{8C17F790-E2FE-47F5-8CBB-C4B7530D0C4C}" type="sibTrans" cxnId="{46BC1584-9729-41DD-9CCB-9425E912168B}">
      <dgm:prSet/>
      <dgm:spPr/>
      <dgm:t>
        <a:bodyPr/>
        <a:lstStyle/>
        <a:p>
          <a:endParaRPr lang="en-US" sz="2400">
            <a:latin typeface="Arial" panose="020B0604020202020204" pitchFamily="34" charset="0"/>
            <a:cs typeface="Arial" panose="020B0604020202020204" pitchFamily="34" charset="0"/>
          </a:endParaRPr>
        </a:p>
      </dgm:t>
    </dgm:pt>
    <dgm:pt modelId="{F4ED94EE-A766-426D-A685-E708ED137C8C}">
      <dgm:prSet custT="1"/>
      <dgm:spPr/>
      <dgm:t>
        <a:bodyPr/>
        <a:lstStyle/>
        <a:p>
          <a:pPr rtl="0"/>
          <a:r>
            <a:rPr lang="en-US" sz="2400" b="0" dirty="0">
              <a:latin typeface="Arial" panose="020B0604020202020204" pitchFamily="34" charset="0"/>
              <a:cs typeface="Arial" panose="020B0604020202020204" pitchFamily="34" charset="0"/>
            </a:rPr>
            <a:t>3. Marketing research</a:t>
          </a:r>
          <a:endParaRPr lang="en-US" sz="2400" dirty="0">
            <a:latin typeface="Arial" panose="020B0604020202020204" pitchFamily="34" charset="0"/>
            <a:cs typeface="Arial" panose="020B0604020202020204" pitchFamily="34" charset="0"/>
          </a:endParaRPr>
        </a:p>
      </dgm:t>
    </dgm:pt>
    <dgm:pt modelId="{57E9A437-FC88-4CB5-9F38-35E0A8C7523A}" type="parTrans" cxnId="{DDE7A17A-1DF1-4C22-B6BA-A3642007834B}">
      <dgm:prSet/>
      <dgm:spPr/>
      <dgm:t>
        <a:bodyPr/>
        <a:lstStyle/>
        <a:p>
          <a:endParaRPr lang="en-US" sz="2400">
            <a:latin typeface="Arial" panose="020B0604020202020204" pitchFamily="34" charset="0"/>
            <a:cs typeface="Arial" panose="020B0604020202020204" pitchFamily="34" charset="0"/>
          </a:endParaRPr>
        </a:p>
      </dgm:t>
    </dgm:pt>
    <dgm:pt modelId="{FD7BE32A-177B-4ED2-890C-924420BABC14}" type="sibTrans" cxnId="{DDE7A17A-1DF1-4C22-B6BA-A3642007834B}">
      <dgm:prSet/>
      <dgm:spPr/>
      <dgm:t>
        <a:bodyPr/>
        <a:lstStyle/>
        <a:p>
          <a:endParaRPr lang="en-US" sz="2400">
            <a:latin typeface="Arial" panose="020B0604020202020204" pitchFamily="34" charset="0"/>
            <a:cs typeface="Arial" panose="020B0604020202020204" pitchFamily="34" charset="0"/>
          </a:endParaRPr>
        </a:p>
      </dgm:t>
    </dgm:pt>
    <dgm:pt modelId="{FFB8D1D3-ED23-4DBC-8503-0305F6A2850F}" type="pres">
      <dgm:prSet presAssocID="{E14839D0-0BBF-4DFD-B64A-0EFC6257C989}" presName="linear" presStyleCnt="0">
        <dgm:presLayoutVars>
          <dgm:animLvl val="lvl"/>
          <dgm:resizeHandles val="exact"/>
        </dgm:presLayoutVars>
      </dgm:prSet>
      <dgm:spPr/>
      <dgm:t>
        <a:bodyPr/>
        <a:lstStyle/>
        <a:p>
          <a:endParaRPr lang="en-GB"/>
        </a:p>
      </dgm:t>
    </dgm:pt>
    <dgm:pt modelId="{E6C7668A-A0E5-490A-AA73-F5A87C82B03D}" type="pres">
      <dgm:prSet presAssocID="{6E1F0C20-B893-4E08-A30B-3349D4A7AC49}" presName="parentText" presStyleLbl="node1" presStyleIdx="0" presStyleCnt="3" custLinFactY="-66435" custLinFactNeighborX="-1416" custLinFactNeighborY="-100000">
        <dgm:presLayoutVars>
          <dgm:chMax val="0"/>
          <dgm:bulletEnabled val="1"/>
        </dgm:presLayoutVars>
      </dgm:prSet>
      <dgm:spPr/>
      <dgm:t>
        <a:bodyPr/>
        <a:lstStyle/>
        <a:p>
          <a:endParaRPr lang="en-GB"/>
        </a:p>
      </dgm:t>
    </dgm:pt>
    <dgm:pt modelId="{14D036CA-9337-4A83-8761-24C5561F45B0}" type="pres">
      <dgm:prSet presAssocID="{F51970F2-94A2-40F7-AE8F-75EA767C76C0}" presName="spacer" presStyleCnt="0"/>
      <dgm:spPr/>
    </dgm:pt>
    <dgm:pt modelId="{9E8AAAC0-111B-4605-A4E3-9DD4D238F61A}" type="pres">
      <dgm:prSet presAssocID="{0249D508-0EE1-49AB-9BD9-EAB9C8312CB6}" presName="parentText" presStyleLbl="node1" presStyleIdx="1" presStyleCnt="3">
        <dgm:presLayoutVars>
          <dgm:chMax val="0"/>
          <dgm:bulletEnabled val="1"/>
        </dgm:presLayoutVars>
      </dgm:prSet>
      <dgm:spPr/>
      <dgm:t>
        <a:bodyPr/>
        <a:lstStyle/>
        <a:p>
          <a:endParaRPr lang="en-GB"/>
        </a:p>
      </dgm:t>
    </dgm:pt>
    <dgm:pt modelId="{8EEF8A89-B691-4E90-9433-A4C2DE9EE354}" type="pres">
      <dgm:prSet presAssocID="{8C17F790-E2FE-47F5-8CBB-C4B7530D0C4C}" presName="spacer" presStyleCnt="0"/>
      <dgm:spPr/>
    </dgm:pt>
    <dgm:pt modelId="{34E46003-3E9E-4102-8F8D-0C0F42C021AA}" type="pres">
      <dgm:prSet presAssocID="{F4ED94EE-A766-426D-A685-E708ED137C8C}" presName="parentText" presStyleLbl="node1" presStyleIdx="2" presStyleCnt="3">
        <dgm:presLayoutVars>
          <dgm:chMax val="0"/>
          <dgm:bulletEnabled val="1"/>
        </dgm:presLayoutVars>
      </dgm:prSet>
      <dgm:spPr/>
      <dgm:t>
        <a:bodyPr/>
        <a:lstStyle/>
        <a:p>
          <a:endParaRPr lang="en-GB"/>
        </a:p>
      </dgm:t>
    </dgm:pt>
  </dgm:ptLst>
  <dgm:cxnLst>
    <dgm:cxn modelId="{DDE7A17A-1DF1-4C22-B6BA-A3642007834B}" srcId="{E14839D0-0BBF-4DFD-B64A-0EFC6257C989}" destId="{F4ED94EE-A766-426D-A685-E708ED137C8C}" srcOrd="2" destOrd="0" parTransId="{57E9A437-FC88-4CB5-9F38-35E0A8C7523A}" sibTransId="{FD7BE32A-177B-4ED2-890C-924420BABC14}"/>
    <dgm:cxn modelId="{5CDED5E9-CB5C-4C51-AE05-27987E41C8CB}" type="presOf" srcId="{6E1F0C20-B893-4E08-A30B-3349D4A7AC49}" destId="{E6C7668A-A0E5-490A-AA73-F5A87C82B03D}" srcOrd="0" destOrd="0" presId="urn:microsoft.com/office/officeart/2005/8/layout/vList2"/>
    <dgm:cxn modelId="{46BC1584-9729-41DD-9CCB-9425E912168B}" srcId="{E14839D0-0BBF-4DFD-B64A-0EFC6257C989}" destId="{0249D508-0EE1-49AB-9BD9-EAB9C8312CB6}" srcOrd="1" destOrd="0" parTransId="{A1585177-9D1E-403C-8D89-E4DFB1F8F0CC}" sibTransId="{8C17F790-E2FE-47F5-8CBB-C4B7530D0C4C}"/>
    <dgm:cxn modelId="{B8A358A1-CD05-4834-8BF0-BF18C9627C4A}" type="presOf" srcId="{E14839D0-0BBF-4DFD-B64A-0EFC6257C989}" destId="{FFB8D1D3-ED23-4DBC-8503-0305F6A2850F}" srcOrd="0" destOrd="0" presId="urn:microsoft.com/office/officeart/2005/8/layout/vList2"/>
    <dgm:cxn modelId="{E651EBE6-CC08-444D-97EB-303953EB773F}" srcId="{E14839D0-0BBF-4DFD-B64A-0EFC6257C989}" destId="{6E1F0C20-B893-4E08-A30B-3349D4A7AC49}" srcOrd="0" destOrd="0" parTransId="{B5DFBF4C-9FAC-4DDE-BE64-B762BF3CBED5}" sibTransId="{F51970F2-94A2-40F7-AE8F-75EA767C76C0}"/>
    <dgm:cxn modelId="{1A136913-5374-498D-BE78-244E617151DB}" type="presOf" srcId="{0249D508-0EE1-49AB-9BD9-EAB9C8312CB6}" destId="{9E8AAAC0-111B-4605-A4E3-9DD4D238F61A}" srcOrd="0" destOrd="0" presId="urn:microsoft.com/office/officeart/2005/8/layout/vList2"/>
    <dgm:cxn modelId="{11F2EDF5-0822-4FB3-A12B-564826DF5676}" type="presOf" srcId="{F4ED94EE-A766-426D-A685-E708ED137C8C}" destId="{34E46003-3E9E-4102-8F8D-0C0F42C021AA}" srcOrd="0" destOrd="0" presId="urn:microsoft.com/office/officeart/2005/8/layout/vList2"/>
    <dgm:cxn modelId="{1EC27073-65F7-4D41-857E-D3D60CC402A7}" type="presParOf" srcId="{FFB8D1D3-ED23-4DBC-8503-0305F6A2850F}" destId="{E6C7668A-A0E5-490A-AA73-F5A87C82B03D}" srcOrd="0" destOrd="0" presId="urn:microsoft.com/office/officeart/2005/8/layout/vList2"/>
    <dgm:cxn modelId="{B587C65E-80FD-4D9C-8DA4-37B457496F4E}" type="presParOf" srcId="{FFB8D1D3-ED23-4DBC-8503-0305F6A2850F}" destId="{14D036CA-9337-4A83-8761-24C5561F45B0}" srcOrd="1" destOrd="0" presId="urn:microsoft.com/office/officeart/2005/8/layout/vList2"/>
    <dgm:cxn modelId="{0BC05699-E0C1-499E-9973-A9F6208697FC}" type="presParOf" srcId="{FFB8D1D3-ED23-4DBC-8503-0305F6A2850F}" destId="{9E8AAAC0-111B-4605-A4E3-9DD4D238F61A}" srcOrd="2" destOrd="0" presId="urn:microsoft.com/office/officeart/2005/8/layout/vList2"/>
    <dgm:cxn modelId="{958B882B-0A93-4CB5-BDCB-48BA7654CDA7}" type="presParOf" srcId="{FFB8D1D3-ED23-4DBC-8503-0305F6A2850F}" destId="{8EEF8A89-B691-4E90-9433-A4C2DE9EE354}" srcOrd="3" destOrd="0" presId="urn:microsoft.com/office/officeart/2005/8/layout/vList2"/>
    <dgm:cxn modelId="{2804DC59-FE1C-4596-A663-DECDF74D03E0}" type="presParOf" srcId="{FFB8D1D3-ED23-4DBC-8503-0305F6A2850F}" destId="{34E46003-3E9E-4102-8F8D-0C0F42C021A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7668A-A0E5-490A-AA73-F5A87C82B03D}">
      <dsp:nvSpPr>
        <dsp:cNvPr id="0" name=""/>
        <dsp:cNvSpPr/>
      </dsp:nvSpPr>
      <dsp:spPr>
        <a:xfrm>
          <a:off x="0" y="0"/>
          <a:ext cx="7056784" cy="7675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dirty="0">
              <a:latin typeface="Arial" panose="020B0604020202020204" pitchFamily="34" charset="0"/>
              <a:cs typeface="Arial" panose="020B0604020202020204" pitchFamily="34" charset="0"/>
            </a:rPr>
            <a:t>1 Internal data</a:t>
          </a:r>
        </a:p>
      </dsp:txBody>
      <dsp:txXfrm>
        <a:off x="37467" y="37467"/>
        <a:ext cx="6981850" cy="692586"/>
      </dsp:txXfrm>
    </dsp:sp>
    <dsp:sp modelId="{9E8AAAC0-111B-4605-A4E3-9DD4D238F61A}">
      <dsp:nvSpPr>
        <dsp:cNvPr id="0" name=""/>
        <dsp:cNvSpPr/>
      </dsp:nvSpPr>
      <dsp:spPr>
        <a:xfrm>
          <a:off x="0" y="912383"/>
          <a:ext cx="7056784" cy="767520"/>
        </a:xfrm>
        <a:prstGeom prst="roundRect">
          <a:avLst/>
        </a:prstGeom>
        <a:solidFill>
          <a:schemeClr val="accent5">
            <a:hueOff val="-2672997"/>
            <a:satOff val="7530"/>
            <a:lumOff val="32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dirty="0">
              <a:latin typeface="Arial" panose="020B0604020202020204" pitchFamily="34" charset="0"/>
              <a:cs typeface="Arial" panose="020B0604020202020204" pitchFamily="34" charset="0"/>
            </a:rPr>
            <a:t>2. Competitive Marketing intelligence</a:t>
          </a:r>
          <a:endParaRPr lang="en-US" sz="2400" kern="1200" dirty="0">
            <a:latin typeface="Arial" panose="020B0604020202020204" pitchFamily="34" charset="0"/>
            <a:cs typeface="Arial" panose="020B0604020202020204" pitchFamily="34" charset="0"/>
          </a:endParaRPr>
        </a:p>
      </dsp:txBody>
      <dsp:txXfrm>
        <a:off x="37467" y="949850"/>
        <a:ext cx="6981850" cy="692586"/>
      </dsp:txXfrm>
    </dsp:sp>
    <dsp:sp modelId="{34E46003-3E9E-4102-8F8D-0C0F42C021AA}">
      <dsp:nvSpPr>
        <dsp:cNvPr id="0" name=""/>
        <dsp:cNvSpPr/>
      </dsp:nvSpPr>
      <dsp:spPr>
        <a:xfrm>
          <a:off x="0" y="1797984"/>
          <a:ext cx="7056784" cy="767520"/>
        </a:xfrm>
        <a:prstGeom prst="roundRect">
          <a:avLst/>
        </a:prstGeom>
        <a:solidFill>
          <a:schemeClr val="accent5">
            <a:hueOff val="-5345994"/>
            <a:satOff val="15059"/>
            <a:lumOff val="64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dirty="0">
              <a:latin typeface="Arial" panose="020B0604020202020204" pitchFamily="34" charset="0"/>
              <a:cs typeface="Arial" panose="020B0604020202020204" pitchFamily="34" charset="0"/>
            </a:rPr>
            <a:t>3. Marketing research</a:t>
          </a:r>
          <a:endParaRPr lang="en-US" sz="2400" kern="1200" dirty="0">
            <a:latin typeface="Arial" panose="020B0604020202020204" pitchFamily="34" charset="0"/>
            <a:cs typeface="Arial" panose="020B0604020202020204" pitchFamily="34" charset="0"/>
          </a:endParaRPr>
        </a:p>
      </dsp:txBody>
      <dsp:txXfrm>
        <a:off x="37467" y="1835451"/>
        <a:ext cx="6981850"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ea typeface="+mn-ea"/>
                <a:cs typeface="+mn-cs"/>
              </a:defRPr>
            </a:lvl1pPr>
          </a:lstStyle>
          <a:p>
            <a:pPr>
              <a:defRPr/>
            </a:pPr>
            <a:fld id="{F794EB0A-B56C-6A4A-A1BD-6A97A210FA5B}" type="datetime1">
              <a:rPr lang="en-GB"/>
              <a:pPr>
                <a:defRPr/>
              </a:pPr>
              <a:t>28/01/2022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ea typeface="+mn-ea"/>
                <a:cs typeface="+mn-cs"/>
              </a:defRPr>
            </a:lvl1pPr>
          </a:lstStyle>
          <a:p>
            <a:pPr>
              <a:defRPr/>
            </a:pPr>
            <a:fld id="{C9BA861C-AB24-5C47-A91E-AECAEA16D894}" type="slidenum">
              <a:rPr lang="en-GB"/>
              <a:pPr>
                <a:defRPr/>
              </a:pPr>
              <a:t>‹#›</a:t>
            </a:fld>
            <a:endParaRPr lang="en-GB"/>
          </a:p>
        </p:txBody>
      </p:sp>
    </p:spTree>
    <p:extLst>
      <p:ext uri="{BB962C8B-B14F-4D97-AF65-F5344CB8AC3E}">
        <p14:creationId xmlns:p14="http://schemas.microsoft.com/office/powerpoint/2010/main" val="7393087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B1FDBDD0-D841-7E44-ADEF-5AAA392F1D74}" type="datetime1">
              <a:rPr lang="en-GB"/>
              <a:pPr>
                <a:defRPr/>
              </a:pPr>
              <a:t>28/01/2022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4861487F-BF82-0B49-8565-A425B902F1D9}" type="slidenum">
              <a:rPr lang="en-GB"/>
              <a:pPr>
                <a:defRPr/>
              </a:pPr>
              <a:t>‹#›</a:t>
            </a:fld>
            <a:endParaRPr lang="en-GB"/>
          </a:p>
        </p:txBody>
      </p:sp>
    </p:spTree>
    <p:extLst>
      <p:ext uri="{BB962C8B-B14F-4D97-AF65-F5344CB8AC3E}">
        <p14:creationId xmlns:p14="http://schemas.microsoft.com/office/powerpoint/2010/main" val="23845920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0B7F7A3-C155-4C24-9F9B-3A942E1B6B49}" type="slidenum">
              <a:rPr lang="en-GB" altLang="en-US"/>
              <a:pPr>
                <a:spcBef>
                  <a:spcPct val="0"/>
                </a:spcBef>
              </a:pPr>
              <a:t>2</a:t>
            </a:fld>
            <a:endParaRPr lang="en-GB" altLang="en-US"/>
          </a:p>
        </p:txBody>
      </p:sp>
    </p:spTree>
    <p:extLst>
      <p:ext uri="{BB962C8B-B14F-4D97-AF65-F5344CB8AC3E}">
        <p14:creationId xmlns:p14="http://schemas.microsoft.com/office/powerpoint/2010/main" val="2026930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65540"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A77B0B98-AB69-4EB7-9AE4-AE89D8B19AB4}" type="slidenum">
              <a:rPr lang="en-US" smtClean="0">
                <a:latin typeface="Calibri" pitchFamily="34" charset="0"/>
              </a:rPr>
              <a:pPr fontAlgn="base">
                <a:spcBef>
                  <a:spcPct val="0"/>
                </a:spcBef>
                <a:spcAft>
                  <a:spcPct val="0"/>
                </a:spcAft>
                <a:defRPr/>
              </a:pPr>
              <a:t>4</a:t>
            </a:fld>
            <a:endParaRPr lang="en-US" dirty="0">
              <a:latin typeface="Calibri" pitchFamily="34" charset="0"/>
            </a:endParaRPr>
          </a:p>
        </p:txBody>
      </p:sp>
    </p:spTree>
    <p:extLst>
      <p:ext uri="{BB962C8B-B14F-4D97-AF65-F5344CB8AC3E}">
        <p14:creationId xmlns:p14="http://schemas.microsoft.com/office/powerpoint/2010/main" val="2520130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65540"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A77B0B98-AB69-4EB7-9AE4-AE89D8B19AB4}" type="slidenum">
              <a:rPr lang="en-US" smtClean="0">
                <a:latin typeface="Calibri" pitchFamily="34" charset="0"/>
              </a:rPr>
              <a:pPr fontAlgn="base">
                <a:spcBef>
                  <a:spcPct val="0"/>
                </a:spcBef>
                <a:spcAft>
                  <a:spcPct val="0"/>
                </a:spcAft>
                <a:defRPr/>
              </a:pPr>
              <a:t>5</a:t>
            </a:fld>
            <a:endParaRPr lang="en-US" dirty="0">
              <a:latin typeface="Calibri" pitchFamily="34" charset="0"/>
            </a:endParaRPr>
          </a:p>
        </p:txBody>
      </p:sp>
    </p:spTree>
    <p:extLst>
      <p:ext uri="{BB962C8B-B14F-4D97-AF65-F5344CB8AC3E}">
        <p14:creationId xmlns:p14="http://schemas.microsoft.com/office/powerpoint/2010/main" val="2469971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As shown in Figure 3.2, the company and all of the other actors operate in a larger </a:t>
            </a:r>
            <a:r>
              <a:rPr lang="en-US" altLang="en-US" dirty="0" err="1">
                <a:ea typeface="ＭＳ Ｐゴシック" panose="020B0600070205080204" pitchFamily="34" charset="-128"/>
              </a:rPr>
              <a:t>macroenvironment</a:t>
            </a:r>
            <a:r>
              <a:rPr lang="en-US" altLang="en-US" dirty="0">
                <a:ea typeface="ＭＳ Ｐゴシック" panose="020B0600070205080204" pitchFamily="34" charset="-128"/>
              </a:rPr>
              <a:t> of forces that shape opportunities and pose threats to the company.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Even the most dominant companies can be vulnerable to the often turbulent and changing forces in the marketing environment. Some of these forces are unforeseeable and uncontrollable. Others can be predicted and handled through skillful management.</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Companies that understand and adapt well to their environments can thrive. Those that don’t can face difficult times. </a:t>
            </a:r>
          </a:p>
          <a:p>
            <a:endParaRPr lang="en-GB" altLang="en-US" dirty="0">
              <a:ea typeface="ＭＳ Ｐゴシック" panose="020B0600070205080204" pitchFamily="34" charset="-128"/>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2007058-9AB2-42DE-BD38-1B9A717003CD}" type="slidenum">
              <a:rPr lang="en-GB" altLang="en-US"/>
              <a:pPr>
                <a:spcBef>
                  <a:spcPct val="0"/>
                </a:spcBef>
              </a:pPr>
              <a:t>7</a:t>
            </a:fld>
            <a:endParaRPr lang="en-GB" altLang="en-US"/>
          </a:p>
        </p:txBody>
      </p:sp>
    </p:spTree>
    <p:extLst>
      <p:ext uri="{BB962C8B-B14F-4D97-AF65-F5344CB8AC3E}">
        <p14:creationId xmlns:p14="http://schemas.microsoft.com/office/powerpoint/2010/main" val="2770259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consumers themselves usually can’t tell you exactly</a:t>
            </a:r>
          </a:p>
          <a:p>
            <a:r>
              <a:rPr lang="en-GB" dirty="0"/>
              <a:t>what they need and why they buy. To gain good customer insights,</a:t>
            </a:r>
          </a:p>
          <a:p>
            <a:r>
              <a:rPr lang="en-GB" dirty="0"/>
              <a:t>marketers must effectively manage marketing information from a</a:t>
            </a:r>
          </a:p>
          <a:p>
            <a:r>
              <a:rPr lang="en-GB" dirty="0"/>
              <a:t>wide range of sources.</a:t>
            </a:r>
          </a:p>
        </p:txBody>
      </p:sp>
      <p:sp>
        <p:nvSpPr>
          <p:cNvPr id="4" name="Slide Number Placeholder 3"/>
          <p:cNvSpPr>
            <a:spLocks noGrp="1"/>
          </p:cNvSpPr>
          <p:nvPr>
            <p:ph type="sldNum" sz="quarter" idx="10"/>
          </p:nvPr>
        </p:nvSpPr>
        <p:spPr/>
        <p:txBody>
          <a:bodyPr/>
          <a:lstStyle/>
          <a:p>
            <a:fld id="{CD77C752-8803-4010-932E-14F658E479DE}" type="slidenum">
              <a:rPr lang="en-GB" smtClean="0"/>
              <a:t>16</a:t>
            </a:fld>
            <a:endParaRPr lang="en-GB"/>
          </a:p>
        </p:txBody>
      </p:sp>
    </p:spTree>
    <p:extLst>
      <p:ext uri="{BB962C8B-B14F-4D97-AF65-F5344CB8AC3E}">
        <p14:creationId xmlns:p14="http://schemas.microsoft.com/office/powerpoint/2010/main" val="709748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problem isn’t finding</a:t>
            </a:r>
          </a:p>
          <a:p>
            <a:r>
              <a:rPr lang="en-GB" dirty="0"/>
              <a:t>information; the world is</a:t>
            </a:r>
          </a:p>
          <a:p>
            <a:r>
              <a:rPr lang="en-GB" dirty="0"/>
              <a:t>bursting with information from a glut</a:t>
            </a:r>
          </a:p>
          <a:p>
            <a:r>
              <a:rPr lang="en-GB" dirty="0"/>
              <a:t>of sources. The real challenge is to find</a:t>
            </a:r>
          </a:p>
          <a:p>
            <a:r>
              <a:rPr lang="en-GB" dirty="0"/>
              <a:t>the right information—from inside and</a:t>
            </a:r>
          </a:p>
          <a:p>
            <a:r>
              <a:rPr lang="en-GB" dirty="0"/>
              <a:t>outside sources—and turn it into</a:t>
            </a:r>
          </a:p>
          <a:p>
            <a:r>
              <a:rPr lang="en-GB" dirty="0"/>
              <a:t>customer insights.</a:t>
            </a:r>
          </a:p>
        </p:txBody>
      </p:sp>
      <p:sp>
        <p:nvSpPr>
          <p:cNvPr id="4" name="Slide Number Placeholder 3"/>
          <p:cNvSpPr>
            <a:spLocks noGrp="1"/>
          </p:cNvSpPr>
          <p:nvPr>
            <p:ph type="sldNum" sz="quarter" idx="10"/>
          </p:nvPr>
        </p:nvSpPr>
        <p:spPr/>
        <p:txBody>
          <a:bodyPr/>
          <a:lstStyle/>
          <a:p>
            <a:fld id="{CD77C752-8803-4010-932E-14F658E479DE}" type="slidenum">
              <a:rPr lang="en-GB" smtClean="0"/>
              <a:t>21</a:t>
            </a:fld>
            <a:endParaRPr lang="en-GB"/>
          </a:p>
        </p:txBody>
      </p:sp>
    </p:spTree>
    <p:extLst>
      <p:ext uri="{BB962C8B-B14F-4D97-AF65-F5344CB8AC3E}">
        <p14:creationId xmlns:p14="http://schemas.microsoft.com/office/powerpoint/2010/main" val="1161205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77C752-8803-4010-932E-14F658E479DE}" type="slidenum">
              <a:rPr lang="en-GB" smtClean="0"/>
              <a:t>22</a:t>
            </a:fld>
            <a:endParaRPr lang="en-GB"/>
          </a:p>
        </p:txBody>
      </p:sp>
    </p:spTree>
    <p:extLst>
      <p:ext uri="{BB962C8B-B14F-4D97-AF65-F5344CB8AC3E}">
        <p14:creationId xmlns:p14="http://schemas.microsoft.com/office/powerpoint/2010/main" val="3222186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Exploratory research (focused group, open-ended</a:t>
            </a:r>
            <a:r>
              <a:rPr lang="en-GB" baseline="0" dirty="0"/>
              <a:t> questions</a:t>
            </a:r>
          </a:p>
          <a:p>
            <a:pPr marL="228600" indent="-228600">
              <a:buAutoNum type="arabicPeriod"/>
            </a:pPr>
            <a:r>
              <a:rPr lang="en-GB" baseline="0" dirty="0"/>
              <a:t> 2. Descriptive research: closed ended questions </a:t>
            </a:r>
            <a:endParaRPr lang="en-GB" dirty="0"/>
          </a:p>
        </p:txBody>
      </p:sp>
      <p:sp>
        <p:nvSpPr>
          <p:cNvPr id="4" name="Slide Number Placeholder 3"/>
          <p:cNvSpPr>
            <a:spLocks noGrp="1"/>
          </p:cNvSpPr>
          <p:nvPr>
            <p:ph type="sldNum" sz="quarter" idx="10"/>
          </p:nvPr>
        </p:nvSpPr>
        <p:spPr/>
        <p:txBody>
          <a:bodyPr/>
          <a:lstStyle/>
          <a:p>
            <a:fld id="{CD77C752-8803-4010-932E-14F658E479DE}" type="slidenum">
              <a:rPr lang="en-GB" smtClean="0"/>
              <a:t>26</a:t>
            </a:fld>
            <a:endParaRPr lang="en-GB"/>
          </a:p>
        </p:txBody>
      </p:sp>
    </p:spTree>
    <p:extLst>
      <p:ext uri="{BB962C8B-B14F-4D97-AF65-F5344CB8AC3E}">
        <p14:creationId xmlns:p14="http://schemas.microsoft.com/office/powerpoint/2010/main" val="1819955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_UWL logo">
    <p:spTree>
      <p:nvGrpSpPr>
        <p:cNvPr id="1" name=""/>
        <p:cNvGrpSpPr/>
        <p:nvPr/>
      </p:nvGrpSpPr>
      <p:grpSpPr>
        <a:xfrm>
          <a:off x="0" y="0"/>
          <a:ext cx="0" cy="0"/>
          <a:chOff x="0" y="0"/>
          <a:chExt cx="0" cy="0"/>
        </a:xfrm>
      </p:grpSpPr>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latin typeface="Verdana" pitchFamily="34" charset="0"/>
            </a:endParaRPr>
          </a:p>
        </p:txBody>
      </p:sp>
      <p:grpSp>
        <p:nvGrpSpPr>
          <p:cNvPr id="6" name="Group 13"/>
          <p:cNvGrpSpPr>
            <a:grpSpLocks/>
          </p:cNvGrpSpPr>
          <p:nvPr/>
        </p:nvGrpSpPr>
        <p:grpSpPr bwMode="auto">
          <a:xfrm>
            <a:off x="971550" y="765175"/>
            <a:ext cx="8172450" cy="5212170"/>
            <a:chOff x="971550" y="836613"/>
            <a:chExt cx="8172450" cy="5212170"/>
          </a:xfrm>
        </p:grpSpPr>
        <p:cxnSp>
          <p:nvCxnSpPr>
            <p:cNvPr id="7" name="Straight Connector 6"/>
            <p:cNvCxnSpPr/>
            <p:nvPr/>
          </p:nvCxnSpPr>
          <p:spPr bwMode="auto">
            <a:xfrm flipV="1">
              <a:off x="971550" y="3444876"/>
              <a:ext cx="5711825" cy="4762"/>
            </a:xfrm>
            <a:prstGeom prst="line">
              <a:avLst/>
            </a:prstGeom>
            <a:ln/>
          </p:spPr>
          <p:style>
            <a:lnRef idx="2">
              <a:schemeClr val="accent6"/>
            </a:lnRef>
            <a:fillRef idx="1">
              <a:schemeClr val="lt1"/>
            </a:fillRef>
            <a:effectRef idx="0">
              <a:schemeClr val="accent6"/>
            </a:effectRef>
            <a:fontRef idx="minor">
              <a:schemeClr val="dk1"/>
            </a:fontRef>
          </p:style>
        </p:cxnSp>
        <p:pic>
          <p:nvPicPr>
            <p:cNvPr id="8" name="Picture 19" descr="Brown circle.jpg"/>
            <p:cNvPicPr>
              <a:picLocks noChangeAspect="1"/>
            </p:cNvPicPr>
            <p:nvPr/>
          </p:nvPicPr>
          <p:blipFill>
            <a:blip r:embed="rId2"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88224" y="836613"/>
              <a:ext cx="2555776" cy="5212170"/>
            </a:xfrm>
            <a:prstGeom prst="rect">
              <a:avLst/>
            </a:prstGeom>
            <a:ln>
              <a:noFill/>
            </a:ln>
            <a:extLst/>
          </p:spPr>
          <p:style>
            <a:lnRef idx="2">
              <a:schemeClr val="accent6"/>
            </a:lnRef>
            <a:fillRef idx="1">
              <a:schemeClr val="lt1"/>
            </a:fillRef>
            <a:effectRef idx="0">
              <a:schemeClr val="accent6"/>
            </a:effectRef>
            <a:fontRef idx="minor">
              <a:schemeClr val="dk1"/>
            </a:fontRef>
          </p:style>
        </p:pic>
      </p:grpSp>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864905" y="3463211"/>
            <a:ext cx="5291271"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Slide Number Placeholder 36"/>
          <p:cNvSpPr>
            <a:spLocks noGrp="1"/>
          </p:cNvSpPr>
          <p:nvPr>
            <p:ph type="sldNum" sz="quarter" idx="10"/>
          </p:nvPr>
        </p:nvSpPr>
        <p:spPr>
          <a:xfrm>
            <a:off x="8027988" y="6111875"/>
            <a:ext cx="395287" cy="412750"/>
          </a:xfrm>
        </p:spPr>
        <p:txBody>
          <a:bodyPr/>
          <a:lstStyle>
            <a:lvl1pPr>
              <a:defRPr/>
            </a:lvl1pPr>
          </a:lstStyle>
          <a:p>
            <a:pPr>
              <a:defRPr/>
            </a:pPr>
            <a:fld id="{7BCC14A5-C949-6D43-8B6C-9BD3ECF845D9}" type="slidenum">
              <a:rPr lang="en-GB"/>
              <a:pPr>
                <a:defRPr/>
              </a:pPr>
              <a:t>‹#›</a:t>
            </a:fld>
            <a:endParaRPr lang="en-GB" dirty="0"/>
          </a:p>
        </p:txBody>
      </p:sp>
      <p:sp>
        <p:nvSpPr>
          <p:cNvPr id="15" name="Footer Placeholder 37"/>
          <p:cNvSpPr>
            <a:spLocks noGrp="1"/>
          </p:cNvSpPr>
          <p:nvPr>
            <p:ph type="ftr" sz="quarter" idx="11"/>
          </p:nvPr>
        </p:nvSpPr>
        <p:spPr>
          <a:xfrm>
            <a:off x="414338" y="6323013"/>
            <a:ext cx="2933700" cy="365125"/>
          </a:xfrm>
        </p:spPr>
        <p:txBody>
          <a:bodyPr/>
          <a:lstStyle>
            <a:lvl1pPr>
              <a:defRPr smtClean="0"/>
            </a:lvl1pPr>
          </a:lstStyle>
          <a:p>
            <a:pPr>
              <a:defRPr/>
            </a:pPr>
            <a:r>
              <a:rPr lang="en-GB"/>
              <a:t>Dr Cigdem Gogus</a:t>
            </a:r>
            <a:endParaRPr lang="en-GB" dirty="0"/>
          </a:p>
        </p:txBody>
      </p:sp>
      <p:pic>
        <p:nvPicPr>
          <p:cNvPr id="16" name="Picture 15" descr="UWL+Connected_CMYK_outlined.jpg"/>
          <p:cNvPicPr>
            <a:picLocks noChangeAspect="1"/>
          </p:cNvPicPr>
          <p:nvPr userDrawn="1"/>
        </p:nvPicPr>
        <p:blipFill>
          <a:blip r:embed="rId3" cstate="email">
            <a:alphaModFix/>
            <a:extLst>
              <a:ext uri="{28A0092B-C50C-407E-A947-70E740481C1C}">
                <a14:useLocalDpi xmlns:a14="http://schemas.microsoft.com/office/drawing/2010/main" val="0"/>
              </a:ext>
            </a:extLst>
          </a:blip>
          <a:stretch>
            <a:fillRect/>
          </a:stretch>
        </p:blipFill>
        <p:spPr>
          <a:xfrm>
            <a:off x="467544" y="620688"/>
            <a:ext cx="2160240" cy="468052"/>
          </a:xfrm>
          <a:prstGeom prst="rect">
            <a:avLst/>
          </a:prstGeom>
        </p:spPr>
      </p:pic>
      <p:cxnSp>
        <p:nvCxnSpPr>
          <p:cNvPr id="17" name="Straight Connector 16"/>
          <p:cNvCxnSpPr/>
          <p:nvPr userDrawn="1"/>
        </p:nvCxnSpPr>
        <p:spPr bwMode="auto">
          <a:xfrm rot="10800000" flipV="1">
            <a:off x="4643438" y="4437063"/>
            <a:ext cx="2305050" cy="1008062"/>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val 17"/>
          <p:cNvSpPr>
            <a:spLocks/>
          </p:cNvSpPr>
          <p:nvPr userDrawn="1"/>
        </p:nvSpPr>
        <p:spPr bwMode="auto">
          <a:xfrm>
            <a:off x="3059113" y="4887913"/>
            <a:ext cx="1620837" cy="1620837"/>
          </a:xfrm>
          <a:prstGeom prst="ellipse">
            <a:avLst/>
          </a:prstGeom>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800"/>
          </a:p>
        </p:txBody>
      </p:sp>
      <p:sp>
        <p:nvSpPr>
          <p:cNvPr id="19" name="Oval 18"/>
          <p:cNvSpPr>
            <a:spLocks/>
          </p:cNvSpPr>
          <p:nvPr userDrawn="1"/>
        </p:nvSpPr>
        <p:spPr bwMode="auto">
          <a:xfrm flipH="1">
            <a:off x="3151188" y="4837113"/>
            <a:ext cx="358775" cy="360362"/>
          </a:xfrm>
          <a:prstGeom prst="ellipse">
            <a:avLst/>
          </a:prstGeom>
          <a:solidFill>
            <a:srgbClr val="BCBE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20" name="Straight Connector 19"/>
          <p:cNvCxnSpPr/>
          <p:nvPr userDrawn="1"/>
        </p:nvCxnSpPr>
        <p:spPr bwMode="auto">
          <a:xfrm rot="10800000">
            <a:off x="1331913" y="5302250"/>
            <a:ext cx="1727200" cy="287338"/>
          </a:xfrm>
          <a:prstGeom prst="line">
            <a:avLst/>
          </a:prstGeom>
          <a:ln/>
        </p:spPr>
        <p:style>
          <a:lnRef idx="1">
            <a:schemeClr val="accent6"/>
          </a:lnRef>
          <a:fillRef idx="0">
            <a:schemeClr val="accent6"/>
          </a:fillRef>
          <a:effectRef idx="0">
            <a:schemeClr val="accent6"/>
          </a:effectRef>
          <a:fontRef idx="minor">
            <a:schemeClr val="tx1"/>
          </a:fontRef>
        </p:style>
      </p:cxnSp>
      <p:sp>
        <p:nvSpPr>
          <p:cNvPr id="21" name="Oval 20"/>
          <p:cNvSpPr>
            <a:spLocks noChangeAspect="1"/>
          </p:cNvSpPr>
          <p:nvPr userDrawn="1"/>
        </p:nvSpPr>
        <p:spPr bwMode="auto">
          <a:xfrm>
            <a:off x="539750" y="4725988"/>
            <a:ext cx="942975" cy="944562"/>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Tree>
    <p:extLst>
      <p:ext uri="{BB962C8B-B14F-4D97-AF65-F5344CB8AC3E}">
        <p14:creationId xmlns:p14="http://schemas.microsoft.com/office/powerpoint/2010/main" val="15727380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260" y="1428801"/>
            <a:ext cx="8192888" cy="4448471"/>
          </a:xfrm>
        </p:spPr>
        <p:txBody>
          <a:bodyPr>
            <a:normAutofit/>
          </a:bodyPr>
          <a:lstStyle>
            <a:lvl1pPr>
              <a:lnSpc>
                <a:spcPct val="100000"/>
              </a:lnSpc>
              <a:spcBef>
                <a:spcPts val="600"/>
              </a:spcBef>
              <a:spcAft>
                <a:spcPts val="600"/>
              </a:spcAft>
              <a:buSzPct val="110000"/>
              <a:defRPr sz="2400">
                <a:solidFill>
                  <a:srgbClr val="000000"/>
                </a:solidFill>
              </a:defRPr>
            </a:lvl1pPr>
            <a:lvl2pPr>
              <a:lnSpc>
                <a:spcPct val="100000"/>
              </a:lnSpc>
              <a:spcBef>
                <a:spcPts val="600"/>
              </a:spcBef>
              <a:spcAft>
                <a:spcPts val="600"/>
              </a:spcAft>
              <a:buSzPct val="80000"/>
              <a:defRPr sz="2400">
                <a:solidFill>
                  <a:srgbClr val="000000"/>
                </a:solidFill>
              </a:defRPr>
            </a:lvl2pPr>
            <a:lvl3pPr>
              <a:lnSpc>
                <a:spcPct val="100000"/>
              </a:lnSpc>
              <a:spcBef>
                <a:spcPts val="600"/>
              </a:spcBef>
              <a:spcAft>
                <a:spcPts val="600"/>
              </a:spcAft>
              <a:defRPr sz="2000">
                <a:solidFill>
                  <a:srgbClr val="000000"/>
                </a:solidFill>
              </a:defRPr>
            </a:lvl3pPr>
            <a:lvl4pPr>
              <a:lnSpc>
                <a:spcPct val="100000"/>
              </a:lnSpc>
              <a:spcBef>
                <a:spcPts val="600"/>
              </a:spcBef>
              <a:spcAft>
                <a:spcPts val="600"/>
              </a:spcAft>
              <a:buSzPct val="80000"/>
              <a:buFont typeface="Arial" pitchFamily="34" charset="0"/>
              <a:buChar char="–"/>
              <a:defRPr sz="2000">
                <a:solidFill>
                  <a:srgbClr val="000000"/>
                </a:solidFill>
              </a:defRPr>
            </a:lvl4pPr>
            <a:lvl5pPr>
              <a:lnSpc>
                <a:spcPct val="100000"/>
              </a:lnSpc>
              <a:spcBef>
                <a:spcPts val="600"/>
              </a:spcBef>
              <a:spcAft>
                <a:spcPts val="600"/>
              </a:spcAft>
              <a:defRPr sz="2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dirty="0"/>
          </a:p>
        </p:txBody>
      </p:sp>
      <p:sp>
        <p:nvSpPr>
          <p:cNvPr id="7" name="Slide Number Placeholder 9"/>
          <p:cNvSpPr>
            <a:spLocks noGrp="1"/>
          </p:cNvSpPr>
          <p:nvPr>
            <p:ph type="sldNum" sz="quarter" idx="10"/>
          </p:nvPr>
        </p:nvSpPr>
        <p:spPr>
          <a:xfrm>
            <a:off x="8027988" y="6111875"/>
            <a:ext cx="395287" cy="412750"/>
          </a:xfrm>
        </p:spPr>
        <p:txBody>
          <a:bodyPr/>
          <a:lstStyle>
            <a:lvl1pPr>
              <a:defRPr/>
            </a:lvl1pPr>
          </a:lstStyle>
          <a:p>
            <a:pPr>
              <a:defRPr/>
            </a:pPr>
            <a:fld id="{40AC488E-D317-AD4E-9D65-863F647F8AC1}" type="slidenum">
              <a:rPr lang="en-GB"/>
              <a:pPr>
                <a:defRPr/>
              </a:pPr>
              <a:t>‹#›</a:t>
            </a:fld>
            <a:endParaRPr lang="en-GB" dirty="0"/>
          </a:p>
        </p:txBody>
      </p:sp>
      <p:sp>
        <p:nvSpPr>
          <p:cNvPr id="8" name="Footer Placeholder 10"/>
          <p:cNvSpPr>
            <a:spLocks noGrp="1"/>
          </p:cNvSpPr>
          <p:nvPr>
            <p:ph type="ftr" sz="quarter" idx="11"/>
          </p:nvPr>
        </p:nvSpPr>
        <p:spPr>
          <a:xfrm>
            <a:off x="414338" y="6323013"/>
            <a:ext cx="3149600" cy="365125"/>
          </a:xfrm>
        </p:spPr>
        <p:txBody>
          <a:bodyPr/>
          <a:lstStyle>
            <a:lvl1pPr>
              <a:defRPr smtClean="0"/>
            </a:lvl1pPr>
          </a:lstStyle>
          <a:p>
            <a:pPr>
              <a:defRPr/>
            </a:pPr>
            <a:r>
              <a:rPr lang="en-GB" dirty="0"/>
              <a:t>Managing Business Operations</a:t>
            </a:r>
          </a:p>
        </p:txBody>
      </p:sp>
      <p:pic>
        <p:nvPicPr>
          <p:cNvPr id="9" name="Picture 8" descr="connecte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08304" y="-18728"/>
            <a:ext cx="1171939" cy="980727"/>
          </a:xfrm>
          <a:prstGeom prst="rect">
            <a:avLst/>
          </a:prstGeom>
        </p:spPr>
      </p:pic>
    </p:spTree>
    <p:extLst>
      <p:ext uri="{BB962C8B-B14F-4D97-AF65-F5344CB8AC3E}">
        <p14:creationId xmlns:p14="http://schemas.microsoft.com/office/powerpoint/2010/main" val="39851850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4197" y="1431437"/>
            <a:ext cx="3939752" cy="4219055"/>
          </a:xfrm>
        </p:spPr>
        <p:txBody>
          <a:bodyPr>
            <a:noAutofit/>
          </a:bodyPr>
          <a:lstStyle>
            <a:lvl1pPr>
              <a:buSzPct val="110000"/>
              <a:defRPr sz="2400">
                <a:solidFill>
                  <a:srgbClr val="000000"/>
                </a:solidFill>
              </a:defRPr>
            </a:lvl1pPr>
            <a:lvl2pPr>
              <a:buSzPct val="80000"/>
              <a:defRPr sz="2000">
                <a:solidFill>
                  <a:srgbClr val="000000"/>
                </a:solidFill>
              </a:defRPr>
            </a:lvl2pPr>
            <a:lvl3pPr>
              <a:defRPr sz="1800">
                <a:solidFill>
                  <a:srgbClr val="000000"/>
                </a:solidFill>
              </a:defRPr>
            </a:lvl3pPr>
            <a:lvl4pPr>
              <a:buSzPct val="80000"/>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539341" y="1431437"/>
            <a:ext cx="3939752" cy="4219055"/>
          </a:xfrm>
        </p:spPr>
        <p:txBody>
          <a:bodyPr>
            <a:noAutofit/>
          </a:bodyPr>
          <a:lstStyle>
            <a:lvl1pPr>
              <a:buSzPct val="110000"/>
              <a:defRPr sz="2400">
                <a:solidFill>
                  <a:srgbClr val="000000"/>
                </a:solidFill>
              </a:defRPr>
            </a:lvl1pPr>
            <a:lvl2pPr>
              <a:buSzPct val="80000"/>
              <a:defRPr sz="2000">
                <a:solidFill>
                  <a:srgbClr val="000000"/>
                </a:solidFill>
              </a:defRPr>
            </a:lvl2pPr>
            <a:lvl3pPr>
              <a:defRPr sz="1800">
                <a:solidFill>
                  <a:srgbClr val="000000"/>
                </a:solidFill>
              </a:defRPr>
            </a:lvl3pPr>
            <a:lvl4pPr>
              <a:buSzPct val="80000"/>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dirty="0"/>
          </a:p>
        </p:txBody>
      </p:sp>
      <p:sp>
        <p:nvSpPr>
          <p:cNvPr id="8" name="Slide Number Placeholder 14"/>
          <p:cNvSpPr>
            <a:spLocks noGrp="1"/>
          </p:cNvSpPr>
          <p:nvPr>
            <p:ph type="sldNum" sz="quarter" idx="10"/>
          </p:nvPr>
        </p:nvSpPr>
        <p:spPr>
          <a:xfrm>
            <a:off x="8027988" y="6111875"/>
            <a:ext cx="395287" cy="412750"/>
          </a:xfrm>
        </p:spPr>
        <p:txBody>
          <a:bodyPr/>
          <a:lstStyle>
            <a:lvl1pPr>
              <a:defRPr/>
            </a:lvl1pPr>
          </a:lstStyle>
          <a:p>
            <a:pPr>
              <a:defRPr/>
            </a:pPr>
            <a:fld id="{CD05224A-E723-034F-B264-D035F7B9FADC}" type="slidenum">
              <a:rPr lang="en-GB"/>
              <a:pPr>
                <a:defRPr/>
              </a:pPr>
              <a:t>‹#›</a:t>
            </a:fld>
            <a:endParaRPr lang="en-GB" dirty="0"/>
          </a:p>
        </p:txBody>
      </p:sp>
      <p:sp>
        <p:nvSpPr>
          <p:cNvPr id="9" name="Footer Placeholder 15"/>
          <p:cNvSpPr>
            <a:spLocks noGrp="1"/>
          </p:cNvSpPr>
          <p:nvPr>
            <p:ph type="ftr" sz="quarter" idx="11"/>
          </p:nvPr>
        </p:nvSpPr>
        <p:spPr>
          <a:xfrm>
            <a:off x="414338" y="6323013"/>
            <a:ext cx="3149600" cy="365125"/>
          </a:xfrm>
        </p:spPr>
        <p:txBody>
          <a:bodyPr/>
          <a:lstStyle>
            <a:lvl1pPr>
              <a:defRPr smtClean="0"/>
            </a:lvl1pPr>
          </a:lstStyle>
          <a:p>
            <a:pPr>
              <a:defRPr/>
            </a:pPr>
            <a:r>
              <a:rPr lang="en-GB" dirty="0"/>
              <a:t>Managing Business Operations</a:t>
            </a:r>
          </a:p>
        </p:txBody>
      </p:sp>
      <p:pic>
        <p:nvPicPr>
          <p:cNvPr id="10" name="Picture 9" descr="connecte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08304" y="-18728"/>
            <a:ext cx="1171939" cy="980727"/>
          </a:xfrm>
          <a:prstGeom prst="rect">
            <a:avLst/>
          </a:prstGeom>
        </p:spPr>
      </p:pic>
    </p:spTree>
    <p:extLst>
      <p:ext uri="{BB962C8B-B14F-4D97-AF65-F5344CB8AC3E}">
        <p14:creationId xmlns:p14="http://schemas.microsoft.com/office/powerpoint/2010/main" val="24149569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14197" y="1378090"/>
            <a:ext cx="4102844" cy="907092"/>
          </a:xfrm>
        </p:spPr>
        <p:txBody>
          <a:bodyPr anchor="b">
            <a:normAutofit/>
          </a:bodyPr>
          <a:lstStyle>
            <a:lvl1pPr marL="0" indent="0">
              <a:lnSpc>
                <a:spcPct val="100000"/>
              </a:lnSpc>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4197" y="2282144"/>
            <a:ext cx="4102844" cy="3747454"/>
          </a:xfrm>
        </p:spPr>
        <p:txBody>
          <a:bodyPr>
            <a:no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62669" y="1378090"/>
            <a:ext cx="4104456" cy="907092"/>
          </a:xfrm>
        </p:spPr>
        <p:txBody>
          <a:bodyPr anchor="b">
            <a:normAutofit/>
          </a:bodyPr>
          <a:lstStyle>
            <a:lvl1pPr marL="0" indent="0">
              <a:lnSpc>
                <a:spcPct val="100000"/>
              </a:lnSpc>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669" y="2282144"/>
            <a:ext cx="4104456" cy="3747454"/>
          </a:xfrm>
        </p:spPr>
        <p:txBody>
          <a:bodyPr>
            <a:no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Slide Number Placeholder 12"/>
          <p:cNvSpPr>
            <a:spLocks noGrp="1"/>
          </p:cNvSpPr>
          <p:nvPr>
            <p:ph type="sldNum" sz="quarter" idx="10"/>
          </p:nvPr>
        </p:nvSpPr>
        <p:spPr>
          <a:xfrm>
            <a:off x="8027988" y="6111875"/>
            <a:ext cx="395287" cy="412750"/>
          </a:xfrm>
        </p:spPr>
        <p:txBody>
          <a:bodyPr/>
          <a:lstStyle>
            <a:lvl1pPr>
              <a:defRPr/>
            </a:lvl1pPr>
          </a:lstStyle>
          <a:p>
            <a:pPr>
              <a:defRPr/>
            </a:pPr>
            <a:fld id="{3BCE12E9-F2CA-A140-8857-ECFA0750F372}" type="slidenum">
              <a:rPr lang="en-GB"/>
              <a:pPr>
                <a:defRPr/>
              </a:pPr>
              <a:t>‹#›</a:t>
            </a:fld>
            <a:endParaRPr lang="en-GB" dirty="0"/>
          </a:p>
        </p:txBody>
      </p:sp>
      <p:sp>
        <p:nvSpPr>
          <p:cNvPr id="11" name="Footer Placeholder 16"/>
          <p:cNvSpPr>
            <a:spLocks noGrp="1"/>
          </p:cNvSpPr>
          <p:nvPr>
            <p:ph type="ftr" sz="quarter" idx="11"/>
          </p:nvPr>
        </p:nvSpPr>
        <p:spPr>
          <a:xfrm>
            <a:off x="414338" y="6323013"/>
            <a:ext cx="3149600" cy="365125"/>
          </a:xfrm>
        </p:spPr>
        <p:txBody>
          <a:bodyPr/>
          <a:lstStyle>
            <a:lvl1pPr>
              <a:defRPr smtClean="0"/>
            </a:lvl1pPr>
          </a:lstStyle>
          <a:p>
            <a:pPr>
              <a:defRPr/>
            </a:pPr>
            <a:r>
              <a:rPr lang="en-GB" dirty="0"/>
              <a:t>Managing Business Operations</a:t>
            </a:r>
          </a:p>
        </p:txBody>
      </p:sp>
      <p:pic>
        <p:nvPicPr>
          <p:cNvPr id="12" name="Picture 11" descr="connecte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08304" y="-18728"/>
            <a:ext cx="1171939" cy="980727"/>
          </a:xfrm>
          <a:prstGeom prst="rect">
            <a:avLst/>
          </a:prstGeom>
        </p:spPr>
      </p:pic>
    </p:spTree>
    <p:extLst>
      <p:ext uri="{BB962C8B-B14F-4D97-AF65-F5344CB8AC3E}">
        <p14:creationId xmlns:p14="http://schemas.microsoft.com/office/powerpoint/2010/main" val="32618758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5" name="Slide Number Placeholder 6"/>
          <p:cNvSpPr>
            <a:spLocks noGrp="1"/>
          </p:cNvSpPr>
          <p:nvPr>
            <p:ph type="sldNum" sz="quarter" idx="10"/>
          </p:nvPr>
        </p:nvSpPr>
        <p:spPr>
          <a:xfrm>
            <a:off x="8027988" y="6111875"/>
            <a:ext cx="395287" cy="412750"/>
          </a:xfrm>
        </p:spPr>
        <p:txBody>
          <a:bodyPr/>
          <a:lstStyle>
            <a:lvl1pPr>
              <a:defRPr/>
            </a:lvl1pPr>
          </a:lstStyle>
          <a:p>
            <a:pPr>
              <a:defRPr/>
            </a:pPr>
            <a:fld id="{DF758454-7793-A842-BD01-CB5B37530565}" type="slidenum">
              <a:rPr lang="en-GB"/>
              <a:pPr>
                <a:defRPr/>
              </a:pPr>
              <a:t>‹#›</a:t>
            </a:fld>
            <a:endParaRPr lang="en-GB" dirty="0"/>
          </a:p>
        </p:txBody>
      </p:sp>
      <p:sp>
        <p:nvSpPr>
          <p:cNvPr id="6" name="Footer Placeholder 7"/>
          <p:cNvSpPr>
            <a:spLocks noGrp="1"/>
          </p:cNvSpPr>
          <p:nvPr>
            <p:ph type="ftr" sz="quarter" idx="11"/>
          </p:nvPr>
        </p:nvSpPr>
        <p:spPr>
          <a:xfrm>
            <a:off x="414338" y="6323013"/>
            <a:ext cx="3149600" cy="365125"/>
          </a:xfrm>
        </p:spPr>
        <p:txBody>
          <a:bodyPr/>
          <a:lstStyle>
            <a:lvl1pPr>
              <a:defRPr smtClean="0"/>
            </a:lvl1pPr>
          </a:lstStyle>
          <a:p>
            <a:pPr>
              <a:defRPr/>
            </a:pPr>
            <a:r>
              <a:rPr lang="en-GB" dirty="0"/>
              <a:t>Managing Business Operations</a:t>
            </a:r>
          </a:p>
        </p:txBody>
      </p:sp>
      <p:pic>
        <p:nvPicPr>
          <p:cNvPr id="7" name="Picture 6" descr="connecte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08304" y="-18728"/>
            <a:ext cx="1171939" cy="980727"/>
          </a:xfrm>
          <a:prstGeom prst="rect">
            <a:avLst/>
          </a:prstGeom>
        </p:spPr>
      </p:pic>
    </p:spTree>
    <p:extLst>
      <p:ext uri="{BB962C8B-B14F-4D97-AF65-F5344CB8AC3E}">
        <p14:creationId xmlns:p14="http://schemas.microsoft.com/office/powerpoint/2010/main" val="37124726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6"/>
          <p:cNvSpPr>
            <a:spLocks noGrp="1"/>
          </p:cNvSpPr>
          <p:nvPr>
            <p:ph type="sldNum" sz="quarter" idx="10"/>
          </p:nvPr>
        </p:nvSpPr>
        <p:spPr>
          <a:xfrm>
            <a:off x="8027988" y="6111875"/>
            <a:ext cx="395287" cy="412750"/>
          </a:xfrm>
        </p:spPr>
        <p:txBody>
          <a:bodyPr/>
          <a:lstStyle>
            <a:lvl1pPr>
              <a:defRPr/>
            </a:lvl1pPr>
          </a:lstStyle>
          <a:p>
            <a:pPr>
              <a:defRPr/>
            </a:pPr>
            <a:fld id="{129A8D54-CBDB-454F-B1E9-AF250448DEA1}" type="slidenum">
              <a:rPr lang="en-GB"/>
              <a:pPr>
                <a:defRPr/>
              </a:pPr>
              <a:t>‹#›</a:t>
            </a:fld>
            <a:endParaRPr lang="en-GB" dirty="0"/>
          </a:p>
        </p:txBody>
      </p:sp>
      <p:sp>
        <p:nvSpPr>
          <p:cNvPr id="4" name="Footer Placeholder 7"/>
          <p:cNvSpPr>
            <a:spLocks noGrp="1"/>
          </p:cNvSpPr>
          <p:nvPr>
            <p:ph type="ftr" sz="quarter" idx="11"/>
          </p:nvPr>
        </p:nvSpPr>
        <p:spPr>
          <a:xfrm>
            <a:off x="414338" y="6323013"/>
            <a:ext cx="3149600" cy="365125"/>
          </a:xfrm>
        </p:spPr>
        <p:txBody>
          <a:bodyPr/>
          <a:lstStyle>
            <a:lvl1pPr>
              <a:defRPr smtClean="0"/>
            </a:lvl1pPr>
          </a:lstStyle>
          <a:p>
            <a:pPr>
              <a:defRPr/>
            </a:pPr>
            <a:r>
              <a:rPr lang="en-GB" dirty="0"/>
              <a:t>Managing Business Operations</a:t>
            </a:r>
          </a:p>
        </p:txBody>
      </p:sp>
      <p:pic>
        <p:nvPicPr>
          <p:cNvPr id="5" name="Picture 4" descr="connecte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08304" y="-18728"/>
            <a:ext cx="1171939" cy="980727"/>
          </a:xfrm>
          <a:prstGeom prst="rect">
            <a:avLst/>
          </a:prstGeom>
        </p:spPr>
      </p:pic>
    </p:spTree>
    <p:extLst>
      <p:ext uri="{BB962C8B-B14F-4D97-AF65-F5344CB8AC3E}">
        <p14:creationId xmlns:p14="http://schemas.microsoft.com/office/powerpoint/2010/main" val="2714739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4929" y="586002"/>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012779" y="586003"/>
            <a:ext cx="3079501" cy="5723318"/>
          </a:xfrm>
        </p:spPr>
        <p:txBody>
          <a:bodyPr>
            <a:normAutofit/>
          </a:bodyPr>
          <a:lstStyle>
            <a:lvl1pPr>
              <a:lnSpc>
                <a:spcPct val="100000"/>
              </a:lnSpc>
              <a:defRPr sz="3200">
                <a:solidFill>
                  <a:srgbClr val="000000"/>
                </a:solidFill>
              </a:defRPr>
            </a:lvl1pPr>
            <a:lvl2pPr>
              <a:lnSpc>
                <a:spcPct val="100000"/>
              </a:lnSpc>
              <a:defRPr sz="2800">
                <a:solidFill>
                  <a:srgbClr val="000000"/>
                </a:solidFill>
              </a:defRPr>
            </a:lvl2pPr>
            <a:lvl3pPr>
              <a:lnSpc>
                <a:spcPct val="100000"/>
              </a:lnSpc>
              <a:defRPr sz="2400">
                <a:solidFill>
                  <a:srgbClr val="000000"/>
                </a:solidFill>
              </a:defRPr>
            </a:lvl3pPr>
            <a:lvl4pPr>
              <a:lnSpc>
                <a:spcPct val="100000"/>
              </a:lnSpc>
              <a:defRPr sz="2000">
                <a:solidFill>
                  <a:srgbClr val="000000"/>
                </a:solidFill>
              </a:defRPr>
            </a:lvl4pPr>
            <a:lvl5pPr>
              <a:lnSpc>
                <a:spcPct val="100000"/>
              </a:lnSpc>
              <a:defRPr sz="2000">
                <a:solidFill>
                  <a:srgbClr val="00000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94929" y="1748053"/>
            <a:ext cx="3008313" cy="4561268"/>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9"/>
          <p:cNvSpPr>
            <a:spLocks noGrp="1"/>
          </p:cNvSpPr>
          <p:nvPr>
            <p:ph type="sldNum" sz="quarter" idx="10"/>
          </p:nvPr>
        </p:nvSpPr>
        <p:spPr>
          <a:xfrm>
            <a:off x="8027988" y="6111875"/>
            <a:ext cx="395287" cy="412750"/>
          </a:xfrm>
        </p:spPr>
        <p:txBody>
          <a:bodyPr/>
          <a:lstStyle>
            <a:lvl1pPr>
              <a:defRPr/>
            </a:lvl1pPr>
          </a:lstStyle>
          <a:p>
            <a:pPr>
              <a:defRPr/>
            </a:pPr>
            <a:fld id="{3EC6AC17-F024-FE46-9BDF-F4B005DB408C}" type="slidenum">
              <a:rPr lang="en-GB"/>
              <a:pPr>
                <a:defRPr/>
              </a:pPr>
              <a:t>‹#›</a:t>
            </a:fld>
            <a:endParaRPr lang="en-GB" dirty="0"/>
          </a:p>
        </p:txBody>
      </p:sp>
      <p:sp>
        <p:nvSpPr>
          <p:cNvPr id="7" name="Footer Placeholder 10"/>
          <p:cNvSpPr>
            <a:spLocks noGrp="1"/>
          </p:cNvSpPr>
          <p:nvPr>
            <p:ph type="ftr" sz="quarter" idx="11"/>
          </p:nvPr>
        </p:nvSpPr>
        <p:spPr>
          <a:xfrm>
            <a:off x="414338" y="6323013"/>
            <a:ext cx="3149600" cy="365125"/>
          </a:xfrm>
        </p:spPr>
        <p:txBody>
          <a:bodyPr/>
          <a:lstStyle>
            <a:lvl1pPr>
              <a:defRPr smtClean="0"/>
            </a:lvl1pPr>
          </a:lstStyle>
          <a:p>
            <a:pPr>
              <a:defRPr/>
            </a:pPr>
            <a:r>
              <a:rPr lang="en-GB" dirty="0"/>
              <a:t>Managing Business Operations</a:t>
            </a:r>
          </a:p>
        </p:txBody>
      </p:sp>
      <p:pic>
        <p:nvPicPr>
          <p:cNvPr id="8" name="Picture 7" descr="connecte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08304" y="-18728"/>
            <a:ext cx="1171939" cy="980727"/>
          </a:xfrm>
          <a:prstGeom prst="rect">
            <a:avLst/>
          </a:prstGeom>
        </p:spPr>
      </p:pic>
    </p:spTree>
    <p:extLst>
      <p:ext uri="{BB962C8B-B14F-4D97-AF65-F5344CB8AC3E}">
        <p14:creationId xmlns:p14="http://schemas.microsoft.com/office/powerpoint/2010/main" val="38798787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5536" y="5081736"/>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395536" y="893911"/>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395536" y="5648474"/>
            <a:ext cx="5486400" cy="588838"/>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9"/>
          <p:cNvSpPr>
            <a:spLocks noGrp="1"/>
          </p:cNvSpPr>
          <p:nvPr>
            <p:ph type="sldNum" sz="quarter" idx="10"/>
          </p:nvPr>
        </p:nvSpPr>
        <p:spPr>
          <a:xfrm>
            <a:off x="8027988" y="6111875"/>
            <a:ext cx="395287" cy="412750"/>
          </a:xfrm>
        </p:spPr>
        <p:txBody>
          <a:bodyPr/>
          <a:lstStyle>
            <a:lvl1pPr>
              <a:defRPr/>
            </a:lvl1pPr>
          </a:lstStyle>
          <a:p>
            <a:pPr>
              <a:defRPr/>
            </a:pPr>
            <a:fld id="{96E7FB07-1377-9148-860E-C37B1B9389E4}" type="slidenum">
              <a:rPr lang="en-GB"/>
              <a:pPr>
                <a:defRPr/>
              </a:pPr>
              <a:t>‹#›</a:t>
            </a:fld>
            <a:endParaRPr lang="en-GB" dirty="0"/>
          </a:p>
        </p:txBody>
      </p:sp>
      <p:sp>
        <p:nvSpPr>
          <p:cNvPr id="7" name="Footer Placeholder 10"/>
          <p:cNvSpPr>
            <a:spLocks noGrp="1"/>
          </p:cNvSpPr>
          <p:nvPr>
            <p:ph type="ftr" sz="quarter" idx="11"/>
          </p:nvPr>
        </p:nvSpPr>
        <p:spPr>
          <a:xfrm>
            <a:off x="414338" y="6323013"/>
            <a:ext cx="3149600" cy="365125"/>
          </a:xfrm>
        </p:spPr>
        <p:txBody>
          <a:bodyPr/>
          <a:lstStyle>
            <a:lvl1pPr>
              <a:defRPr smtClean="0"/>
            </a:lvl1pPr>
          </a:lstStyle>
          <a:p>
            <a:pPr>
              <a:defRPr/>
            </a:pPr>
            <a:r>
              <a:rPr lang="en-GB" dirty="0"/>
              <a:t>Managing Business Operations</a:t>
            </a:r>
          </a:p>
        </p:txBody>
      </p:sp>
      <p:pic>
        <p:nvPicPr>
          <p:cNvPr id="8" name="Picture 7" descr="connecte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08304" y="-18728"/>
            <a:ext cx="1171939" cy="980727"/>
          </a:xfrm>
          <a:prstGeom prst="rect">
            <a:avLst/>
          </a:prstGeom>
        </p:spPr>
      </p:pic>
    </p:spTree>
    <p:extLst>
      <p:ext uri="{BB962C8B-B14F-4D97-AF65-F5344CB8AC3E}">
        <p14:creationId xmlns:p14="http://schemas.microsoft.com/office/powerpoint/2010/main" val="21348228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_UWL logo">
    <p:spTree>
      <p:nvGrpSpPr>
        <p:cNvPr id="1" name=""/>
        <p:cNvGrpSpPr/>
        <p:nvPr/>
      </p:nvGrpSpPr>
      <p:grpSpPr>
        <a:xfrm>
          <a:off x="0" y="0"/>
          <a:ext cx="0" cy="0"/>
          <a:chOff x="0" y="0"/>
          <a:chExt cx="0" cy="0"/>
        </a:xfrm>
      </p:grpSpPr>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latin typeface="Verdana" pitchFamily="34" charset="0"/>
            </a:endParaRPr>
          </a:p>
        </p:txBody>
      </p:sp>
      <p:cxnSp>
        <p:nvCxnSpPr>
          <p:cNvPr id="7" name="Straight Connector 6"/>
          <p:cNvCxnSpPr/>
          <p:nvPr/>
        </p:nvCxnSpPr>
        <p:spPr bwMode="auto">
          <a:xfrm flipV="1">
            <a:off x="971550" y="3373603"/>
            <a:ext cx="5711825" cy="4762"/>
          </a:xfrm>
          <a:prstGeom prst="line">
            <a:avLst/>
          </a:prstGeom>
          <a:ln/>
        </p:spPr>
        <p:style>
          <a:lnRef idx="2">
            <a:schemeClr val="accent6"/>
          </a:lnRef>
          <a:fillRef idx="1">
            <a:schemeClr val="lt1"/>
          </a:fillRef>
          <a:effectRef idx="0">
            <a:schemeClr val="accent6"/>
          </a:effectRef>
          <a:fontRef idx="minor">
            <a:schemeClr val="dk1"/>
          </a:fontRef>
        </p:style>
      </p:cxnSp>
      <p:pic>
        <p:nvPicPr>
          <p:cNvPr id="13" name="Picture 12" descr="paragonUWL_CMYK_300dpi_BLOWUP_small.TIF"/>
          <p:cNvPicPr>
            <a:picLocks noChangeAspect="1"/>
          </p:cNvPicPr>
          <p:nvPr/>
        </p:nvPicPr>
        <p:blipFill>
          <a:blip r:embed="rId2" cstate="screen"/>
          <a:srcRect/>
          <a:stretch>
            <a:fillRect/>
          </a:stretch>
        </p:blipFill>
        <p:spPr bwMode="auto">
          <a:xfrm>
            <a:off x="6660232" y="908720"/>
            <a:ext cx="4988679" cy="4968552"/>
          </a:xfrm>
          <a:prstGeom prst="ellipse">
            <a:avLst/>
          </a:prstGeom>
        </p:spPr>
      </p:pic>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864905" y="3463211"/>
            <a:ext cx="5291271"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Slide Number Placeholder 36"/>
          <p:cNvSpPr>
            <a:spLocks noGrp="1"/>
          </p:cNvSpPr>
          <p:nvPr>
            <p:ph type="sldNum" sz="quarter" idx="10"/>
          </p:nvPr>
        </p:nvSpPr>
        <p:spPr>
          <a:xfrm>
            <a:off x="8027988" y="6111875"/>
            <a:ext cx="395287" cy="412750"/>
          </a:xfrm>
        </p:spPr>
        <p:txBody>
          <a:bodyPr/>
          <a:lstStyle>
            <a:lvl1pPr>
              <a:defRPr/>
            </a:lvl1pPr>
          </a:lstStyle>
          <a:p>
            <a:pPr>
              <a:defRPr/>
            </a:pPr>
            <a:fld id="{CF4F9D38-9BC6-A542-ADE3-95E83F13B32F}" type="slidenum">
              <a:rPr lang="en-GB"/>
              <a:pPr>
                <a:defRPr/>
              </a:pPr>
              <a:t>‹#›</a:t>
            </a:fld>
            <a:endParaRPr lang="en-GB" dirty="0"/>
          </a:p>
        </p:txBody>
      </p:sp>
      <p:sp>
        <p:nvSpPr>
          <p:cNvPr id="15" name="Footer Placeholder 37"/>
          <p:cNvSpPr>
            <a:spLocks noGrp="1"/>
          </p:cNvSpPr>
          <p:nvPr>
            <p:ph type="ftr" sz="quarter" idx="11"/>
          </p:nvPr>
        </p:nvSpPr>
        <p:spPr>
          <a:xfrm>
            <a:off x="414338" y="6323013"/>
            <a:ext cx="2933700" cy="365125"/>
          </a:xfrm>
        </p:spPr>
        <p:txBody>
          <a:bodyPr/>
          <a:lstStyle>
            <a:lvl1pPr>
              <a:defRPr smtClean="0"/>
            </a:lvl1pPr>
          </a:lstStyle>
          <a:p>
            <a:pPr>
              <a:defRPr/>
            </a:pPr>
            <a:r>
              <a:rPr lang="en-GB"/>
              <a:t>Dr Cigdem Gogus</a:t>
            </a:r>
          </a:p>
        </p:txBody>
      </p:sp>
      <p:pic>
        <p:nvPicPr>
          <p:cNvPr id="16" name="Picture 15" descr="UWL+Connected_CMYK_outlined.jpg"/>
          <p:cNvPicPr>
            <a:picLocks noChangeAspect="1"/>
          </p:cNvPicPr>
          <p:nvPr userDrawn="1"/>
        </p:nvPicPr>
        <p:blipFill>
          <a:blip r:embed="rId3" cstate="email">
            <a:alphaModFix/>
            <a:extLst>
              <a:ext uri="{28A0092B-C50C-407E-A947-70E740481C1C}">
                <a14:useLocalDpi xmlns:a14="http://schemas.microsoft.com/office/drawing/2010/main" val="0"/>
              </a:ext>
            </a:extLst>
          </a:blip>
          <a:stretch>
            <a:fillRect/>
          </a:stretch>
        </p:blipFill>
        <p:spPr>
          <a:xfrm>
            <a:off x="467544" y="620688"/>
            <a:ext cx="2160240" cy="468052"/>
          </a:xfrm>
          <a:prstGeom prst="rect">
            <a:avLst/>
          </a:prstGeom>
        </p:spPr>
      </p:pic>
      <p:cxnSp>
        <p:nvCxnSpPr>
          <p:cNvPr id="17" name="Straight Connector 16"/>
          <p:cNvCxnSpPr/>
          <p:nvPr userDrawn="1"/>
        </p:nvCxnSpPr>
        <p:spPr bwMode="auto">
          <a:xfrm rot="10800000" flipV="1">
            <a:off x="4643438" y="4437063"/>
            <a:ext cx="2305050" cy="1008062"/>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val 17"/>
          <p:cNvSpPr>
            <a:spLocks/>
          </p:cNvSpPr>
          <p:nvPr userDrawn="1"/>
        </p:nvSpPr>
        <p:spPr bwMode="auto">
          <a:xfrm>
            <a:off x="3059113" y="4887913"/>
            <a:ext cx="1620837" cy="1620837"/>
          </a:xfrm>
          <a:prstGeom prst="ellipse">
            <a:avLst/>
          </a:prstGeom>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800"/>
          </a:p>
        </p:txBody>
      </p:sp>
      <p:sp>
        <p:nvSpPr>
          <p:cNvPr id="19" name="Oval 18"/>
          <p:cNvSpPr>
            <a:spLocks/>
          </p:cNvSpPr>
          <p:nvPr userDrawn="1"/>
        </p:nvSpPr>
        <p:spPr bwMode="auto">
          <a:xfrm flipH="1">
            <a:off x="3151188" y="4837113"/>
            <a:ext cx="358775" cy="360362"/>
          </a:xfrm>
          <a:prstGeom prst="ellipse">
            <a:avLst/>
          </a:prstGeom>
          <a:solidFill>
            <a:srgbClr val="BCBE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20" name="Straight Connector 19"/>
          <p:cNvCxnSpPr/>
          <p:nvPr userDrawn="1"/>
        </p:nvCxnSpPr>
        <p:spPr bwMode="auto">
          <a:xfrm rot="10800000">
            <a:off x="1331913" y="5302250"/>
            <a:ext cx="1727200" cy="287338"/>
          </a:xfrm>
          <a:prstGeom prst="line">
            <a:avLst/>
          </a:prstGeom>
          <a:ln/>
        </p:spPr>
        <p:style>
          <a:lnRef idx="1">
            <a:schemeClr val="accent6"/>
          </a:lnRef>
          <a:fillRef idx="0">
            <a:schemeClr val="accent6"/>
          </a:fillRef>
          <a:effectRef idx="0">
            <a:schemeClr val="accent6"/>
          </a:effectRef>
          <a:fontRef idx="minor">
            <a:schemeClr val="tx1"/>
          </a:fontRef>
        </p:style>
      </p:cxnSp>
      <p:sp>
        <p:nvSpPr>
          <p:cNvPr id="21" name="Oval 20"/>
          <p:cNvSpPr>
            <a:spLocks noChangeAspect="1"/>
          </p:cNvSpPr>
          <p:nvPr userDrawn="1"/>
        </p:nvSpPr>
        <p:spPr bwMode="auto">
          <a:xfrm>
            <a:off x="539750" y="4725988"/>
            <a:ext cx="942975" cy="944562"/>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Tree>
    <p:extLst>
      <p:ext uri="{BB962C8B-B14F-4D97-AF65-F5344CB8AC3E}">
        <p14:creationId xmlns:p14="http://schemas.microsoft.com/office/powerpoint/2010/main" val="12201053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Title Slide_UWL logo">
    <p:spTree>
      <p:nvGrpSpPr>
        <p:cNvPr id="1" name=""/>
        <p:cNvGrpSpPr/>
        <p:nvPr/>
      </p:nvGrpSpPr>
      <p:grpSpPr>
        <a:xfrm>
          <a:off x="0" y="0"/>
          <a:ext cx="0" cy="0"/>
          <a:chOff x="0" y="0"/>
          <a:chExt cx="0" cy="0"/>
        </a:xfrm>
      </p:grpSpPr>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latin typeface="Verdana" pitchFamily="34" charset="0"/>
            </a:endParaRPr>
          </a:p>
        </p:txBody>
      </p:sp>
      <p:cxnSp>
        <p:nvCxnSpPr>
          <p:cNvPr id="7" name="Straight Connector 6"/>
          <p:cNvCxnSpPr/>
          <p:nvPr/>
        </p:nvCxnSpPr>
        <p:spPr bwMode="auto">
          <a:xfrm flipV="1">
            <a:off x="971550" y="3373603"/>
            <a:ext cx="5711825" cy="4762"/>
          </a:xfrm>
          <a:prstGeom prst="line">
            <a:avLst/>
          </a:prstGeom>
          <a:ln/>
        </p:spPr>
        <p:style>
          <a:lnRef idx="2">
            <a:schemeClr val="accent6"/>
          </a:lnRef>
          <a:fillRef idx="1">
            <a:schemeClr val="lt1"/>
          </a:fillRef>
          <a:effectRef idx="0">
            <a:schemeClr val="accent6"/>
          </a:effectRef>
          <a:fontRef idx="minor">
            <a:schemeClr val="dk1"/>
          </a:fontRef>
        </p:style>
      </p:cxnSp>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864905" y="3463211"/>
            <a:ext cx="5291271"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Slide Number Placeholder 36"/>
          <p:cNvSpPr>
            <a:spLocks noGrp="1"/>
          </p:cNvSpPr>
          <p:nvPr>
            <p:ph type="sldNum" sz="quarter" idx="10"/>
          </p:nvPr>
        </p:nvSpPr>
        <p:spPr>
          <a:xfrm>
            <a:off x="8027988" y="6111875"/>
            <a:ext cx="395287" cy="412750"/>
          </a:xfrm>
        </p:spPr>
        <p:txBody>
          <a:bodyPr/>
          <a:lstStyle>
            <a:lvl1pPr>
              <a:defRPr/>
            </a:lvl1pPr>
          </a:lstStyle>
          <a:p>
            <a:pPr>
              <a:defRPr/>
            </a:pPr>
            <a:fld id="{CF4F9D38-9BC6-A542-ADE3-95E83F13B32F}" type="slidenum">
              <a:rPr lang="en-GB"/>
              <a:pPr>
                <a:defRPr/>
              </a:pPr>
              <a:t>‹#›</a:t>
            </a:fld>
            <a:endParaRPr lang="en-GB" dirty="0"/>
          </a:p>
        </p:txBody>
      </p:sp>
      <p:sp>
        <p:nvSpPr>
          <p:cNvPr id="15" name="Footer Placeholder 37"/>
          <p:cNvSpPr>
            <a:spLocks noGrp="1"/>
          </p:cNvSpPr>
          <p:nvPr>
            <p:ph type="ftr" sz="quarter" idx="11"/>
          </p:nvPr>
        </p:nvSpPr>
        <p:spPr>
          <a:xfrm>
            <a:off x="414338" y="6323013"/>
            <a:ext cx="2933700" cy="365125"/>
          </a:xfrm>
        </p:spPr>
        <p:txBody>
          <a:bodyPr/>
          <a:lstStyle>
            <a:lvl1pPr>
              <a:defRPr smtClean="0"/>
            </a:lvl1pPr>
          </a:lstStyle>
          <a:p>
            <a:pPr>
              <a:defRPr/>
            </a:pPr>
            <a:r>
              <a:rPr lang="en-GB"/>
              <a:t>Dr Cigdem Gogus</a:t>
            </a:r>
          </a:p>
        </p:txBody>
      </p:sp>
      <p:pic>
        <p:nvPicPr>
          <p:cNvPr id="16" name="Picture 15" descr="_JWB2670_sized_CMYK copy.tif"/>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54482" y="896962"/>
            <a:ext cx="4932000" cy="494439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descr="UWL+Connected_CMYK_outlined.jpg"/>
          <p:cNvPicPr>
            <a:picLocks noChangeAspect="1"/>
          </p:cNvPicPr>
          <p:nvPr userDrawn="1"/>
        </p:nvPicPr>
        <p:blipFill>
          <a:blip r:embed="rId3" cstate="email">
            <a:alphaModFix/>
            <a:extLst>
              <a:ext uri="{28A0092B-C50C-407E-A947-70E740481C1C}">
                <a14:useLocalDpi xmlns:a14="http://schemas.microsoft.com/office/drawing/2010/main" val="0"/>
              </a:ext>
            </a:extLst>
          </a:blip>
          <a:stretch>
            <a:fillRect/>
          </a:stretch>
        </p:blipFill>
        <p:spPr>
          <a:xfrm>
            <a:off x="467544" y="620688"/>
            <a:ext cx="2160240" cy="468052"/>
          </a:xfrm>
          <a:prstGeom prst="rect">
            <a:avLst/>
          </a:prstGeom>
        </p:spPr>
      </p:pic>
      <p:cxnSp>
        <p:nvCxnSpPr>
          <p:cNvPr id="18" name="Straight Connector 17"/>
          <p:cNvCxnSpPr/>
          <p:nvPr userDrawn="1"/>
        </p:nvCxnSpPr>
        <p:spPr bwMode="auto">
          <a:xfrm rot="10800000" flipV="1">
            <a:off x="4643438" y="4437063"/>
            <a:ext cx="2305050" cy="1008062"/>
          </a:xfrm>
          <a:prstGeom prst="line">
            <a:avLst/>
          </a:prstGeom>
          <a:ln/>
        </p:spPr>
        <p:style>
          <a:lnRef idx="1">
            <a:schemeClr val="accent6"/>
          </a:lnRef>
          <a:fillRef idx="0">
            <a:schemeClr val="accent6"/>
          </a:fillRef>
          <a:effectRef idx="0">
            <a:schemeClr val="accent6"/>
          </a:effectRef>
          <a:fontRef idx="minor">
            <a:schemeClr val="tx1"/>
          </a:fontRef>
        </p:style>
      </p:cxnSp>
      <p:sp>
        <p:nvSpPr>
          <p:cNvPr id="19" name="Oval 18"/>
          <p:cNvSpPr>
            <a:spLocks/>
          </p:cNvSpPr>
          <p:nvPr userDrawn="1"/>
        </p:nvSpPr>
        <p:spPr bwMode="auto">
          <a:xfrm>
            <a:off x="3059113" y="4887913"/>
            <a:ext cx="1620837" cy="1620837"/>
          </a:xfrm>
          <a:prstGeom prst="ellipse">
            <a:avLst/>
          </a:prstGeom>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800"/>
          </a:p>
        </p:txBody>
      </p:sp>
      <p:sp>
        <p:nvSpPr>
          <p:cNvPr id="20" name="Oval 19"/>
          <p:cNvSpPr>
            <a:spLocks/>
          </p:cNvSpPr>
          <p:nvPr userDrawn="1"/>
        </p:nvSpPr>
        <p:spPr bwMode="auto">
          <a:xfrm flipH="1">
            <a:off x="3151188" y="4837113"/>
            <a:ext cx="358775" cy="360362"/>
          </a:xfrm>
          <a:prstGeom prst="ellipse">
            <a:avLst/>
          </a:prstGeom>
          <a:solidFill>
            <a:srgbClr val="BCBE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21" name="Straight Connector 20"/>
          <p:cNvCxnSpPr/>
          <p:nvPr userDrawn="1"/>
        </p:nvCxnSpPr>
        <p:spPr bwMode="auto">
          <a:xfrm rot="10800000">
            <a:off x="1331913" y="5302250"/>
            <a:ext cx="1727200" cy="287338"/>
          </a:xfrm>
          <a:prstGeom prst="line">
            <a:avLst/>
          </a:prstGeom>
          <a:ln/>
        </p:spPr>
        <p:style>
          <a:lnRef idx="1">
            <a:schemeClr val="accent6"/>
          </a:lnRef>
          <a:fillRef idx="0">
            <a:schemeClr val="accent6"/>
          </a:fillRef>
          <a:effectRef idx="0">
            <a:schemeClr val="accent6"/>
          </a:effectRef>
          <a:fontRef idx="minor">
            <a:schemeClr val="tx1"/>
          </a:fontRef>
        </p:style>
      </p:cxnSp>
      <p:sp>
        <p:nvSpPr>
          <p:cNvPr id="22" name="Oval 21"/>
          <p:cNvSpPr>
            <a:spLocks noChangeAspect="1"/>
          </p:cNvSpPr>
          <p:nvPr userDrawn="1"/>
        </p:nvSpPr>
        <p:spPr bwMode="auto">
          <a:xfrm>
            <a:off x="539750" y="4725988"/>
            <a:ext cx="942975" cy="944562"/>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Tree>
    <p:extLst>
      <p:ext uri="{BB962C8B-B14F-4D97-AF65-F5344CB8AC3E}">
        <p14:creationId xmlns:p14="http://schemas.microsoft.com/office/powerpoint/2010/main" val="20337776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5_Title Slide_UWL logo">
    <p:spTree>
      <p:nvGrpSpPr>
        <p:cNvPr id="1" name=""/>
        <p:cNvGrpSpPr/>
        <p:nvPr/>
      </p:nvGrpSpPr>
      <p:grpSpPr>
        <a:xfrm>
          <a:off x="0" y="0"/>
          <a:ext cx="0" cy="0"/>
          <a:chOff x="0" y="0"/>
          <a:chExt cx="0" cy="0"/>
        </a:xfrm>
      </p:grpSpPr>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latin typeface="Verdana" pitchFamily="34" charset="0"/>
            </a:endParaRPr>
          </a:p>
        </p:txBody>
      </p:sp>
      <p:cxnSp>
        <p:nvCxnSpPr>
          <p:cNvPr id="7" name="Straight Connector 6"/>
          <p:cNvCxnSpPr/>
          <p:nvPr/>
        </p:nvCxnSpPr>
        <p:spPr bwMode="auto">
          <a:xfrm flipV="1">
            <a:off x="971550" y="3373603"/>
            <a:ext cx="5711825" cy="4762"/>
          </a:xfrm>
          <a:prstGeom prst="line">
            <a:avLst/>
          </a:prstGeom>
          <a:ln/>
        </p:spPr>
        <p:style>
          <a:lnRef idx="2">
            <a:schemeClr val="accent6"/>
          </a:lnRef>
          <a:fillRef idx="1">
            <a:schemeClr val="lt1"/>
          </a:fillRef>
          <a:effectRef idx="0">
            <a:schemeClr val="accent6"/>
          </a:effectRef>
          <a:fontRef idx="minor">
            <a:schemeClr val="dk1"/>
          </a:fontRef>
        </p:style>
      </p:cxnSp>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864905" y="3463211"/>
            <a:ext cx="5291271"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Slide Number Placeholder 36"/>
          <p:cNvSpPr>
            <a:spLocks noGrp="1"/>
          </p:cNvSpPr>
          <p:nvPr>
            <p:ph type="sldNum" sz="quarter" idx="10"/>
          </p:nvPr>
        </p:nvSpPr>
        <p:spPr>
          <a:xfrm>
            <a:off x="8027988" y="6111875"/>
            <a:ext cx="395287" cy="412750"/>
          </a:xfrm>
        </p:spPr>
        <p:txBody>
          <a:bodyPr/>
          <a:lstStyle>
            <a:lvl1pPr>
              <a:defRPr/>
            </a:lvl1pPr>
          </a:lstStyle>
          <a:p>
            <a:pPr>
              <a:defRPr/>
            </a:pPr>
            <a:fld id="{CF4F9D38-9BC6-A542-ADE3-95E83F13B32F}" type="slidenum">
              <a:rPr lang="en-GB"/>
              <a:pPr>
                <a:defRPr/>
              </a:pPr>
              <a:t>‹#›</a:t>
            </a:fld>
            <a:endParaRPr lang="en-GB" dirty="0"/>
          </a:p>
        </p:txBody>
      </p:sp>
      <p:sp>
        <p:nvSpPr>
          <p:cNvPr id="15" name="Footer Placeholder 37"/>
          <p:cNvSpPr>
            <a:spLocks noGrp="1"/>
          </p:cNvSpPr>
          <p:nvPr>
            <p:ph type="ftr" sz="quarter" idx="11"/>
          </p:nvPr>
        </p:nvSpPr>
        <p:spPr>
          <a:xfrm>
            <a:off x="414338" y="6323013"/>
            <a:ext cx="2933700" cy="365125"/>
          </a:xfrm>
        </p:spPr>
        <p:txBody>
          <a:bodyPr/>
          <a:lstStyle>
            <a:lvl1pPr>
              <a:defRPr smtClean="0"/>
            </a:lvl1pPr>
          </a:lstStyle>
          <a:p>
            <a:pPr>
              <a:defRPr/>
            </a:pPr>
            <a:r>
              <a:rPr lang="en-GB"/>
              <a:t>Dr Cigdem Gogus</a:t>
            </a:r>
          </a:p>
        </p:txBody>
      </p:sp>
      <p:pic>
        <p:nvPicPr>
          <p:cNvPr id="16" name="Picture 15" descr="_JWB2509_cmyk_300_resized.tif"/>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84904" y="908720"/>
            <a:ext cx="4918191" cy="4932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descr="UWL+Connected_CMYK_outlined.jpg"/>
          <p:cNvPicPr>
            <a:picLocks noChangeAspect="1"/>
          </p:cNvPicPr>
          <p:nvPr userDrawn="1"/>
        </p:nvPicPr>
        <p:blipFill>
          <a:blip r:embed="rId3" cstate="email">
            <a:alphaModFix/>
            <a:extLst>
              <a:ext uri="{28A0092B-C50C-407E-A947-70E740481C1C}">
                <a14:useLocalDpi xmlns:a14="http://schemas.microsoft.com/office/drawing/2010/main" val="0"/>
              </a:ext>
            </a:extLst>
          </a:blip>
          <a:stretch>
            <a:fillRect/>
          </a:stretch>
        </p:blipFill>
        <p:spPr>
          <a:xfrm>
            <a:off x="467544" y="620688"/>
            <a:ext cx="2160240" cy="468052"/>
          </a:xfrm>
          <a:prstGeom prst="rect">
            <a:avLst/>
          </a:prstGeom>
        </p:spPr>
      </p:pic>
      <p:cxnSp>
        <p:nvCxnSpPr>
          <p:cNvPr id="18" name="Straight Connector 17"/>
          <p:cNvCxnSpPr/>
          <p:nvPr userDrawn="1"/>
        </p:nvCxnSpPr>
        <p:spPr bwMode="auto">
          <a:xfrm rot="10800000" flipV="1">
            <a:off x="4643438" y="4437063"/>
            <a:ext cx="2305050" cy="1008062"/>
          </a:xfrm>
          <a:prstGeom prst="line">
            <a:avLst/>
          </a:prstGeom>
          <a:ln/>
        </p:spPr>
        <p:style>
          <a:lnRef idx="1">
            <a:schemeClr val="accent6"/>
          </a:lnRef>
          <a:fillRef idx="0">
            <a:schemeClr val="accent6"/>
          </a:fillRef>
          <a:effectRef idx="0">
            <a:schemeClr val="accent6"/>
          </a:effectRef>
          <a:fontRef idx="minor">
            <a:schemeClr val="tx1"/>
          </a:fontRef>
        </p:style>
      </p:cxnSp>
      <p:sp>
        <p:nvSpPr>
          <p:cNvPr id="19" name="Oval 18"/>
          <p:cNvSpPr>
            <a:spLocks/>
          </p:cNvSpPr>
          <p:nvPr userDrawn="1"/>
        </p:nvSpPr>
        <p:spPr bwMode="auto">
          <a:xfrm>
            <a:off x="3059113" y="4887913"/>
            <a:ext cx="1620837" cy="1620837"/>
          </a:xfrm>
          <a:prstGeom prst="ellipse">
            <a:avLst/>
          </a:prstGeom>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800"/>
          </a:p>
        </p:txBody>
      </p:sp>
      <p:sp>
        <p:nvSpPr>
          <p:cNvPr id="20" name="Oval 19"/>
          <p:cNvSpPr>
            <a:spLocks/>
          </p:cNvSpPr>
          <p:nvPr userDrawn="1"/>
        </p:nvSpPr>
        <p:spPr bwMode="auto">
          <a:xfrm flipH="1">
            <a:off x="3151188" y="4837113"/>
            <a:ext cx="358775" cy="360362"/>
          </a:xfrm>
          <a:prstGeom prst="ellipse">
            <a:avLst/>
          </a:prstGeom>
          <a:solidFill>
            <a:srgbClr val="BCBE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21" name="Straight Connector 20"/>
          <p:cNvCxnSpPr/>
          <p:nvPr userDrawn="1"/>
        </p:nvCxnSpPr>
        <p:spPr bwMode="auto">
          <a:xfrm rot="10800000">
            <a:off x="1331913" y="5302250"/>
            <a:ext cx="1727200" cy="287338"/>
          </a:xfrm>
          <a:prstGeom prst="line">
            <a:avLst/>
          </a:prstGeom>
          <a:ln/>
        </p:spPr>
        <p:style>
          <a:lnRef idx="1">
            <a:schemeClr val="accent6"/>
          </a:lnRef>
          <a:fillRef idx="0">
            <a:schemeClr val="accent6"/>
          </a:fillRef>
          <a:effectRef idx="0">
            <a:schemeClr val="accent6"/>
          </a:effectRef>
          <a:fontRef idx="minor">
            <a:schemeClr val="tx1"/>
          </a:fontRef>
        </p:style>
      </p:cxnSp>
      <p:sp>
        <p:nvSpPr>
          <p:cNvPr id="22" name="Oval 21"/>
          <p:cNvSpPr>
            <a:spLocks noChangeAspect="1"/>
          </p:cNvSpPr>
          <p:nvPr userDrawn="1"/>
        </p:nvSpPr>
        <p:spPr bwMode="auto">
          <a:xfrm>
            <a:off x="539750" y="4725988"/>
            <a:ext cx="942975" cy="944562"/>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Tree>
    <p:extLst>
      <p:ext uri="{BB962C8B-B14F-4D97-AF65-F5344CB8AC3E}">
        <p14:creationId xmlns:p14="http://schemas.microsoft.com/office/powerpoint/2010/main" val="37913121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7_Title Slide_UWL logo">
    <p:spTree>
      <p:nvGrpSpPr>
        <p:cNvPr id="1" name=""/>
        <p:cNvGrpSpPr/>
        <p:nvPr/>
      </p:nvGrpSpPr>
      <p:grpSpPr>
        <a:xfrm>
          <a:off x="0" y="0"/>
          <a:ext cx="0" cy="0"/>
          <a:chOff x="0" y="0"/>
          <a:chExt cx="0" cy="0"/>
        </a:xfrm>
      </p:grpSpPr>
      <p:pic>
        <p:nvPicPr>
          <p:cNvPr id="13" name="Picture 12" descr="_JWB0729_cmyk_300.tif"/>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90053" y="907260"/>
            <a:ext cx="4915213" cy="4932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latin typeface="Verdana" pitchFamily="34" charset="0"/>
            </a:endParaRPr>
          </a:p>
        </p:txBody>
      </p:sp>
      <p:cxnSp>
        <p:nvCxnSpPr>
          <p:cNvPr id="7" name="Straight Connector 6"/>
          <p:cNvCxnSpPr/>
          <p:nvPr/>
        </p:nvCxnSpPr>
        <p:spPr bwMode="auto">
          <a:xfrm flipV="1">
            <a:off x="971550" y="3373603"/>
            <a:ext cx="5711825" cy="4762"/>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864905" y="3463211"/>
            <a:ext cx="5291271"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Slide Number Placeholder 36"/>
          <p:cNvSpPr>
            <a:spLocks noGrp="1"/>
          </p:cNvSpPr>
          <p:nvPr>
            <p:ph type="sldNum" sz="quarter" idx="10"/>
          </p:nvPr>
        </p:nvSpPr>
        <p:spPr>
          <a:xfrm>
            <a:off x="8027988" y="6111875"/>
            <a:ext cx="395287" cy="412750"/>
          </a:xfrm>
        </p:spPr>
        <p:txBody>
          <a:bodyPr/>
          <a:lstStyle>
            <a:lvl1pPr>
              <a:defRPr/>
            </a:lvl1pPr>
          </a:lstStyle>
          <a:p>
            <a:pPr>
              <a:defRPr/>
            </a:pPr>
            <a:fld id="{CF4F9D38-9BC6-A542-ADE3-95E83F13B32F}" type="slidenum">
              <a:rPr lang="en-GB"/>
              <a:pPr>
                <a:defRPr/>
              </a:pPr>
              <a:t>‹#›</a:t>
            </a:fld>
            <a:endParaRPr lang="en-GB" dirty="0"/>
          </a:p>
        </p:txBody>
      </p:sp>
      <p:sp>
        <p:nvSpPr>
          <p:cNvPr id="15" name="Footer Placeholder 37"/>
          <p:cNvSpPr>
            <a:spLocks noGrp="1"/>
          </p:cNvSpPr>
          <p:nvPr>
            <p:ph type="ftr" sz="quarter" idx="11"/>
          </p:nvPr>
        </p:nvSpPr>
        <p:spPr>
          <a:xfrm>
            <a:off x="414338" y="6323013"/>
            <a:ext cx="2933700" cy="365125"/>
          </a:xfrm>
        </p:spPr>
        <p:txBody>
          <a:bodyPr/>
          <a:lstStyle>
            <a:lvl1pPr>
              <a:defRPr smtClean="0"/>
            </a:lvl1pPr>
          </a:lstStyle>
          <a:p>
            <a:pPr>
              <a:defRPr/>
            </a:pPr>
            <a:r>
              <a:rPr lang="en-GB"/>
              <a:t>Dr Cigdem Gogus</a:t>
            </a:r>
          </a:p>
        </p:txBody>
      </p:sp>
      <p:pic>
        <p:nvPicPr>
          <p:cNvPr id="16" name="Picture 15" descr="UWL+Connected_CMYK_outlined.jpg"/>
          <p:cNvPicPr>
            <a:picLocks noChangeAspect="1"/>
          </p:cNvPicPr>
          <p:nvPr userDrawn="1"/>
        </p:nvPicPr>
        <p:blipFill>
          <a:blip r:embed="rId3" cstate="email">
            <a:alphaModFix/>
            <a:extLst>
              <a:ext uri="{28A0092B-C50C-407E-A947-70E740481C1C}">
                <a14:useLocalDpi xmlns:a14="http://schemas.microsoft.com/office/drawing/2010/main" val="0"/>
              </a:ext>
            </a:extLst>
          </a:blip>
          <a:stretch>
            <a:fillRect/>
          </a:stretch>
        </p:blipFill>
        <p:spPr>
          <a:xfrm>
            <a:off x="467544" y="620688"/>
            <a:ext cx="2160240" cy="468052"/>
          </a:xfrm>
          <a:prstGeom prst="rect">
            <a:avLst/>
          </a:prstGeom>
        </p:spPr>
      </p:pic>
      <p:cxnSp>
        <p:nvCxnSpPr>
          <p:cNvPr id="17" name="Straight Connector 16"/>
          <p:cNvCxnSpPr/>
          <p:nvPr userDrawn="1"/>
        </p:nvCxnSpPr>
        <p:spPr bwMode="auto">
          <a:xfrm rot="10800000" flipV="1">
            <a:off x="4643438" y="4437063"/>
            <a:ext cx="2305050" cy="1008062"/>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val 17"/>
          <p:cNvSpPr>
            <a:spLocks/>
          </p:cNvSpPr>
          <p:nvPr userDrawn="1"/>
        </p:nvSpPr>
        <p:spPr bwMode="auto">
          <a:xfrm>
            <a:off x="3059113" y="4887913"/>
            <a:ext cx="1620837" cy="1620837"/>
          </a:xfrm>
          <a:prstGeom prst="ellipse">
            <a:avLst/>
          </a:prstGeom>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800"/>
          </a:p>
        </p:txBody>
      </p:sp>
      <p:sp>
        <p:nvSpPr>
          <p:cNvPr id="19" name="Oval 18"/>
          <p:cNvSpPr>
            <a:spLocks/>
          </p:cNvSpPr>
          <p:nvPr userDrawn="1"/>
        </p:nvSpPr>
        <p:spPr bwMode="auto">
          <a:xfrm flipH="1">
            <a:off x="3151188" y="4837113"/>
            <a:ext cx="358775" cy="360362"/>
          </a:xfrm>
          <a:prstGeom prst="ellipse">
            <a:avLst/>
          </a:prstGeom>
          <a:solidFill>
            <a:srgbClr val="BCBE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20" name="Straight Connector 19"/>
          <p:cNvCxnSpPr/>
          <p:nvPr userDrawn="1"/>
        </p:nvCxnSpPr>
        <p:spPr bwMode="auto">
          <a:xfrm rot="10800000">
            <a:off x="1331913" y="5302250"/>
            <a:ext cx="1727200" cy="287338"/>
          </a:xfrm>
          <a:prstGeom prst="line">
            <a:avLst/>
          </a:prstGeom>
          <a:ln/>
        </p:spPr>
        <p:style>
          <a:lnRef idx="1">
            <a:schemeClr val="accent6"/>
          </a:lnRef>
          <a:fillRef idx="0">
            <a:schemeClr val="accent6"/>
          </a:fillRef>
          <a:effectRef idx="0">
            <a:schemeClr val="accent6"/>
          </a:effectRef>
          <a:fontRef idx="minor">
            <a:schemeClr val="tx1"/>
          </a:fontRef>
        </p:style>
      </p:cxnSp>
      <p:sp>
        <p:nvSpPr>
          <p:cNvPr id="21" name="Oval 20"/>
          <p:cNvSpPr>
            <a:spLocks noChangeAspect="1"/>
          </p:cNvSpPr>
          <p:nvPr userDrawn="1"/>
        </p:nvSpPr>
        <p:spPr bwMode="auto">
          <a:xfrm>
            <a:off x="539750" y="4725988"/>
            <a:ext cx="942975" cy="944562"/>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Tree>
    <p:extLst>
      <p:ext uri="{BB962C8B-B14F-4D97-AF65-F5344CB8AC3E}">
        <p14:creationId xmlns:p14="http://schemas.microsoft.com/office/powerpoint/2010/main" val="42035365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_UWL logo">
    <p:spTree>
      <p:nvGrpSpPr>
        <p:cNvPr id="1" name=""/>
        <p:cNvGrpSpPr/>
        <p:nvPr/>
      </p:nvGrpSpPr>
      <p:grpSpPr>
        <a:xfrm>
          <a:off x="0" y="0"/>
          <a:ext cx="0" cy="0"/>
          <a:chOff x="0" y="0"/>
          <a:chExt cx="0" cy="0"/>
        </a:xfrm>
      </p:grpSpPr>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latin typeface="Verdana" pitchFamily="34" charset="0"/>
            </a:endParaRPr>
          </a:p>
        </p:txBody>
      </p:sp>
      <p:cxnSp>
        <p:nvCxnSpPr>
          <p:cNvPr id="7" name="Straight Connector 6"/>
          <p:cNvCxnSpPr/>
          <p:nvPr/>
        </p:nvCxnSpPr>
        <p:spPr bwMode="auto">
          <a:xfrm flipV="1">
            <a:off x="971550" y="3373603"/>
            <a:ext cx="5711825" cy="4762"/>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a:t>Click to edit Master title style</a:t>
            </a:r>
            <a:endParaRPr lang="en-GB" dirty="0"/>
          </a:p>
        </p:txBody>
      </p:sp>
      <p:sp>
        <p:nvSpPr>
          <p:cNvPr id="14" name="Slide Number Placeholder 36"/>
          <p:cNvSpPr>
            <a:spLocks noGrp="1"/>
          </p:cNvSpPr>
          <p:nvPr>
            <p:ph type="sldNum" sz="quarter" idx="10"/>
          </p:nvPr>
        </p:nvSpPr>
        <p:spPr>
          <a:xfrm>
            <a:off x="8027988" y="6111875"/>
            <a:ext cx="395287" cy="412750"/>
          </a:xfrm>
        </p:spPr>
        <p:txBody>
          <a:bodyPr/>
          <a:lstStyle>
            <a:lvl1pPr>
              <a:defRPr/>
            </a:lvl1pPr>
          </a:lstStyle>
          <a:p>
            <a:pPr>
              <a:defRPr/>
            </a:pPr>
            <a:fld id="{CF4F9D38-9BC6-A542-ADE3-95E83F13B32F}" type="slidenum">
              <a:rPr lang="en-GB"/>
              <a:pPr>
                <a:defRPr/>
              </a:pPr>
              <a:t>‹#›</a:t>
            </a:fld>
            <a:endParaRPr lang="en-GB" dirty="0"/>
          </a:p>
        </p:txBody>
      </p:sp>
      <p:sp>
        <p:nvSpPr>
          <p:cNvPr id="15" name="Footer Placeholder 37"/>
          <p:cNvSpPr>
            <a:spLocks noGrp="1"/>
          </p:cNvSpPr>
          <p:nvPr>
            <p:ph type="ftr" sz="quarter" idx="11"/>
          </p:nvPr>
        </p:nvSpPr>
        <p:spPr>
          <a:xfrm>
            <a:off x="414338" y="6323013"/>
            <a:ext cx="2933700" cy="365125"/>
          </a:xfrm>
        </p:spPr>
        <p:txBody>
          <a:bodyPr/>
          <a:lstStyle>
            <a:lvl1pPr>
              <a:defRPr smtClean="0"/>
            </a:lvl1pPr>
          </a:lstStyle>
          <a:p>
            <a:pPr>
              <a:defRPr/>
            </a:pPr>
            <a:r>
              <a:rPr lang="en-GB"/>
              <a:t>Dr Cigdem Gogus</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H="1">
            <a:off x="6672367" y="912415"/>
            <a:ext cx="4943266" cy="4943266"/>
          </a:xfrm>
          <a:prstGeom prst="ellipse">
            <a:avLst/>
          </a:prstGeom>
          <a:ln w="28575" cmpd="sng">
            <a:solidFill>
              <a:srgbClr val="0039A6"/>
            </a:solidFill>
          </a:ln>
        </p:spPr>
      </p:pic>
      <p:pic>
        <p:nvPicPr>
          <p:cNvPr id="16" name="Picture 15" descr="UWL+Connected_CMYK_outlined.jpg"/>
          <p:cNvPicPr>
            <a:picLocks noChangeAspect="1"/>
          </p:cNvPicPr>
          <p:nvPr userDrawn="1"/>
        </p:nvPicPr>
        <p:blipFill>
          <a:blip r:embed="rId3" cstate="email">
            <a:alphaModFix/>
            <a:extLst>
              <a:ext uri="{28A0092B-C50C-407E-A947-70E740481C1C}">
                <a14:useLocalDpi xmlns:a14="http://schemas.microsoft.com/office/drawing/2010/main" val="0"/>
              </a:ext>
            </a:extLst>
          </a:blip>
          <a:stretch>
            <a:fillRect/>
          </a:stretch>
        </p:blipFill>
        <p:spPr>
          <a:xfrm>
            <a:off x="467544" y="620688"/>
            <a:ext cx="2160240" cy="468052"/>
          </a:xfrm>
          <a:prstGeom prst="rect">
            <a:avLst/>
          </a:prstGeom>
        </p:spPr>
      </p:pic>
      <p:cxnSp>
        <p:nvCxnSpPr>
          <p:cNvPr id="23" name="Straight Connector 22"/>
          <p:cNvCxnSpPr/>
          <p:nvPr userDrawn="1"/>
        </p:nvCxnSpPr>
        <p:spPr bwMode="auto">
          <a:xfrm rot="10800000" flipV="1">
            <a:off x="4643438" y="4437063"/>
            <a:ext cx="2305050" cy="100806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val 23"/>
          <p:cNvSpPr>
            <a:spLocks/>
          </p:cNvSpPr>
          <p:nvPr userDrawn="1"/>
        </p:nvSpPr>
        <p:spPr bwMode="auto">
          <a:xfrm>
            <a:off x="3059113" y="4887913"/>
            <a:ext cx="1620837" cy="1620837"/>
          </a:xfrm>
          <a:prstGeom prst="ellipse">
            <a:avLst/>
          </a:prstGeom>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800"/>
          </a:p>
        </p:txBody>
      </p:sp>
      <p:sp>
        <p:nvSpPr>
          <p:cNvPr id="25" name="Oval 24"/>
          <p:cNvSpPr>
            <a:spLocks/>
          </p:cNvSpPr>
          <p:nvPr userDrawn="1"/>
        </p:nvSpPr>
        <p:spPr bwMode="auto">
          <a:xfrm flipH="1">
            <a:off x="3151188" y="4837113"/>
            <a:ext cx="358775" cy="360362"/>
          </a:xfrm>
          <a:prstGeom prst="ellipse">
            <a:avLst/>
          </a:prstGeom>
          <a:solidFill>
            <a:srgbClr val="BCBE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26" name="Straight Connector 25"/>
          <p:cNvCxnSpPr/>
          <p:nvPr userDrawn="1"/>
        </p:nvCxnSpPr>
        <p:spPr bwMode="auto">
          <a:xfrm rot="10800000">
            <a:off x="1331913" y="5302250"/>
            <a:ext cx="1727200" cy="287338"/>
          </a:xfrm>
          <a:prstGeom prst="line">
            <a:avLst/>
          </a:prstGeom>
          <a:ln/>
        </p:spPr>
        <p:style>
          <a:lnRef idx="1">
            <a:schemeClr val="accent6"/>
          </a:lnRef>
          <a:fillRef idx="0">
            <a:schemeClr val="accent6"/>
          </a:fillRef>
          <a:effectRef idx="0">
            <a:schemeClr val="accent6"/>
          </a:effectRef>
          <a:fontRef idx="minor">
            <a:schemeClr val="tx1"/>
          </a:fontRef>
        </p:style>
      </p:cxnSp>
      <p:sp>
        <p:nvSpPr>
          <p:cNvPr id="27" name="Oval 26"/>
          <p:cNvSpPr>
            <a:spLocks noChangeAspect="1"/>
          </p:cNvSpPr>
          <p:nvPr userDrawn="1"/>
        </p:nvSpPr>
        <p:spPr bwMode="auto">
          <a:xfrm>
            <a:off x="539750" y="4725988"/>
            <a:ext cx="942975" cy="944562"/>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Tree>
    <p:extLst>
      <p:ext uri="{BB962C8B-B14F-4D97-AF65-F5344CB8AC3E}">
        <p14:creationId xmlns:p14="http://schemas.microsoft.com/office/powerpoint/2010/main" val="4706435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Section Header - no logo">
    <p:spTree>
      <p:nvGrpSpPr>
        <p:cNvPr id="1" name=""/>
        <p:cNvGrpSpPr/>
        <p:nvPr/>
      </p:nvGrpSpPr>
      <p:grpSpPr>
        <a:xfrm>
          <a:off x="0" y="0"/>
          <a:ext cx="0" cy="0"/>
          <a:chOff x="0" y="0"/>
          <a:chExt cx="0" cy="0"/>
        </a:xfrm>
      </p:grpSpPr>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latin typeface="Verdana" pitchFamily="34" charset="0"/>
            </a:endParaRPr>
          </a:p>
        </p:txBody>
      </p:sp>
      <p:grpSp>
        <p:nvGrpSpPr>
          <p:cNvPr id="5" name="Group 19"/>
          <p:cNvGrpSpPr>
            <a:grpSpLocks/>
          </p:cNvGrpSpPr>
          <p:nvPr/>
        </p:nvGrpSpPr>
        <p:grpSpPr bwMode="auto">
          <a:xfrm>
            <a:off x="539750" y="765175"/>
            <a:ext cx="8604250" cy="5743575"/>
            <a:chOff x="539750" y="836712"/>
            <a:chExt cx="8604250" cy="5743476"/>
          </a:xfrm>
        </p:grpSpPr>
        <p:cxnSp>
          <p:nvCxnSpPr>
            <p:cNvPr id="6" name="Straight Connector 5"/>
            <p:cNvCxnSpPr/>
            <p:nvPr/>
          </p:nvCxnSpPr>
          <p:spPr>
            <a:xfrm flipV="1">
              <a:off x="971550" y="3444930"/>
              <a:ext cx="5711825" cy="4762"/>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pic>
          <p:nvPicPr>
            <p:cNvPr id="7" name="Picture 22" descr="Brown circle.jpg"/>
            <p:cNvPicPr>
              <a:picLocks noChangeAspect="1"/>
            </p:cNvPicPr>
            <p:nvPr/>
          </p:nvPicPr>
          <p:blipFill>
            <a:blip r:embed="rId2"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88224" y="836712"/>
              <a:ext cx="2555776" cy="521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rot="10800000" flipV="1">
              <a:off x="4643438" y="4508537"/>
              <a:ext cx="2305050" cy="1008045"/>
            </a:xfrm>
            <a:prstGeom prst="line">
              <a:avLst/>
            </a:prstGeom>
            <a:ln/>
          </p:spPr>
          <p:style>
            <a:lnRef idx="1">
              <a:schemeClr val="accent6"/>
            </a:lnRef>
            <a:fillRef idx="0">
              <a:schemeClr val="accent6"/>
            </a:fillRef>
            <a:effectRef idx="0">
              <a:schemeClr val="accent6"/>
            </a:effectRef>
            <a:fontRef idx="minor">
              <a:schemeClr val="tx1"/>
            </a:fontRef>
          </p:style>
        </p:cxnSp>
        <p:sp>
          <p:nvSpPr>
            <p:cNvPr id="9" name="Oval 8"/>
            <p:cNvSpPr>
              <a:spLocks/>
            </p:cNvSpPr>
            <p:nvPr/>
          </p:nvSpPr>
          <p:spPr>
            <a:xfrm>
              <a:off x="3059113" y="4959379"/>
              <a:ext cx="1620837" cy="1620809"/>
            </a:xfrm>
            <a:prstGeom prst="ellipse">
              <a:avLst/>
            </a:prstGeom>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800"/>
            </a:p>
          </p:txBody>
        </p:sp>
        <p:sp>
          <p:nvSpPr>
            <p:cNvPr id="10" name="Oval 9"/>
            <p:cNvSpPr>
              <a:spLocks/>
            </p:cNvSpPr>
            <p:nvPr/>
          </p:nvSpPr>
          <p:spPr>
            <a:xfrm flipH="1">
              <a:off x="3151188" y="4908580"/>
              <a:ext cx="358775" cy="360356"/>
            </a:xfrm>
            <a:prstGeom prst="ellipse">
              <a:avLst/>
            </a:prstGeom>
            <a:solidFill>
              <a:srgbClr val="BCBE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11" name="Straight Connector 10"/>
            <p:cNvCxnSpPr/>
            <p:nvPr/>
          </p:nvCxnSpPr>
          <p:spPr>
            <a:xfrm rot="10800000">
              <a:off x="1331913" y="5373709"/>
              <a:ext cx="1727200" cy="287333"/>
            </a:xfrm>
            <a:prstGeom prst="line">
              <a:avLst/>
            </a:prstGeom>
            <a:ln/>
          </p:spPr>
          <p:style>
            <a:lnRef idx="1">
              <a:schemeClr val="accent6"/>
            </a:lnRef>
            <a:fillRef idx="0">
              <a:schemeClr val="accent6"/>
            </a:fillRef>
            <a:effectRef idx="0">
              <a:schemeClr val="accent6"/>
            </a:effectRef>
            <a:fontRef idx="minor">
              <a:schemeClr val="tx1"/>
            </a:fontRef>
          </p:style>
        </p:cxnSp>
        <p:sp>
          <p:nvSpPr>
            <p:cNvPr id="12" name="Oval 11"/>
            <p:cNvSpPr>
              <a:spLocks noChangeAspect="1"/>
            </p:cNvSpPr>
            <p:nvPr/>
          </p:nvSpPr>
          <p:spPr>
            <a:xfrm>
              <a:off x="539750" y="4797457"/>
              <a:ext cx="942975" cy="944546"/>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864906" y="3463211"/>
            <a:ext cx="5291270"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Footer Placeholder 31"/>
          <p:cNvSpPr>
            <a:spLocks noGrp="1"/>
          </p:cNvSpPr>
          <p:nvPr>
            <p:ph type="ftr" sz="quarter" idx="10"/>
          </p:nvPr>
        </p:nvSpPr>
        <p:spPr>
          <a:xfrm>
            <a:off x="414338" y="6323013"/>
            <a:ext cx="2933700" cy="365125"/>
          </a:xfrm>
        </p:spPr>
        <p:txBody>
          <a:bodyPr/>
          <a:lstStyle>
            <a:lvl1pPr>
              <a:defRPr smtClean="0"/>
            </a:lvl1pPr>
          </a:lstStyle>
          <a:p>
            <a:pPr>
              <a:defRPr/>
            </a:pPr>
            <a:r>
              <a:rPr lang="en-GB"/>
              <a:t>Dr Cigdem Gogus</a:t>
            </a:r>
            <a:endParaRPr lang="en-GB" dirty="0"/>
          </a:p>
        </p:txBody>
      </p:sp>
      <p:sp>
        <p:nvSpPr>
          <p:cNvPr id="15" name="Slide Number Placeholder 36"/>
          <p:cNvSpPr>
            <a:spLocks noGrp="1"/>
          </p:cNvSpPr>
          <p:nvPr>
            <p:ph type="sldNum" sz="quarter" idx="11"/>
          </p:nvPr>
        </p:nvSpPr>
        <p:spPr>
          <a:xfrm>
            <a:off x="8027988" y="6111875"/>
            <a:ext cx="395287" cy="412750"/>
          </a:xfrm>
        </p:spPr>
        <p:txBody>
          <a:bodyPr/>
          <a:lstStyle>
            <a:lvl1pPr>
              <a:defRPr/>
            </a:lvl1pPr>
          </a:lstStyle>
          <a:p>
            <a:pPr>
              <a:defRPr/>
            </a:pPr>
            <a:fld id="{D13EFCF6-FCF1-FF48-8227-3C3EA4CEF2DA}" type="slidenum">
              <a:rPr lang="en-GB"/>
              <a:pPr>
                <a:defRPr/>
              </a:pPr>
              <a:t>‹#›</a:t>
            </a:fld>
            <a:endParaRPr lang="en-GB" dirty="0"/>
          </a:p>
        </p:txBody>
      </p:sp>
      <p:pic>
        <p:nvPicPr>
          <p:cNvPr id="17" name="Picture 16" descr="connected_bi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876256" y="0"/>
            <a:ext cx="1658192" cy="1556792"/>
          </a:xfrm>
          <a:prstGeom prst="rect">
            <a:avLst/>
          </a:prstGeom>
        </p:spPr>
      </p:pic>
    </p:spTree>
    <p:extLst>
      <p:ext uri="{BB962C8B-B14F-4D97-AF65-F5344CB8AC3E}">
        <p14:creationId xmlns:p14="http://schemas.microsoft.com/office/powerpoint/2010/main" val="29411993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Slide_UWL no cogs">
    <p:spTree>
      <p:nvGrpSpPr>
        <p:cNvPr id="1" name=""/>
        <p:cNvGrpSpPr/>
        <p:nvPr/>
      </p:nvGrpSpPr>
      <p:grpSpPr>
        <a:xfrm>
          <a:off x="0" y="0"/>
          <a:ext cx="0" cy="0"/>
          <a:chOff x="0" y="0"/>
          <a:chExt cx="0" cy="0"/>
        </a:xfrm>
      </p:grpSpPr>
      <p:sp>
        <p:nvSpPr>
          <p:cNvPr id="2" name="Title 1"/>
          <p:cNvSpPr>
            <a:spLocks noGrp="1"/>
          </p:cNvSpPr>
          <p:nvPr>
            <p:ph type="ctrTitle"/>
          </p:nvPr>
        </p:nvSpPr>
        <p:spPr>
          <a:xfrm>
            <a:off x="896952" y="2300354"/>
            <a:ext cx="5475870" cy="1470025"/>
          </a:xfrm>
        </p:spPr>
        <p:txBody>
          <a:bodyPr anchor="b"/>
          <a:lstStyle>
            <a:lvl1pPr>
              <a:defRPr sz="3600" b="0"/>
            </a:lvl1pPr>
          </a:lstStyle>
          <a:p>
            <a:r>
              <a:rPr lang="en-US"/>
              <a:t>Click to edit Master title style</a:t>
            </a:r>
            <a:endParaRPr lang="en-GB" dirty="0"/>
          </a:p>
        </p:txBody>
      </p:sp>
      <p:sp>
        <p:nvSpPr>
          <p:cNvPr id="19" name="Text Placeholder 18"/>
          <p:cNvSpPr>
            <a:spLocks noGrp="1"/>
          </p:cNvSpPr>
          <p:nvPr>
            <p:ph type="body" sz="quarter" idx="13"/>
          </p:nvPr>
        </p:nvSpPr>
        <p:spPr>
          <a:xfrm>
            <a:off x="900112" y="3932088"/>
            <a:ext cx="5472087" cy="1081088"/>
          </a:xfrm>
        </p:spPr>
        <p:txBody>
          <a:bodyPr/>
          <a:lstStyle>
            <a:lvl1pPr marL="0" indent="0">
              <a:buNone/>
              <a:defRPr>
                <a:solidFill>
                  <a:srgbClr val="000000"/>
                </a:solidFill>
              </a:defRPr>
            </a:lvl1pPr>
          </a:lstStyle>
          <a:p>
            <a:pPr lvl="0"/>
            <a:r>
              <a:rPr lang="en-US"/>
              <a:t>Click to edit Master text styles</a:t>
            </a:r>
          </a:p>
        </p:txBody>
      </p:sp>
      <p:sp>
        <p:nvSpPr>
          <p:cNvPr id="5" name="Slide Number Placeholder 17"/>
          <p:cNvSpPr>
            <a:spLocks noGrp="1"/>
          </p:cNvSpPr>
          <p:nvPr>
            <p:ph type="sldNum" sz="quarter" idx="14"/>
          </p:nvPr>
        </p:nvSpPr>
        <p:spPr>
          <a:xfrm>
            <a:off x="8027988" y="6111875"/>
            <a:ext cx="395287" cy="412750"/>
          </a:xfrm>
        </p:spPr>
        <p:txBody>
          <a:bodyPr/>
          <a:lstStyle>
            <a:lvl1pPr>
              <a:defRPr/>
            </a:lvl1pPr>
          </a:lstStyle>
          <a:p>
            <a:pPr>
              <a:defRPr/>
            </a:pPr>
            <a:fld id="{859388A0-719E-1C40-924E-55DBBB5C8DD1}" type="slidenum">
              <a:rPr lang="en-GB"/>
              <a:pPr>
                <a:defRPr/>
              </a:pPr>
              <a:t>‹#›</a:t>
            </a:fld>
            <a:endParaRPr lang="en-GB" dirty="0"/>
          </a:p>
        </p:txBody>
      </p:sp>
      <p:sp>
        <p:nvSpPr>
          <p:cNvPr id="6" name="Footer Placeholder 19"/>
          <p:cNvSpPr>
            <a:spLocks noGrp="1"/>
          </p:cNvSpPr>
          <p:nvPr>
            <p:ph type="ftr" sz="quarter" idx="15"/>
          </p:nvPr>
        </p:nvSpPr>
        <p:spPr>
          <a:xfrm>
            <a:off x="414338" y="6323013"/>
            <a:ext cx="3149600" cy="365125"/>
          </a:xfrm>
        </p:spPr>
        <p:txBody>
          <a:bodyPr/>
          <a:lstStyle>
            <a:lvl1pPr>
              <a:defRPr smtClean="0"/>
            </a:lvl1pPr>
          </a:lstStyle>
          <a:p>
            <a:pPr>
              <a:defRPr/>
            </a:pPr>
            <a:r>
              <a:rPr lang="en-GB"/>
              <a:t>Dr Cigdem Gogus</a:t>
            </a:r>
            <a:endParaRPr lang="en-GB" dirty="0"/>
          </a:p>
        </p:txBody>
      </p:sp>
      <p:pic>
        <p:nvPicPr>
          <p:cNvPr id="7" name="Picture 6" descr="UWL+Connected_CMYK_outlined.jpg"/>
          <p:cNvPicPr>
            <a:picLocks noChangeAspect="1"/>
          </p:cNvPicPr>
          <p:nvPr userDrawn="1"/>
        </p:nvPicPr>
        <p:blipFill>
          <a:blip r:embed="rId2" cstate="email">
            <a:alphaModFix/>
            <a:extLst>
              <a:ext uri="{28A0092B-C50C-407E-A947-70E740481C1C}">
                <a14:useLocalDpi xmlns:a14="http://schemas.microsoft.com/office/drawing/2010/main" val="0"/>
              </a:ext>
            </a:extLst>
          </a:blip>
          <a:stretch>
            <a:fillRect/>
          </a:stretch>
        </p:blipFill>
        <p:spPr>
          <a:xfrm>
            <a:off x="467544" y="620688"/>
            <a:ext cx="2160240" cy="468052"/>
          </a:xfrm>
          <a:prstGeom prst="rect">
            <a:avLst/>
          </a:prstGeom>
        </p:spPr>
      </p:pic>
    </p:spTree>
    <p:extLst>
      <p:ext uri="{BB962C8B-B14F-4D97-AF65-F5344CB8AC3E}">
        <p14:creationId xmlns:p14="http://schemas.microsoft.com/office/powerpoint/2010/main" val="27061802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96952" y="2300354"/>
            <a:ext cx="5475870" cy="1470025"/>
          </a:xfrm>
        </p:spPr>
        <p:txBody>
          <a:bodyPr anchor="b"/>
          <a:lstStyle>
            <a:lvl1pPr>
              <a:defRPr sz="3600" b="0"/>
            </a:lvl1pPr>
          </a:lstStyle>
          <a:p>
            <a:r>
              <a:rPr lang="en-US"/>
              <a:t>Click to edit Master title style</a:t>
            </a:r>
            <a:endParaRPr lang="en-GB" dirty="0"/>
          </a:p>
        </p:txBody>
      </p:sp>
      <p:sp>
        <p:nvSpPr>
          <p:cNvPr id="8" name="Text Placeholder 18"/>
          <p:cNvSpPr>
            <a:spLocks noGrp="1"/>
          </p:cNvSpPr>
          <p:nvPr>
            <p:ph type="body" sz="quarter" idx="13"/>
          </p:nvPr>
        </p:nvSpPr>
        <p:spPr>
          <a:xfrm>
            <a:off x="900112" y="3932088"/>
            <a:ext cx="5472087" cy="1081088"/>
          </a:xfrm>
        </p:spPr>
        <p:txBody>
          <a:bodyPr/>
          <a:lstStyle>
            <a:lvl1pPr marL="0" indent="0">
              <a:buNone/>
              <a:defRPr>
                <a:solidFill>
                  <a:srgbClr val="000000"/>
                </a:solidFill>
              </a:defRPr>
            </a:lvl1pPr>
          </a:lstStyle>
          <a:p>
            <a:pPr lvl="0"/>
            <a:r>
              <a:rPr lang="en-US"/>
              <a:t>Click to edit Master text styles</a:t>
            </a:r>
          </a:p>
        </p:txBody>
      </p:sp>
      <p:sp>
        <p:nvSpPr>
          <p:cNvPr id="5" name="Slide Number Placeholder 6"/>
          <p:cNvSpPr>
            <a:spLocks noGrp="1"/>
          </p:cNvSpPr>
          <p:nvPr>
            <p:ph type="sldNum" sz="quarter" idx="14"/>
          </p:nvPr>
        </p:nvSpPr>
        <p:spPr>
          <a:xfrm>
            <a:off x="8027988" y="6111875"/>
            <a:ext cx="395287" cy="412750"/>
          </a:xfrm>
        </p:spPr>
        <p:txBody>
          <a:bodyPr/>
          <a:lstStyle>
            <a:lvl1pPr>
              <a:defRPr/>
            </a:lvl1pPr>
          </a:lstStyle>
          <a:p>
            <a:pPr>
              <a:defRPr/>
            </a:pPr>
            <a:fld id="{2BBC46B0-2223-AB4F-8540-BB29901BEF7A}" type="slidenum">
              <a:rPr lang="en-GB"/>
              <a:pPr>
                <a:defRPr/>
              </a:pPr>
              <a:t>‹#›</a:t>
            </a:fld>
            <a:endParaRPr lang="en-GB" dirty="0"/>
          </a:p>
        </p:txBody>
      </p:sp>
      <p:pic>
        <p:nvPicPr>
          <p:cNvPr id="6" name="Picture 5" descr="connecte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08304" y="-18728"/>
            <a:ext cx="1171939" cy="980727"/>
          </a:xfrm>
          <a:prstGeom prst="rect">
            <a:avLst/>
          </a:prstGeom>
        </p:spPr>
      </p:pic>
    </p:spTree>
    <p:extLst>
      <p:ext uri="{BB962C8B-B14F-4D97-AF65-F5344CB8AC3E}">
        <p14:creationId xmlns:p14="http://schemas.microsoft.com/office/powerpoint/2010/main" val="36200584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0" name="Straight Connector 9"/>
          <p:cNvCxnSpPr/>
          <p:nvPr/>
        </p:nvCxnSpPr>
        <p:spPr>
          <a:xfrm>
            <a:off x="468313" y="6326188"/>
            <a:ext cx="8675687"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sp>
        <p:nvSpPr>
          <p:cNvPr id="11" name="Oval 10"/>
          <p:cNvSpPr>
            <a:spLocks noChangeAspect="1"/>
          </p:cNvSpPr>
          <p:nvPr/>
        </p:nvSpPr>
        <p:spPr>
          <a:xfrm>
            <a:off x="8012113" y="6092825"/>
            <a:ext cx="468312" cy="468313"/>
          </a:xfrm>
          <a:prstGeom prst="ellipse">
            <a:avLst/>
          </a:prstGeom>
          <a:solidFill>
            <a:schemeClr val="bg1"/>
          </a:solidFill>
          <a:ln w="28575">
            <a:solidFill>
              <a:srgbClr val="6D6E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solidFill>
                <a:srgbClr val="747678"/>
              </a:solidFill>
              <a:latin typeface="Verdana" pitchFamily="34" charset="0"/>
            </a:endParaRPr>
          </a:p>
        </p:txBody>
      </p:sp>
      <p:sp>
        <p:nvSpPr>
          <p:cNvPr id="1028" name="Title Placeholder 1"/>
          <p:cNvSpPr>
            <a:spLocks noGrp="1"/>
          </p:cNvSpPr>
          <p:nvPr>
            <p:ph type="title"/>
          </p:nvPr>
        </p:nvSpPr>
        <p:spPr bwMode="auto">
          <a:xfrm>
            <a:off x="412750" y="558800"/>
            <a:ext cx="69659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9" name="Text Placeholder 2"/>
          <p:cNvSpPr>
            <a:spLocks noGrp="1"/>
          </p:cNvSpPr>
          <p:nvPr>
            <p:ph type="body" idx="1"/>
          </p:nvPr>
        </p:nvSpPr>
        <p:spPr bwMode="auto">
          <a:xfrm>
            <a:off x="412750" y="1431925"/>
            <a:ext cx="81915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87" name="Rectangle 386"/>
          <p:cNvSpPr/>
          <p:nvPr/>
        </p:nvSpPr>
        <p:spPr>
          <a:xfrm>
            <a:off x="0" y="0"/>
            <a:ext cx="9144000" cy="6858000"/>
          </a:xfrm>
          <a:prstGeom prst="rect">
            <a:avLst/>
          </a:prstGeom>
          <a:noFill/>
          <a:ln w="6350">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16" name="Straight Connector 15"/>
          <p:cNvCxnSpPr/>
          <p:nvPr/>
        </p:nvCxnSpPr>
        <p:spPr>
          <a:xfrm>
            <a:off x="468313" y="6326188"/>
            <a:ext cx="8675687" cy="0"/>
          </a:xfrm>
          <a:prstGeom prst="line">
            <a:avLst/>
          </a:prstGeom>
          <a:ln w="19050">
            <a:solidFill>
              <a:srgbClr val="6D6E71"/>
            </a:solidFill>
            <a:prstDash val="sysDash"/>
            <a:bevel/>
          </a:ln>
        </p:spPr>
        <p:style>
          <a:lnRef idx="1">
            <a:schemeClr val="accent1"/>
          </a:lnRef>
          <a:fillRef idx="0">
            <a:schemeClr val="accent1"/>
          </a:fillRef>
          <a:effectRef idx="0">
            <a:schemeClr val="accent1"/>
          </a:effectRef>
          <a:fontRef idx="minor">
            <a:schemeClr val="tx1"/>
          </a:fontRef>
        </p:style>
      </p:cxnSp>
      <p:sp>
        <p:nvSpPr>
          <p:cNvPr id="18" name="Oval 17"/>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solidFill>
                <a:srgbClr val="747678"/>
              </a:solidFill>
              <a:latin typeface="Arial"/>
              <a:cs typeface="Arial"/>
            </a:endParaRPr>
          </a:p>
        </p:txBody>
      </p:sp>
      <p:sp>
        <p:nvSpPr>
          <p:cNvPr id="9" name="Rectangle 8"/>
          <p:cNvSpPr/>
          <p:nvPr/>
        </p:nvSpPr>
        <p:spPr>
          <a:xfrm>
            <a:off x="0" y="0"/>
            <a:ext cx="9144000" cy="6858000"/>
          </a:xfrm>
          <a:prstGeom prst="rect">
            <a:avLst/>
          </a:prstGeom>
          <a:noFill/>
          <a:ln w="6350">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3" name="Footer Placeholder 2"/>
          <p:cNvSpPr>
            <a:spLocks noGrp="1"/>
          </p:cNvSpPr>
          <p:nvPr>
            <p:ph type="ftr" sz="quarter" idx="3"/>
          </p:nvPr>
        </p:nvSpPr>
        <p:spPr>
          <a:xfrm>
            <a:off x="412750" y="6332538"/>
            <a:ext cx="2935288" cy="365125"/>
          </a:xfrm>
          <a:prstGeom prst="rect">
            <a:avLst/>
          </a:prstGeom>
        </p:spPr>
        <p:txBody>
          <a:bodyPr vert="horz" lIns="91440" tIns="45720" rIns="91440" bIns="45720" rtlCol="0" anchor="ctr"/>
          <a:lstStyle>
            <a:lvl1pPr algn="l">
              <a:defRPr sz="1000" smtClean="0">
                <a:solidFill>
                  <a:schemeClr val="tx1"/>
                </a:solidFill>
              </a:defRPr>
            </a:lvl1pPr>
          </a:lstStyle>
          <a:p>
            <a:pPr>
              <a:defRPr/>
            </a:pPr>
            <a:r>
              <a:rPr lang="en-GB"/>
              <a:t>Dr Cigdem Gogus</a:t>
            </a:r>
            <a:endParaRPr lang="en-GB" dirty="0"/>
          </a:p>
        </p:txBody>
      </p:sp>
      <p:sp>
        <p:nvSpPr>
          <p:cNvPr id="6" name="Slide Number Placeholder 5"/>
          <p:cNvSpPr>
            <a:spLocks noGrp="1"/>
          </p:cNvSpPr>
          <p:nvPr>
            <p:ph type="sldNum" sz="quarter" idx="4"/>
          </p:nvPr>
        </p:nvSpPr>
        <p:spPr>
          <a:xfrm>
            <a:off x="8070850" y="6146800"/>
            <a:ext cx="371475" cy="365125"/>
          </a:xfrm>
          <a:prstGeom prst="rect">
            <a:avLst/>
          </a:prstGeom>
        </p:spPr>
        <p:txBody>
          <a:bodyPr vert="horz" lIns="91440" tIns="45720" rIns="91440" bIns="45720" rtlCol="0" anchor="ctr"/>
          <a:lstStyle>
            <a:lvl1pPr algn="ctr">
              <a:defRPr sz="1000" smtClean="0">
                <a:solidFill>
                  <a:schemeClr val="tx1">
                    <a:tint val="75000"/>
                  </a:schemeClr>
                </a:solidFill>
              </a:defRPr>
            </a:lvl1pPr>
          </a:lstStyle>
          <a:p>
            <a:pPr>
              <a:defRPr/>
            </a:pPr>
            <a:fld id="{6C10E252-3EED-AA4C-9BDF-346BF16C9FDC}"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66" r:id="rId3"/>
    <p:sldLayoutId id="2147483867" r:id="rId4"/>
    <p:sldLayoutId id="2147483869" r:id="rId5"/>
    <p:sldLayoutId id="2147483868"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hf hdr="0" dt="0"/>
  <p:txStyles>
    <p:titleStyle>
      <a:lvl1pPr algn="l" rtl="0" eaLnBrk="1" fontAlgn="base" hangingPunct="1">
        <a:spcBef>
          <a:spcPct val="0"/>
        </a:spcBef>
        <a:spcAft>
          <a:spcPct val="0"/>
        </a:spcAft>
        <a:defRPr sz="3600" kern="1200">
          <a:solidFill>
            <a:srgbClr val="0039A6"/>
          </a:solidFill>
          <a:latin typeface="Arial"/>
          <a:ea typeface="ＭＳ Ｐゴシック" charset="0"/>
          <a:cs typeface="Arial"/>
        </a:defRPr>
      </a:lvl1pPr>
      <a:lvl2pPr algn="l" rtl="0" eaLnBrk="1" fontAlgn="base" hangingPunct="1">
        <a:spcBef>
          <a:spcPct val="0"/>
        </a:spcBef>
        <a:spcAft>
          <a:spcPct val="0"/>
        </a:spcAft>
        <a:defRPr sz="3600">
          <a:solidFill>
            <a:srgbClr val="0039A6"/>
          </a:solidFill>
          <a:latin typeface="Arial" charset="0"/>
          <a:ea typeface="ＭＳ Ｐゴシック" charset="0"/>
          <a:cs typeface="ＭＳ Ｐゴシック" charset="0"/>
        </a:defRPr>
      </a:lvl2pPr>
      <a:lvl3pPr algn="l" rtl="0" eaLnBrk="1" fontAlgn="base" hangingPunct="1">
        <a:spcBef>
          <a:spcPct val="0"/>
        </a:spcBef>
        <a:spcAft>
          <a:spcPct val="0"/>
        </a:spcAft>
        <a:defRPr sz="3600">
          <a:solidFill>
            <a:srgbClr val="0039A6"/>
          </a:solidFill>
          <a:latin typeface="Arial" charset="0"/>
          <a:ea typeface="ＭＳ Ｐゴシック" charset="0"/>
          <a:cs typeface="ＭＳ Ｐゴシック" charset="0"/>
        </a:defRPr>
      </a:lvl3pPr>
      <a:lvl4pPr algn="l" rtl="0" eaLnBrk="1" fontAlgn="base" hangingPunct="1">
        <a:spcBef>
          <a:spcPct val="0"/>
        </a:spcBef>
        <a:spcAft>
          <a:spcPct val="0"/>
        </a:spcAft>
        <a:defRPr sz="3600">
          <a:solidFill>
            <a:srgbClr val="0039A6"/>
          </a:solidFill>
          <a:latin typeface="Arial" charset="0"/>
          <a:ea typeface="ＭＳ Ｐゴシック" charset="0"/>
          <a:cs typeface="ＭＳ Ｐゴシック" charset="0"/>
        </a:defRPr>
      </a:lvl4pPr>
      <a:lvl5pPr algn="l" rtl="0" eaLnBrk="1" fontAlgn="base" hangingPunct="1">
        <a:spcBef>
          <a:spcPct val="0"/>
        </a:spcBef>
        <a:spcAft>
          <a:spcPct val="0"/>
        </a:spcAft>
        <a:defRPr sz="3600">
          <a:solidFill>
            <a:srgbClr val="0039A6"/>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000" b="1">
          <a:solidFill>
            <a:srgbClr val="0039A6"/>
          </a:solidFill>
          <a:latin typeface="Trebuchet MS" pitchFamily="34" charset="0"/>
        </a:defRPr>
      </a:lvl6pPr>
      <a:lvl7pPr marL="914400" algn="l" rtl="0" eaLnBrk="1" fontAlgn="base" hangingPunct="1">
        <a:spcBef>
          <a:spcPct val="0"/>
        </a:spcBef>
        <a:spcAft>
          <a:spcPct val="0"/>
        </a:spcAft>
        <a:defRPr sz="4000" b="1">
          <a:solidFill>
            <a:srgbClr val="0039A6"/>
          </a:solidFill>
          <a:latin typeface="Trebuchet MS" pitchFamily="34" charset="0"/>
        </a:defRPr>
      </a:lvl7pPr>
      <a:lvl8pPr marL="1371600" algn="l" rtl="0" eaLnBrk="1" fontAlgn="base" hangingPunct="1">
        <a:spcBef>
          <a:spcPct val="0"/>
        </a:spcBef>
        <a:spcAft>
          <a:spcPct val="0"/>
        </a:spcAft>
        <a:defRPr sz="4000" b="1">
          <a:solidFill>
            <a:srgbClr val="0039A6"/>
          </a:solidFill>
          <a:latin typeface="Trebuchet MS" pitchFamily="34" charset="0"/>
        </a:defRPr>
      </a:lvl8pPr>
      <a:lvl9pPr marL="1828800" algn="l" rtl="0" eaLnBrk="1" fontAlgn="base" hangingPunct="1">
        <a:spcBef>
          <a:spcPct val="0"/>
        </a:spcBef>
        <a:spcAft>
          <a:spcPct val="0"/>
        </a:spcAft>
        <a:defRPr sz="4000" b="1">
          <a:solidFill>
            <a:srgbClr val="0039A6"/>
          </a:solidFill>
          <a:latin typeface="Trebuchet MS" pitchFamily="34" charset="0"/>
        </a:defRPr>
      </a:lvl9pPr>
    </p:titleStyle>
    <p:bodyStyle>
      <a:lvl1pPr marL="187325" indent="-187325" algn="l" rtl="0" eaLnBrk="1" fontAlgn="base" hangingPunct="1">
        <a:spcBef>
          <a:spcPts val="600"/>
        </a:spcBef>
        <a:spcAft>
          <a:spcPts val="600"/>
        </a:spcAft>
        <a:buSzPct val="110000"/>
        <a:buFont typeface="Arial" charset="0"/>
        <a:buChar char="•"/>
        <a:defRPr sz="2600" kern="1200">
          <a:solidFill>
            <a:srgbClr val="000000"/>
          </a:solidFill>
          <a:latin typeface="Arial"/>
          <a:ea typeface="ＭＳ Ｐゴシック" charset="0"/>
          <a:cs typeface="Arial"/>
        </a:defRPr>
      </a:lvl1pPr>
      <a:lvl2pPr marL="627063" indent="-355600" algn="l" rtl="0" eaLnBrk="1" fontAlgn="base" hangingPunct="1">
        <a:spcBef>
          <a:spcPts val="600"/>
        </a:spcBef>
        <a:spcAft>
          <a:spcPts val="600"/>
        </a:spcAft>
        <a:buSzPct val="100000"/>
        <a:buFont typeface="Lucida Grande" charset="0"/>
        <a:buChar char="­"/>
        <a:defRPr sz="2400" kern="1200">
          <a:solidFill>
            <a:srgbClr val="000000"/>
          </a:solidFill>
          <a:latin typeface="Arial"/>
          <a:ea typeface="ＭＳ Ｐゴシック" charset="0"/>
          <a:cs typeface="Arial"/>
        </a:defRPr>
      </a:lvl2pPr>
      <a:lvl3pPr marL="1084263" indent="-373063" algn="l" rtl="0" eaLnBrk="1" fontAlgn="base" hangingPunct="1">
        <a:spcBef>
          <a:spcPts val="600"/>
        </a:spcBef>
        <a:spcAft>
          <a:spcPts val="600"/>
        </a:spcAft>
        <a:buSzPct val="100000"/>
        <a:buFont typeface="Lucida Grande" charset="0"/>
        <a:buChar char="­"/>
        <a:defRPr sz="2000" kern="1200">
          <a:solidFill>
            <a:srgbClr val="000000"/>
          </a:solidFill>
          <a:latin typeface="Arial"/>
          <a:ea typeface="ＭＳ Ｐゴシック" charset="0"/>
          <a:cs typeface="Arial"/>
        </a:defRPr>
      </a:lvl3pPr>
      <a:lvl4pPr marL="1338263" indent="-254000" algn="l" rtl="0" eaLnBrk="1" fontAlgn="base" hangingPunct="1">
        <a:spcBef>
          <a:spcPts val="600"/>
        </a:spcBef>
        <a:spcAft>
          <a:spcPts val="600"/>
        </a:spcAft>
        <a:buSzPct val="100000"/>
        <a:buFont typeface="Lucida Grande" charset="0"/>
        <a:buChar char="­"/>
        <a:defRPr sz="2000" kern="1200">
          <a:solidFill>
            <a:srgbClr val="000000"/>
          </a:solidFill>
          <a:latin typeface="Arial"/>
          <a:ea typeface="ＭＳ Ｐゴシック" charset="0"/>
          <a:cs typeface="Arial"/>
        </a:defRPr>
      </a:lvl4pPr>
      <a:lvl5pPr marL="1608138" indent="-269875" algn="l" rtl="0" eaLnBrk="1" fontAlgn="base" hangingPunct="1">
        <a:spcBef>
          <a:spcPts val="600"/>
        </a:spcBef>
        <a:spcAft>
          <a:spcPts val="600"/>
        </a:spcAft>
        <a:buSzPct val="100000"/>
        <a:buFont typeface="Lucida Grande" charset="0"/>
        <a:buChar char="­"/>
        <a:defRPr sz="2000" kern="1200">
          <a:solidFill>
            <a:srgbClr val="000000"/>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hyperlink" Target="https://youtu.be/aGfdubLAtY8"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hyperlink" Target="https://study.com/academy/practice/quiz-worksheet-market-research-methodology.html"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hyperlink" Target="https://youtu.be/eGLFVjs1Zak"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244353"/>
            <a:ext cx="8136904" cy="1752600"/>
          </a:xfrm>
        </p:spPr>
        <p:txBody>
          <a:bodyPr>
            <a:normAutofit fontScale="90000"/>
          </a:bodyPr>
          <a:lstStyle/>
          <a:p>
            <a:pPr algn="ctr"/>
            <a:r>
              <a:rPr lang="en-GB" dirty="0"/>
              <a:t/>
            </a:r>
            <a:br>
              <a:rPr lang="en-GB" dirty="0"/>
            </a:br>
            <a:r>
              <a:rPr lang="en-GB" dirty="0"/>
              <a:t/>
            </a:r>
            <a:br>
              <a:rPr lang="en-GB" dirty="0"/>
            </a:br>
            <a:r>
              <a:rPr lang="en-GB" dirty="0"/>
              <a:t/>
            </a:r>
            <a:br>
              <a:rPr lang="en-GB" dirty="0"/>
            </a:br>
            <a:r>
              <a:rPr lang="en-GB" sz="4000" b="1" dirty="0"/>
              <a:t> </a:t>
            </a:r>
            <a:br>
              <a:rPr lang="en-GB" sz="4000" b="1" dirty="0"/>
            </a:br>
            <a:r>
              <a:rPr lang="en-GB" sz="4400" dirty="0"/>
              <a:t/>
            </a:r>
            <a:br>
              <a:rPr lang="en-GB" sz="4400" dirty="0"/>
            </a:br>
            <a:r>
              <a:rPr lang="en-GB" sz="2700" dirty="0"/>
              <a:t/>
            </a:r>
            <a:br>
              <a:rPr lang="en-GB" sz="2700" dirty="0"/>
            </a:br>
            <a:r>
              <a:rPr lang="en-GB" sz="4400" dirty="0"/>
              <a:t/>
            </a:r>
            <a:br>
              <a:rPr lang="en-GB" sz="4400" dirty="0"/>
            </a:br>
            <a:r>
              <a:rPr lang="en-GB" sz="4400" b="1" dirty="0"/>
              <a:t>Week </a:t>
            </a:r>
            <a:r>
              <a:rPr lang="en-GB" sz="4400" b="1" dirty="0" smtClean="0"/>
              <a:t>4 </a:t>
            </a:r>
            <a:r>
              <a:rPr lang="en-GB" sz="4400" dirty="0"/>
              <a:t/>
            </a:r>
            <a:br>
              <a:rPr lang="en-GB" sz="4400" dirty="0"/>
            </a:br>
            <a:r>
              <a:rPr lang="en-GB" sz="3100" b="1" dirty="0"/>
              <a:t>Managing Marketing </a:t>
            </a:r>
            <a:br>
              <a:rPr lang="en-GB" sz="3100" b="1" dirty="0"/>
            </a:br>
            <a:r>
              <a:rPr lang="en-GB" sz="3100" b="1" dirty="0"/>
              <a:t>Information to Gain Customer </a:t>
            </a:r>
            <a:r>
              <a:rPr lang="en-GB" sz="3100" b="1" dirty="0" smtClean="0"/>
              <a:t>Insights</a:t>
            </a:r>
            <a:br>
              <a:rPr lang="en-GB" sz="3100" b="1" dirty="0" smtClean="0"/>
            </a:br>
            <a:r>
              <a:rPr lang="en-GB" sz="3100" b="1" dirty="0" smtClean="0"/>
              <a:t>Marketing Research </a:t>
            </a:r>
            <a:endParaRPr lang="en-GB" sz="3100" b="1" dirty="0"/>
          </a:p>
        </p:txBody>
      </p:sp>
      <p:sp>
        <p:nvSpPr>
          <p:cNvPr id="3" name="Subtitle 2"/>
          <p:cNvSpPr>
            <a:spLocks noGrp="1"/>
          </p:cNvSpPr>
          <p:nvPr>
            <p:ph type="subTitle" idx="1"/>
          </p:nvPr>
        </p:nvSpPr>
        <p:spPr/>
        <p:txBody>
          <a:bodyPr>
            <a:normAutofit/>
          </a:bodyPr>
          <a:lstStyle/>
          <a:p>
            <a:endParaRPr lang="en-GB" dirty="0"/>
          </a:p>
          <a:p>
            <a:endParaRPr lang="en-GB" dirty="0"/>
          </a:p>
        </p:txBody>
      </p:sp>
      <p:sp>
        <p:nvSpPr>
          <p:cNvPr id="4" name="Footer Placeholder 3"/>
          <p:cNvSpPr>
            <a:spLocks noGrp="1"/>
          </p:cNvSpPr>
          <p:nvPr>
            <p:ph type="ftr" sz="quarter" idx="9"/>
          </p:nvPr>
        </p:nvSpPr>
        <p:spPr>
          <a:xfrm>
            <a:off x="1090422" y="5212080"/>
            <a:ext cx="4429122" cy="228600"/>
          </a:xfrm>
          <a:prstGeom prst="rect">
            <a:avLst/>
          </a:prstGeom>
          <a:noFill/>
          <a:ln>
            <a:noFill/>
          </a:ln>
        </p:spPr>
        <p:txBody>
          <a:bodyPr vert="horz" wrap="square" lIns="91440" tIns="45720" rIns="91440" bIns="45720" anchor="b" anchorCtr="0" compatLnSpc="1">
            <a:noAutofit/>
          </a:bodyPr>
          <a:lstStyle>
            <a:defPPr>
              <a:defRPr lang="en-US"/>
            </a:defPPr>
            <a:lvl1pPr marL="0" marR="0" lvl="0" indent="0" algn="l"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Kotler &amp; Armstrong 15 Ed.</a:t>
            </a:r>
          </a:p>
        </p:txBody>
      </p:sp>
      <p:sp>
        <p:nvSpPr>
          <p:cNvPr id="5" name="Slide Number Placeholder 4"/>
          <p:cNvSpPr>
            <a:spLocks noGrp="1"/>
          </p:cNvSpPr>
          <p:nvPr>
            <p:ph type="sldNum" sz="quarter" idx="8"/>
          </p:nvPr>
        </p:nvSpPr>
        <p:spPr>
          <a:xfrm>
            <a:off x="6455189" y="5212080"/>
            <a:ext cx="1583909" cy="228600"/>
          </a:xfrm>
          <a:prstGeom prst="rect">
            <a:avLst/>
          </a:prstGeom>
          <a:noFill/>
          <a:ln>
            <a:noFill/>
          </a:ln>
        </p:spPr>
        <p:txBody>
          <a:bodyPr vert="horz" wrap="square" lIns="91440" tIns="45720" rIns="91440" bIns="45720" anchor="b" anchorCtr="0" compatLnSpc="1">
            <a:noAutofit/>
          </a:bodyPr>
          <a:lstStyle>
            <a:defPPr>
              <a:defRPr lang="en-US"/>
            </a:defPPr>
            <a:lvl1pPr marL="0" marR="0" lvl="0" indent="0" algn="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11ED86-9F18-421D-85DE-B5EF9B42C7E0}" type="slidenum">
              <a:rPr lang="en-GB" smtClean="0"/>
              <a:pPr/>
              <a:t>1</a:t>
            </a:fld>
            <a:endParaRPr lang="en-GB"/>
          </a:p>
        </p:txBody>
      </p:sp>
    </p:spTree>
    <p:extLst>
      <p:ext uri="{BB962C8B-B14F-4D97-AF65-F5344CB8AC3E}">
        <p14:creationId xmlns:p14="http://schemas.microsoft.com/office/powerpoint/2010/main" val="1379287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4260" y="1556792"/>
            <a:ext cx="8192888" cy="3744416"/>
          </a:xfrm>
        </p:spPr>
        <p:txBody>
          <a:bodyPr>
            <a:normAutofit fontScale="92500" lnSpcReduction="10000"/>
          </a:bodyPr>
          <a:lstStyle/>
          <a:p>
            <a:r>
              <a:rPr lang="en-GB" b="1" dirty="0" smtClean="0"/>
              <a:t>Macro Factors </a:t>
            </a:r>
          </a:p>
          <a:p>
            <a:pPr>
              <a:buFontTx/>
              <a:buChar char="-"/>
            </a:pPr>
            <a:r>
              <a:rPr lang="en-GB" dirty="0" smtClean="0"/>
              <a:t>PESTLE </a:t>
            </a:r>
          </a:p>
          <a:p>
            <a:pPr>
              <a:buFont typeface="Arial" panose="020B0604020202020204" pitchFamily="34" charset="0"/>
              <a:buChar char="•"/>
            </a:pPr>
            <a:r>
              <a:rPr lang="en-GB" b="1" dirty="0" smtClean="0"/>
              <a:t>Micro </a:t>
            </a:r>
          </a:p>
          <a:p>
            <a:pPr>
              <a:buFontTx/>
              <a:buChar char="-"/>
            </a:pPr>
            <a:r>
              <a:rPr lang="en-GB" dirty="0" smtClean="0"/>
              <a:t>Porters 5 Forces </a:t>
            </a:r>
          </a:p>
          <a:p>
            <a:pPr marL="0" indent="0">
              <a:buNone/>
            </a:pPr>
            <a:r>
              <a:rPr lang="en-GB" dirty="0" smtClean="0"/>
              <a:t>Companies Positioning map vs competitors </a:t>
            </a:r>
          </a:p>
          <a:p>
            <a:pPr>
              <a:buFont typeface="Arial" panose="020B0604020202020204" pitchFamily="34" charset="0"/>
              <a:buChar char="•"/>
            </a:pPr>
            <a:r>
              <a:rPr lang="en-GB" b="1" dirty="0" smtClean="0"/>
              <a:t>Internal </a:t>
            </a:r>
          </a:p>
          <a:p>
            <a:pPr marL="0" indent="0">
              <a:buNone/>
            </a:pPr>
            <a:r>
              <a:rPr lang="en-GB" dirty="0" smtClean="0"/>
              <a:t>Organisational resources </a:t>
            </a:r>
          </a:p>
          <a:p>
            <a:pPr marL="0" indent="0">
              <a:buNone/>
            </a:pPr>
            <a:r>
              <a:rPr lang="en-GB" dirty="0" smtClean="0"/>
              <a:t>Capabilities of the organisation </a:t>
            </a:r>
          </a:p>
          <a:p>
            <a:pPr marL="0" indent="0">
              <a:buNone/>
            </a:pPr>
            <a:endParaRPr lang="en-GB" dirty="0"/>
          </a:p>
        </p:txBody>
      </p:sp>
      <p:sp>
        <p:nvSpPr>
          <p:cNvPr id="3" name="Title 2"/>
          <p:cNvSpPr>
            <a:spLocks noGrp="1"/>
          </p:cNvSpPr>
          <p:nvPr>
            <p:ph type="title"/>
          </p:nvPr>
        </p:nvSpPr>
        <p:spPr>
          <a:xfrm>
            <a:off x="424260" y="340123"/>
            <a:ext cx="8252196" cy="496589"/>
          </a:xfrm>
        </p:spPr>
        <p:txBody>
          <a:bodyPr/>
          <a:lstStyle/>
          <a:p>
            <a:r>
              <a:rPr lang="en-GB" dirty="0" smtClean="0"/>
              <a:t>Environmental Analysis </a:t>
            </a:r>
            <a:endParaRPr lang="en-GB" dirty="0"/>
          </a:p>
        </p:txBody>
      </p:sp>
      <p:sp>
        <p:nvSpPr>
          <p:cNvPr id="4" name="Slide Number Placeholder 3"/>
          <p:cNvSpPr>
            <a:spLocks noGrp="1"/>
          </p:cNvSpPr>
          <p:nvPr>
            <p:ph type="sldNum" sz="quarter" idx="10"/>
          </p:nvPr>
        </p:nvSpPr>
        <p:spPr/>
        <p:txBody>
          <a:bodyPr/>
          <a:lstStyle/>
          <a:p>
            <a:pPr>
              <a:defRPr/>
            </a:pPr>
            <a:fld id="{40AC488E-D317-AD4E-9D65-863F647F8AC1}" type="slidenum">
              <a:rPr lang="en-GB" smtClean="0"/>
              <a:pPr>
                <a:defRPr/>
              </a:pPr>
              <a:t>10</a:t>
            </a:fld>
            <a:endParaRPr lang="en-GB" dirty="0"/>
          </a:p>
        </p:txBody>
      </p:sp>
      <p:sp>
        <p:nvSpPr>
          <p:cNvPr id="5" name="Footer Placeholder 4"/>
          <p:cNvSpPr>
            <a:spLocks noGrp="1"/>
          </p:cNvSpPr>
          <p:nvPr>
            <p:ph type="ftr" sz="quarter" idx="11"/>
          </p:nvPr>
        </p:nvSpPr>
        <p:spPr/>
        <p:txBody>
          <a:bodyPr/>
          <a:lstStyle/>
          <a:p>
            <a:pPr>
              <a:defRPr/>
            </a:pPr>
            <a:r>
              <a:rPr lang="en-GB" smtClean="0"/>
              <a:t>UWL PPT Guidelines - Version 2 - February 2015    </a:t>
            </a:r>
            <a:endParaRPr lang="en-GB" dirty="0"/>
          </a:p>
        </p:txBody>
      </p:sp>
    </p:spTree>
    <p:extLst>
      <p:ext uri="{BB962C8B-B14F-4D97-AF65-F5344CB8AC3E}">
        <p14:creationId xmlns:p14="http://schemas.microsoft.com/office/powerpoint/2010/main" val="16974762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14196" y="1772816"/>
            <a:ext cx="3939752" cy="4219055"/>
          </a:xfrm>
        </p:spPr>
        <p:txBody>
          <a:bodyPr/>
          <a:lstStyle/>
          <a:p>
            <a:r>
              <a:rPr lang="en-GB" dirty="0" smtClean="0"/>
              <a:t> Strengths </a:t>
            </a:r>
          </a:p>
          <a:p>
            <a:pPr marL="0" indent="0">
              <a:buNone/>
            </a:pPr>
            <a:endParaRPr lang="en-GB" dirty="0"/>
          </a:p>
          <a:p>
            <a:pPr marL="0" indent="0">
              <a:buNone/>
            </a:pPr>
            <a:endParaRPr lang="en-GB" dirty="0" smtClean="0"/>
          </a:p>
          <a:p>
            <a:pPr marL="0" indent="0">
              <a:buNone/>
            </a:pPr>
            <a:endParaRPr lang="en-GB" dirty="0"/>
          </a:p>
          <a:p>
            <a:pPr>
              <a:buFont typeface="Arial" panose="020B0604020202020204" pitchFamily="34" charset="0"/>
              <a:buChar char="•"/>
            </a:pPr>
            <a:r>
              <a:rPr lang="en-GB" dirty="0" smtClean="0"/>
              <a:t>Weakness </a:t>
            </a:r>
          </a:p>
          <a:p>
            <a:pPr marL="0" indent="0">
              <a:buNone/>
            </a:pPr>
            <a:endParaRPr lang="en-GB" dirty="0"/>
          </a:p>
        </p:txBody>
      </p:sp>
      <p:sp>
        <p:nvSpPr>
          <p:cNvPr id="3" name="Content Placeholder 2"/>
          <p:cNvSpPr>
            <a:spLocks noGrp="1"/>
          </p:cNvSpPr>
          <p:nvPr>
            <p:ph sz="half" idx="2"/>
          </p:nvPr>
        </p:nvSpPr>
        <p:spPr>
          <a:xfrm>
            <a:off x="4592687" y="1628800"/>
            <a:ext cx="3939752" cy="4219055"/>
          </a:xfrm>
        </p:spPr>
        <p:txBody>
          <a:bodyPr/>
          <a:lstStyle/>
          <a:p>
            <a:r>
              <a:rPr lang="en-GB" dirty="0" smtClean="0"/>
              <a:t>Opportunities </a:t>
            </a:r>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t>Threats </a:t>
            </a:r>
            <a:endParaRPr lang="en-GB" dirty="0"/>
          </a:p>
        </p:txBody>
      </p:sp>
      <p:sp>
        <p:nvSpPr>
          <p:cNvPr id="4" name="Title 3"/>
          <p:cNvSpPr>
            <a:spLocks noGrp="1"/>
          </p:cNvSpPr>
          <p:nvPr>
            <p:ph type="title"/>
          </p:nvPr>
        </p:nvSpPr>
        <p:spPr>
          <a:xfrm>
            <a:off x="414196" y="404665"/>
            <a:ext cx="8118243" cy="354251"/>
          </a:xfrm>
        </p:spPr>
        <p:txBody>
          <a:bodyPr/>
          <a:lstStyle/>
          <a:p>
            <a:r>
              <a:rPr lang="en-GB" dirty="0" smtClean="0"/>
              <a:t>SWOT Analysis </a:t>
            </a:r>
            <a:endParaRPr lang="en-GB" dirty="0"/>
          </a:p>
        </p:txBody>
      </p:sp>
      <p:sp>
        <p:nvSpPr>
          <p:cNvPr id="5" name="Slide Number Placeholder 4"/>
          <p:cNvSpPr>
            <a:spLocks noGrp="1"/>
          </p:cNvSpPr>
          <p:nvPr>
            <p:ph type="sldNum" sz="quarter" idx="10"/>
          </p:nvPr>
        </p:nvSpPr>
        <p:spPr/>
        <p:txBody>
          <a:bodyPr/>
          <a:lstStyle/>
          <a:p>
            <a:pPr>
              <a:defRPr/>
            </a:pPr>
            <a:fld id="{CD05224A-E723-034F-B264-D035F7B9FADC}" type="slidenum">
              <a:rPr lang="en-GB" smtClean="0"/>
              <a:pPr>
                <a:defRPr/>
              </a:pPr>
              <a:t>11</a:t>
            </a:fld>
            <a:endParaRPr lang="en-GB" dirty="0"/>
          </a:p>
        </p:txBody>
      </p:sp>
    </p:spTree>
    <p:extLst>
      <p:ext uri="{BB962C8B-B14F-4D97-AF65-F5344CB8AC3E}">
        <p14:creationId xmlns:p14="http://schemas.microsoft.com/office/powerpoint/2010/main" val="29711571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4260" y="2060848"/>
            <a:ext cx="8192888" cy="2304256"/>
          </a:xfrm>
        </p:spPr>
        <p:txBody>
          <a:bodyPr>
            <a:normAutofit lnSpcReduction="10000"/>
          </a:bodyPr>
          <a:lstStyle/>
          <a:p>
            <a:r>
              <a:rPr lang="en-GB" dirty="0" smtClean="0"/>
              <a:t>Where did you collect information for your presentation?</a:t>
            </a:r>
          </a:p>
          <a:p>
            <a:r>
              <a:rPr lang="en-GB" dirty="0" smtClean="0"/>
              <a:t>How legitimate were the sources ?</a:t>
            </a:r>
          </a:p>
          <a:p>
            <a:r>
              <a:rPr lang="en-GB" dirty="0" smtClean="0"/>
              <a:t>How does the sources help in collecting the information for the presentation? </a:t>
            </a:r>
          </a:p>
          <a:p>
            <a:r>
              <a:rPr lang="en-GB" dirty="0" smtClean="0"/>
              <a:t>Were the sources secondary or primary ?</a:t>
            </a:r>
            <a:endParaRPr lang="en-GB" dirty="0"/>
          </a:p>
        </p:txBody>
      </p:sp>
      <p:sp>
        <p:nvSpPr>
          <p:cNvPr id="3" name="Title 2"/>
          <p:cNvSpPr>
            <a:spLocks noGrp="1"/>
          </p:cNvSpPr>
          <p:nvPr>
            <p:ph type="title"/>
          </p:nvPr>
        </p:nvSpPr>
        <p:spPr>
          <a:xfrm>
            <a:off x="539552" y="404664"/>
            <a:ext cx="8077596" cy="432048"/>
          </a:xfrm>
        </p:spPr>
        <p:txBody>
          <a:bodyPr/>
          <a:lstStyle/>
          <a:p>
            <a:r>
              <a:rPr lang="en-GB" dirty="0" smtClean="0"/>
              <a:t>Sources of collecting information </a:t>
            </a:r>
            <a:endParaRPr lang="en-GB" dirty="0"/>
          </a:p>
        </p:txBody>
      </p:sp>
      <p:sp>
        <p:nvSpPr>
          <p:cNvPr id="4" name="Slide Number Placeholder 3"/>
          <p:cNvSpPr>
            <a:spLocks noGrp="1"/>
          </p:cNvSpPr>
          <p:nvPr>
            <p:ph type="sldNum" sz="quarter" idx="10"/>
          </p:nvPr>
        </p:nvSpPr>
        <p:spPr/>
        <p:txBody>
          <a:bodyPr/>
          <a:lstStyle/>
          <a:p>
            <a:pPr>
              <a:defRPr/>
            </a:pPr>
            <a:fld id="{40AC488E-D317-AD4E-9D65-863F647F8AC1}" type="slidenum">
              <a:rPr lang="en-GB" smtClean="0"/>
              <a:pPr>
                <a:defRPr/>
              </a:pPr>
              <a:t>12</a:t>
            </a:fld>
            <a:endParaRPr lang="en-GB" dirty="0"/>
          </a:p>
        </p:txBody>
      </p:sp>
      <p:sp>
        <p:nvSpPr>
          <p:cNvPr id="5" name="Footer Placeholder 4"/>
          <p:cNvSpPr>
            <a:spLocks noGrp="1"/>
          </p:cNvSpPr>
          <p:nvPr>
            <p:ph type="ftr" sz="quarter" idx="11"/>
          </p:nvPr>
        </p:nvSpPr>
        <p:spPr/>
        <p:txBody>
          <a:bodyPr/>
          <a:lstStyle/>
          <a:p>
            <a:pPr>
              <a:defRPr/>
            </a:pPr>
            <a:r>
              <a:rPr lang="en-GB" smtClean="0"/>
              <a:t>UWL PPT Guidelines - Version 2 - February 2015    </a:t>
            </a:r>
            <a:endParaRPr lang="en-GB" dirty="0"/>
          </a:p>
        </p:txBody>
      </p:sp>
    </p:spTree>
    <p:extLst>
      <p:ext uri="{BB962C8B-B14F-4D97-AF65-F5344CB8AC3E}">
        <p14:creationId xmlns:p14="http://schemas.microsoft.com/office/powerpoint/2010/main" val="37674996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4260" y="1988840"/>
            <a:ext cx="8192888" cy="3152327"/>
          </a:xfrm>
        </p:spPr>
        <p:txBody>
          <a:bodyPr/>
          <a:lstStyle/>
          <a:p>
            <a:pPr marL="457200" indent="-457200">
              <a:buFont typeface="+mj-lt"/>
              <a:buAutoNum type="arabicPeriod"/>
            </a:pPr>
            <a:endParaRPr lang="en-GB" dirty="0" smtClean="0"/>
          </a:p>
          <a:p>
            <a:pPr marL="457200" indent="-457200">
              <a:buFont typeface="+mj-lt"/>
              <a:buAutoNum type="arabicPeriod"/>
            </a:pPr>
            <a:r>
              <a:rPr lang="en-GB" dirty="0" smtClean="0"/>
              <a:t>..</a:t>
            </a:r>
          </a:p>
          <a:p>
            <a:pPr marL="457200" indent="-457200">
              <a:buFont typeface="+mj-lt"/>
              <a:buAutoNum type="arabicPeriod"/>
            </a:pPr>
            <a:r>
              <a:rPr lang="en-GB" dirty="0" smtClean="0"/>
              <a:t>..</a:t>
            </a:r>
          </a:p>
          <a:p>
            <a:pPr marL="457200" indent="-457200">
              <a:buFont typeface="+mj-lt"/>
              <a:buAutoNum type="arabicPeriod"/>
            </a:pPr>
            <a:r>
              <a:rPr lang="en-GB" dirty="0" smtClean="0"/>
              <a:t>..</a:t>
            </a:r>
          </a:p>
          <a:p>
            <a:pPr marL="457200" indent="-457200">
              <a:buFont typeface="+mj-lt"/>
              <a:buAutoNum type="arabicPeriod"/>
            </a:pPr>
            <a:r>
              <a:rPr lang="en-GB" dirty="0" smtClean="0"/>
              <a:t>..</a:t>
            </a:r>
          </a:p>
          <a:p>
            <a:pPr marL="457200" indent="-457200">
              <a:buFont typeface="+mj-lt"/>
              <a:buAutoNum type="arabicPeriod"/>
            </a:pPr>
            <a:endParaRPr lang="en-GB" dirty="0"/>
          </a:p>
        </p:txBody>
      </p:sp>
      <p:sp>
        <p:nvSpPr>
          <p:cNvPr id="3" name="Title 2"/>
          <p:cNvSpPr>
            <a:spLocks noGrp="1"/>
          </p:cNvSpPr>
          <p:nvPr>
            <p:ph type="title"/>
          </p:nvPr>
        </p:nvSpPr>
        <p:spPr>
          <a:xfrm>
            <a:off x="539552" y="548680"/>
            <a:ext cx="8077596" cy="494035"/>
          </a:xfrm>
        </p:spPr>
        <p:txBody>
          <a:bodyPr/>
          <a:lstStyle/>
          <a:p>
            <a:r>
              <a:rPr lang="en-GB" sz="2800" dirty="0" smtClean="0"/>
              <a:t>Recommendations based on SWOT </a:t>
            </a:r>
            <a:endParaRPr lang="en-GB" sz="2800" dirty="0"/>
          </a:p>
        </p:txBody>
      </p:sp>
      <p:sp>
        <p:nvSpPr>
          <p:cNvPr id="4" name="Slide Number Placeholder 3"/>
          <p:cNvSpPr>
            <a:spLocks noGrp="1"/>
          </p:cNvSpPr>
          <p:nvPr>
            <p:ph type="sldNum" sz="quarter" idx="10"/>
          </p:nvPr>
        </p:nvSpPr>
        <p:spPr/>
        <p:txBody>
          <a:bodyPr/>
          <a:lstStyle/>
          <a:p>
            <a:pPr>
              <a:defRPr/>
            </a:pPr>
            <a:fld id="{40AC488E-D317-AD4E-9D65-863F647F8AC1}" type="slidenum">
              <a:rPr lang="en-GB" smtClean="0"/>
              <a:pPr>
                <a:defRPr/>
              </a:pPr>
              <a:t>13</a:t>
            </a:fld>
            <a:endParaRPr lang="en-GB" dirty="0"/>
          </a:p>
        </p:txBody>
      </p:sp>
    </p:spTree>
    <p:extLst>
      <p:ext uri="{BB962C8B-B14F-4D97-AF65-F5344CB8AC3E}">
        <p14:creationId xmlns:p14="http://schemas.microsoft.com/office/powerpoint/2010/main" val="143363437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260648"/>
            <a:ext cx="8208912" cy="854075"/>
          </a:xfrm>
        </p:spPr>
        <p:txBody>
          <a:bodyPr/>
          <a:lstStyle/>
          <a:p>
            <a:r>
              <a:rPr lang="en-US" dirty="0" smtClean="0"/>
              <a:t>Consumer Behaviour and Coca Cola</a:t>
            </a:r>
            <a:endParaRPr lang="en-US" dirty="0"/>
          </a:p>
        </p:txBody>
      </p:sp>
      <p:sp>
        <p:nvSpPr>
          <p:cNvPr id="4" name="Slide Number Placeholder 3"/>
          <p:cNvSpPr>
            <a:spLocks noGrp="1"/>
          </p:cNvSpPr>
          <p:nvPr>
            <p:ph type="sldNum" sz="quarter" idx="10"/>
          </p:nvPr>
        </p:nvSpPr>
        <p:spPr/>
        <p:txBody>
          <a:bodyPr/>
          <a:lstStyle/>
          <a:p>
            <a:pPr>
              <a:defRPr/>
            </a:pPr>
            <a:fld id="{40AC488E-D317-AD4E-9D65-863F647F8AC1}" type="slidenum">
              <a:rPr lang="en-GB" smtClean="0"/>
              <a:pPr>
                <a:defRPr/>
              </a:pPr>
              <a:t>14</a:t>
            </a:fld>
            <a:endParaRPr lang="en-GB" dirty="0"/>
          </a:p>
        </p:txBody>
      </p:sp>
      <p:sp>
        <p:nvSpPr>
          <p:cNvPr id="6" name="Content Placeholder 5"/>
          <p:cNvSpPr>
            <a:spLocks noGrp="1"/>
          </p:cNvSpPr>
          <p:nvPr>
            <p:ph idx="1"/>
          </p:nvPr>
        </p:nvSpPr>
        <p:spPr>
          <a:xfrm>
            <a:off x="323528" y="2060848"/>
            <a:ext cx="8192888" cy="920079"/>
          </a:xfrm>
        </p:spPr>
        <p:txBody>
          <a:bodyPr/>
          <a:lstStyle/>
          <a:p>
            <a:r>
              <a:rPr lang="en-US" dirty="0">
                <a:hlinkClick r:id="rId2"/>
              </a:rPr>
              <a:t>https://youtu.be/</a:t>
            </a:r>
            <a:r>
              <a:rPr lang="en-US" dirty="0" smtClean="0">
                <a:hlinkClick r:id="rId2"/>
              </a:rPr>
              <a:t>aGfdubLAtY8</a:t>
            </a:r>
            <a:endParaRPr lang="en-US" dirty="0" smtClean="0"/>
          </a:p>
          <a:p>
            <a:endParaRPr lang="en-US" dirty="0"/>
          </a:p>
        </p:txBody>
      </p:sp>
    </p:spTree>
    <p:extLst>
      <p:ext uri="{BB962C8B-B14F-4D97-AF65-F5344CB8AC3E}">
        <p14:creationId xmlns:p14="http://schemas.microsoft.com/office/powerpoint/2010/main" val="160079792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244353"/>
            <a:ext cx="8136904" cy="1752600"/>
          </a:xfrm>
        </p:spPr>
        <p:txBody>
          <a:bodyPr>
            <a:normAutofit fontScale="90000"/>
          </a:bodyPr>
          <a:lstStyle/>
          <a:p>
            <a:pPr algn="ctr"/>
            <a:r>
              <a:rPr lang="en-GB" dirty="0"/>
              <a:t/>
            </a:r>
            <a:br>
              <a:rPr lang="en-GB" dirty="0"/>
            </a:br>
            <a:r>
              <a:rPr lang="en-GB" dirty="0"/>
              <a:t/>
            </a:r>
            <a:br>
              <a:rPr lang="en-GB" dirty="0"/>
            </a:br>
            <a:r>
              <a:rPr lang="en-GB" dirty="0"/>
              <a:t/>
            </a:r>
            <a:br>
              <a:rPr lang="en-GB" dirty="0"/>
            </a:br>
            <a:r>
              <a:rPr lang="en-GB" sz="4000" b="1" dirty="0"/>
              <a:t> </a:t>
            </a:r>
            <a:br>
              <a:rPr lang="en-GB" sz="4000" b="1" dirty="0"/>
            </a:br>
            <a:r>
              <a:rPr lang="en-GB" sz="4400" dirty="0"/>
              <a:t/>
            </a:r>
            <a:br>
              <a:rPr lang="en-GB" sz="4400" dirty="0"/>
            </a:br>
            <a:r>
              <a:rPr lang="en-GB" sz="2700" dirty="0"/>
              <a:t/>
            </a:r>
            <a:br>
              <a:rPr lang="en-GB" sz="2700" dirty="0"/>
            </a:br>
            <a:r>
              <a:rPr lang="en-GB" sz="4400" dirty="0"/>
              <a:t/>
            </a:r>
            <a:br>
              <a:rPr lang="en-GB" sz="4400" dirty="0"/>
            </a:br>
            <a:r>
              <a:rPr lang="en-GB" sz="4400" b="1" dirty="0"/>
              <a:t>Week </a:t>
            </a:r>
            <a:r>
              <a:rPr lang="en-GB" sz="4400" b="1" dirty="0" smtClean="0"/>
              <a:t>4 </a:t>
            </a:r>
            <a:r>
              <a:rPr lang="en-GB" sz="4400" dirty="0"/>
              <a:t/>
            </a:r>
            <a:br>
              <a:rPr lang="en-GB" sz="4400" dirty="0"/>
            </a:br>
            <a:r>
              <a:rPr lang="en-GB" sz="3700" b="1" dirty="0"/>
              <a:t>Managing Marketing </a:t>
            </a:r>
            <a:br>
              <a:rPr lang="en-GB" sz="3700" b="1" dirty="0"/>
            </a:br>
            <a:r>
              <a:rPr lang="en-GB" sz="3700" b="1" dirty="0"/>
              <a:t>Information to Gain Customer Insights</a:t>
            </a:r>
          </a:p>
        </p:txBody>
      </p:sp>
      <p:sp>
        <p:nvSpPr>
          <p:cNvPr id="3" name="Subtitle 2"/>
          <p:cNvSpPr>
            <a:spLocks noGrp="1"/>
          </p:cNvSpPr>
          <p:nvPr>
            <p:ph type="subTitle" idx="1"/>
          </p:nvPr>
        </p:nvSpPr>
        <p:spPr/>
        <p:txBody>
          <a:bodyPr>
            <a:normAutofit/>
          </a:bodyPr>
          <a:lstStyle/>
          <a:p>
            <a:endParaRPr lang="en-GB" dirty="0"/>
          </a:p>
          <a:p>
            <a:endParaRPr lang="en-GB" dirty="0"/>
          </a:p>
        </p:txBody>
      </p:sp>
      <p:sp>
        <p:nvSpPr>
          <p:cNvPr id="4" name="Footer Placeholder 3"/>
          <p:cNvSpPr>
            <a:spLocks noGrp="1"/>
          </p:cNvSpPr>
          <p:nvPr>
            <p:ph type="ftr" sz="quarter" idx="9"/>
          </p:nvPr>
        </p:nvSpPr>
        <p:spPr>
          <a:xfrm>
            <a:off x="1090422" y="5212080"/>
            <a:ext cx="4429122" cy="228600"/>
          </a:xfrm>
          <a:prstGeom prst="rect">
            <a:avLst/>
          </a:prstGeom>
          <a:noFill/>
          <a:ln>
            <a:noFill/>
          </a:ln>
        </p:spPr>
        <p:txBody>
          <a:bodyPr vert="horz" wrap="square" lIns="91440" tIns="45720" rIns="91440" bIns="45720" anchor="b" anchorCtr="0" compatLnSpc="1">
            <a:noAutofit/>
          </a:bodyPr>
          <a:lstStyle>
            <a:defPPr>
              <a:defRPr lang="en-US"/>
            </a:defPPr>
            <a:lvl1pPr marL="0" marR="0" lvl="0" indent="0" algn="l"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Kotler &amp; Armstrong 15 Ed.</a:t>
            </a:r>
          </a:p>
        </p:txBody>
      </p:sp>
      <p:sp>
        <p:nvSpPr>
          <p:cNvPr id="5" name="Slide Number Placeholder 4"/>
          <p:cNvSpPr>
            <a:spLocks noGrp="1"/>
          </p:cNvSpPr>
          <p:nvPr>
            <p:ph type="sldNum" sz="quarter" idx="8"/>
          </p:nvPr>
        </p:nvSpPr>
        <p:spPr>
          <a:xfrm>
            <a:off x="6455189" y="5212080"/>
            <a:ext cx="1583909" cy="228600"/>
          </a:xfrm>
          <a:prstGeom prst="rect">
            <a:avLst/>
          </a:prstGeom>
          <a:noFill/>
          <a:ln>
            <a:noFill/>
          </a:ln>
        </p:spPr>
        <p:txBody>
          <a:bodyPr vert="horz" wrap="square" lIns="91440" tIns="45720" rIns="91440" bIns="45720" anchor="b" anchorCtr="0" compatLnSpc="1">
            <a:noAutofit/>
          </a:bodyPr>
          <a:lstStyle>
            <a:defPPr>
              <a:defRPr lang="en-US"/>
            </a:defPPr>
            <a:lvl1pPr marL="0" marR="0" lvl="0" indent="0" algn="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11ED86-9F18-421D-85DE-B5EF9B42C7E0}" type="slidenum">
              <a:rPr lang="en-GB" smtClean="0"/>
              <a:pPr/>
              <a:t>15</a:t>
            </a:fld>
            <a:endParaRPr lang="en-GB"/>
          </a:p>
        </p:txBody>
      </p:sp>
    </p:spTree>
    <p:extLst>
      <p:ext uri="{BB962C8B-B14F-4D97-AF65-F5344CB8AC3E}">
        <p14:creationId xmlns:p14="http://schemas.microsoft.com/office/powerpoint/2010/main" val="2471277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Marketing Information and Customer Insights</a:t>
            </a:r>
          </a:p>
        </p:txBody>
      </p:sp>
      <p:sp>
        <p:nvSpPr>
          <p:cNvPr id="3" name="Content Placeholder 2"/>
          <p:cNvSpPr>
            <a:spLocks noGrp="1"/>
          </p:cNvSpPr>
          <p:nvPr>
            <p:ph idx="1"/>
          </p:nvPr>
        </p:nvSpPr>
        <p:spPr>
          <a:xfrm>
            <a:off x="395536" y="1844824"/>
            <a:ext cx="8352928" cy="4464496"/>
          </a:xfrm>
        </p:spPr>
        <p:txBody>
          <a:bodyPr>
            <a:normAutofit/>
          </a:bodyPr>
          <a:lstStyle/>
          <a:p>
            <a:r>
              <a:rPr lang="en-GB" sz="2400" b="1" dirty="0">
                <a:solidFill>
                  <a:srgbClr val="FF0000"/>
                </a:solidFill>
              </a:rPr>
              <a:t>Customer insights:</a:t>
            </a:r>
          </a:p>
          <a:p>
            <a:pPr marL="0" indent="0">
              <a:buNone/>
            </a:pPr>
            <a:r>
              <a:rPr lang="en-GB" sz="2400" dirty="0"/>
              <a:t>Fresh </a:t>
            </a:r>
            <a:r>
              <a:rPr lang="en-GB" sz="2400" b="1" dirty="0"/>
              <a:t>understandings</a:t>
            </a:r>
            <a:r>
              <a:rPr lang="en-GB" sz="2400" dirty="0"/>
              <a:t> of </a:t>
            </a:r>
            <a:r>
              <a:rPr lang="en-GB" sz="2400" b="1" dirty="0"/>
              <a:t>customers</a:t>
            </a:r>
            <a:r>
              <a:rPr lang="en-GB" sz="2400" dirty="0"/>
              <a:t> and the marketplace derived from </a:t>
            </a:r>
            <a:r>
              <a:rPr lang="en-GB" sz="2400" b="1" dirty="0"/>
              <a:t>marketing information </a:t>
            </a:r>
            <a:r>
              <a:rPr lang="en-GB" sz="2400" dirty="0"/>
              <a:t>that become the basis for </a:t>
            </a:r>
            <a:r>
              <a:rPr lang="en-GB" sz="2400" b="1" dirty="0"/>
              <a:t>creating customer value </a:t>
            </a:r>
            <a:r>
              <a:rPr lang="en-GB" sz="2400" dirty="0"/>
              <a:t>and </a:t>
            </a:r>
            <a:r>
              <a:rPr lang="en-GB" sz="2400" b="1" dirty="0"/>
              <a:t>relationships.</a:t>
            </a:r>
          </a:p>
          <a:p>
            <a:pPr marL="0" indent="0">
              <a:buNone/>
            </a:pPr>
            <a:r>
              <a:rPr lang="en-GB" sz="1800" dirty="0"/>
              <a:t>(To create value for customer, marketers must first gain fresh, deep insights into what customers need and want)</a:t>
            </a:r>
          </a:p>
        </p:txBody>
      </p:sp>
      <p:sp>
        <p:nvSpPr>
          <p:cNvPr id="4" name="Slide Number Placeholder 3"/>
          <p:cNvSpPr>
            <a:spLocks noGrp="1"/>
          </p:cNvSpPr>
          <p:nvPr>
            <p:ph type="sldNum" sz="quarter" idx="8"/>
          </p:nvPr>
        </p:nvSpPr>
        <p:spPr>
          <a:xfrm>
            <a:off x="7761404" y="6214536"/>
            <a:ext cx="1097280" cy="256032"/>
          </a:xfrm>
          <a:prstGeom prst="rect">
            <a:avLst/>
          </a:prstGeom>
          <a:noFill/>
          <a:ln>
            <a:noFill/>
          </a:ln>
        </p:spPr>
        <p:txBody>
          <a:bodyPr vert="horz" wrap="square" lIns="91440" tIns="45720" rIns="91440" bIns="45720" anchor="b" anchorCtr="0" compatLnSpc="1">
            <a:noAutofit/>
          </a:bodyPr>
          <a:lstStyle>
            <a:defPPr>
              <a:defRPr lang="en-US"/>
            </a:defPPr>
            <a:lvl1pPr marL="0" marR="0" lvl="0" indent="0" algn="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11ED86-9F18-421D-85DE-B5EF9B42C7E0}" type="slidenum">
              <a:rPr lang="en-GB" smtClean="0"/>
              <a:pPr/>
              <a:t>16</a:t>
            </a:fld>
            <a:endParaRPr lang="en-GB"/>
          </a:p>
        </p:txBody>
      </p:sp>
      <p:sp>
        <p:nvSpPr>
          <p:cNvPr id="6" name="Footer Placeholder 5"/>
          <p:cNvSpPr>
            <a:spLocks noGrp="1"/>
          </p:cNvSpPr>
          <p:nvPr>
            <p:ph type="ftr" sz="quarter" idx="9"/>
          </p:nvPr>
        </p:nvSpPr>
        <p:spPr>
          <a:xfrm>
            <a:off x="2617472" y="6214536"/>
            <a:ext cx="3909060" cy="256032"/>
          </a:xfrm>
          <a:prstGeom prst="rect">
            <a:avLst/>
          </a:prstGeom>
          <a:noFill/>
          <a:ln>
            <a:noFill/>
          </a:ln>
        </p:spPr>
        <p:txBody>
          <a:bodyPr vert="horz" wrap="square" lIns="91440" tIns="45720" rIns="91440" bIns="45720" anchor="b" anchorCtr="1" compatLnSpc="1">
            <a:noAutofit/>
          </a:bodyPr>
          <a:lstStyle>
            <a:defPPr>
              <a:defRPr lang="en-US"/>
            </a:defPPr>
            <a:lvl1pPr marL="0" marR="0" lvl="0" indent="0" algn="ct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Kotler &amp; Armstrong 15 Ed.</a:t>
            </a:r>
          </a:p>
        </p:txBody>
      </p:sp>
      <p:pic>
        <p:nvPicPr>
          <p:cNvPr id="8" name="Picture 7"/>
          <p:cNvPicPr>
            <a:picLocks noChangeAspect="1"/>
          </p:cNvPicPr>
          <p:nvPr/>
        </p:nvPicPr>
        <p:blipFill>
          <a:blip r:embed="rId3"/>
          <a:stretch>
            <a:fillRect/>
          </a:stretch>
        </p:blipFill>
        <p:spPr>
          <a:xfrm>
            <a:off x="5796136" y="4317728"/>
            <a:ext cx="2580508" cy="2063257"/>
          </a:xfrm>
          <a:prstGeom prst="rect">
            <a:avLst/>
          </a:prstGeom>
        </p:spPr>
      </p:pic>
    </p:spTree>
    <p:extLst>
      <p:ext uri="{BB962C8B-B14F-4D97-AF65-F5344CB8AC3E}">
        <p14:creationId xmlns:p14="http://schemas.microsoft.com/office/powerpoint/2010/main" val="20256542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584" y="620688"/>
            <a:ext cx="7467600" cy="1143000"/>
          </a:xfrm>
        </p:spPr>
        <p:txBody>
          <a:bodyPr>
            <a:normAutofit fontScale="90000"/>
          </a:bodyPr>
          <a:lstStyle/>
          <a:p>
            <a:r>
              <a:rPr lang="en-US" altLang="en-US" dirty="0"/>
              <a:t>Marketing Information systems (MIS)</a:t>
            </a:r>
            <a:endParaRPr lang="en-GB" dirty="0"/>
          </a:p>
        </p:txBody>
      </p:sp>
      <p:sp>
        <p:nvSpPr>
          <p:cNvPr id="3" name="Content Placeholder 2"/>
          <p:cNvSpPr>
            <a:spLocks noGrp="1"/>
          </p:cNvSpPr>
          <p:nvPr>
            <p:ph idx="1"/>
          </p:nvPr>
        </p:nvSpPr>
        <p:spPr>
          <a:xfrm>
            <a:off x="430584" y="2082868"/>
            <a:ext cx="8428100" cy="4131667"/>
          </a:xfrm>
        </p:spPr>
        <p:txBody>
          <a:bodyPr>
            <a:normAutofit/>
          </a:bodyPr>
          <a:lstStyle/>
          <a:p>
            <a:pPr marL="0" indent="0" algn="just">
              <a:buNone/>
            </a:pPr>
            <a:r>
              <a:rPr lang="en-US" sz="2400" b="1" dirty="0">
                <a:solidFill>
                  <a:srgbClr val="FF0000"/>
                </a:solidFill>
              </a:rPr>
              <a:t>Marketing information system (MIS)</a:t>
            </a:r>
            <a:r>
              <a:rPr lang="en-US" sz="2400" b="1" dirty="0"/>
              <a:t> </a:t>
            </a:r>
            <a:r>
              <a:rPr lang="en-US" sz="2400" dirty="0"/>
              <a:t>refers to </a:t>
            </a:r>
            <a:r>
              <a:rPr lang="en-GB" sz="2400" dirty="0"/>
              <a:t>People,  and procedures to </a:t>
            </a:r>
            <a:r>
              <a:rPr lang="en-GB" sz="2400" b="1" dirty="0"/>
              <a:t>gathe</a:t>
            </a:r>
            <a:r>
              <a:rPr lang="en-GB" sz="2400" dirty="0"/>
              <a:t>r, sort, </a:t>
            </a:r>
            <a:r>
              <a:rPr lang="en-GB" sz="2400" b="1" dirty="0"/>
              <a:t>analyse</a:t>
            </a:r>
            <a:r>
              <a:rPr lang="en-GB" sz="2400" dirty="0"/>
              <a:t>, evaluate and distribute </a:t>
            </a:r>
            <a:r>
              <a:rPr lang="en-GB" sz="2400" b="1" dirty="0"/>
              <a:t>needed  and accurate information </a:t>
            </a:r>
            <a:r>
              <a:rPr lang="en-GB" sz="2400" dirty="0"/>
              <a:t>to marketing</a:t>
            </a:r>
            <a:r>
              <a:rPr lang="en-GB" sz="2400" b="1" dirty="0"/>
              <a:t> decision makers</a:t>
            </a:r>
            <a:r>
              <a:rPr lang="en-GB" sz="2400" dirty="0"/>
              <a:t> to generate </a:t>
            </a:r>
            <a:r>
              <a:rPr lang="en-GB" sz="2400" b="1" dirty="0"/>
              <a:t>customer insight </a:t>
            </a:r>
          </a:p>
          <a:p>
            <a:pPr marL="0" indent="0">
              <a:buNone/>
            </a:pPr>
            <a:endParaRPr lang="en-US" sz="2400" dirty="0"/>
          </a:p>
          <a:p>
            <a:pPr marL="0" indent="0" algn="just">
              <a:buNone/>
            </a:pPr>
            <a:r>
              <a:rPr lang="en-US" sz="2400" dirty="0"/>
              <a:t>A </a:t>
            </a:r>
            <a:r>
              <a:rPr lang="en-US" sz="2400" b="1" dirty="0"/>
              <a:t>marketing information system (MIS) </a:t>
            </a:r>
            <a:r>
              <a:rPr lang="en-US" sz="2400" dirty="0"/>
              <a:t>provides information to the company’s marketing and other managers and external partners such as suppliers, resellers, and marketing service agencies.</a:t>
            </a:r>
          </a:p>
          <a:p>
            <a:pPr marL="0" indent="0">
              <a:buNone/>
            </a:pPr>
            <a:endParaRPr lang="en-US" sz="2400" dirty="0"/>
          </a:p>
          <a:p>
            <a:pPr marL="0" indent="0">
              <a:buNone/>
            </a:pPr>
            <a:endParaRPr lang="en-GB" dirty="0"/>
          </a:p>
          <a:p>
            <a:pPr>
              <a:buFont typeface="Courier New" panose="02070309020205020404" pitchFamily="49" charset="0"/>
              <a:buChar char="o"/>
            </a:pPr>
            <a:endParaRPr lang="en-GB" dirty="0"/>
          </a:p>
        </p:txBody>
      </p:sp>
      <p:sp>
        <p:nvSpPr>
          <p:cNvPr id="4" name="Slide Number Placeholder 3"/>
          <p:cNvSpPr>
            <a:spLocks noGrp="1"/>
          </p:cNvSpPr>
          <p:nvPr>
            <p:ph type="sldNum" sz="quarter" idx="8"/>
          </p:nvPr>
        </p:nvSpPr>
        <p:spPr>
          <a:xfrm>
            <a:off x="7761404" y="6214536"/>
            <a:ext cx="1097280" cy="256032"/>
          </a:xfrm>
          <a:prstGeom prst="rect">
            <a:avLst/>
          </a:prstGeom>
          <a:noFill/>
          <a:ln>
            <a:noFill/>
          </a:ln>
        </p:spPr>
        <p:txBody>
          <a:bodyPr vert="horz" wrap="square" lIns="91440" tIns="45720" rIns="91440" bIns="45720" anchor="b" anchorCtr="0" compatLnSpc="1">
            <a:noAutofit/>
          </a:bodyPr>
          <a:lstStyle>
            <a:defPPr>
              <a:defRPr lang="en-US"/>
            </a:defPPr>
            <a:lvl1pPr marL="0" marR="0" lvl="0" indent="0" algn="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11ED86-9F18-421D-85DE-B5EF9B42C7E0}" type="slidenum">
              <a:rPr lang="en-GB" smtClean="0"/>
              <a:pPr/>
              <a:t>17</a:t>
            </a:fld>
            <a:endParaRPr lang="en-GB"/>
          </a:p>
        </p:txBody>
      </p:sp>
      <p:sp>
        <p:nvSpPr>
          <p:cNvPr id="5" name="Footer Placeholder 4"/>
          <p:cNvSpPr>
            <a:spLocks noGrp="1"/>
          </p:cNvSpPr>
          <p:nvPr>
            <p:ph type="ftr" sz="quarter" idx="9"/>
          </p:nvPr>
        </p:nvSpPr>
        <p:spPr>
          <a:xfrm>
            <a:off x="2617472" y="6214536"/>
            <a:ext cx="3909060" cy="256032"/>
          </a:xfrm>
          <a:prstGeom prst="rect">
            <a:avLst/>
          </a:prstGeom>
          <a:noFill/>
          <a:ln>
            <a:noFill/>
          </a:ln>
        </p:spPr>
        <p:txBody>
          <a:bodyPr vert="horz" wrap="square" lIns="91440" tIns="45720" rIns="91440" bIns="45720" anchor="b" anchorCtr="1" compatLnSpc="1">
            <a:noAutofit/>
          </a:bodyPr>
          <a:lstStyle>
            <a:defPPr>
              <a:defRPr lang="en-US"/>
            </a:defPPr>
            <a:lvl1pPr marL="0" marR="0" lvl="0" indent="0" algn="ct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Kotler &amp; Armstrong 15 Ed.</a:t>
            </a:r>
          </a:p>
        </p:txBody>
      </p:sp>
    </p:spTree>
    <p:extLst>
      <p:ext uri="{BB962C8B-B14F-4D97-AF65-F5344CB8AC3E}">
        <p14:creationId xmlns:p14="http://schemas.microsoft.com/office/powerpoint/2010/main" val="2756793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8856"/>
            <a:ext cx="8136904" cy="1143000"/>
          </a:xfrm>
        </p:spPr>
        <p:txBody>
          <a:bodyPr>
            <a:normAutofit/>
          </a:bodyPr>
          <a:lstStyle/>
          <a:p>
            <a:r>
              <a:rPr lang="en-US" altLang="en-US" dirty="0"/>
              <a:t>Marketing Information systems </a:t>
            </a:r>
            <a:r>
              <a:rPr lang="en-US" altLang="en-US" sz="2800" dirty="0"/>
              <a:t>(MIS)</a:t>
            </a:r>
            <a:endParaRPr lang="en-GB" sz="2800" dirty="0"/>
          </a:p>
        </p:txBody>
      </p:sp>
      <p:sp>
        <p:nvSpPr>
          <p:cNvPr id="4" name="Slide Number Placeholder 3"/>
          <p:cNvSpPr>
            <a:spLocks noGrp="1"/>
          </p:cNvSpPr>
          <p:nvPr>
            <p:ph type="sldNum" sz="quarter" idx="8"/>
          </p:nvPr>
        </p:nvSpPr>
        <p:spPr>
          <a:xfrm>
            <a:off x="7761404" y="6214536"/>
            <a:ext cx="1097280" cy="256032"/>
          </a:xfrm>
          <a:prstGeom prst="rect">
            <a:avLst/>
          </a:prstGeom>
          <a:noFill/>
          <a:ln>
            <a:noFill/>
          </a:ln>
        </p:spPr>
        <p:txBody>
          <a:bodyPr vert="horz" wrap="square" lIns="91440" tIns="45720" rIns="91440" bIns="45720" anchor="b" anchorCtr="0" compatLnSpc="1">
            <a:noAutofit/>
          </a:bodyPr>
          <a:lstStyle>
            <a:defPPr>
              <a:defRPr lang="en-US"/>
            </a:defPPr>
            <a:lvl1pPr marL="0" marR="0" lvl="0" indent="0" algn="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11ED86-9F18-421D-85DE-B5EF9B42C7E0}" type="slidenum">
              <a:rPr lang="en-GB" smtClean="0"/>
              <a:pPr/>
              <a:t>18</a:t>
            </a:fld>
            <a:endParaRPr lang="en-GB"/>
          </a:p>
        </p:txBody>
      </p:sp>
      <p:pic>
        <p:nvPicPr>
          <p:cNvPr id="9" name="Content Placeholder 8"/>
          <p:cNvPicPr>
            <a:picLocks noGrp="1" noChangeAspect="1"/>
          </p:cNvPicPr>
          <p:nvPr>
            <p:ph idx="1"/>
          </p:nvPr>
        </p:nvPicPr>
        <p:blipFill>
          <a:blip r:embed="rId2"/>
          <a:stretch>
            <a:fillRect/>
          </a:stretch>
        </p:blipFill>
        <p:spPr>
          <a:xfrm>
            <a:off x="362903" y="1895992"/>
            <a:ext cx="8495781" cy="3909101"/>
          </a:xfrm>
          <a:prstGeom prst="rect">
            <a:avLst/>
          </a:prstGeom>
        </p:spPr>
      </p:pic>
      <p:sp>
        <p:nvSpPr>
          <p:cNvPr id="3" name="Footer Placeholder 2"/>
          <p:cNvSpPr>
            <a:spLocks noGrp="1"/>
          </p:cNvSpPr>
          <p:nvPr>
            <p:ph type="ftr" sz="quarter" idx="9"/>
          </p:nvPr>
        </p:nvSpPr>
        <p:spPr>
          <a:xfrm>
            <a:off x="2617472" y="6214536"/>
            <a:ext cx="3909060" cy="256032"/>
          </a:xfrm>
          <a:prstGeom prst="rect">
            <a:avLst/>
          </a:prstGeom>
          <a:noFill/>
          <a:ln>
            <a:noFill/>
          </a:ln>
        </p:spPr>
        <p:txBody>
          <a:bodyPr vert="horz" wrap="square" lIns="91440" tIns="45720" rIns="91440" bIns="45720" anchor="b" anchorCtr="1" compatLnSpc="1">
            <a:noAutofit/>
          </a:bodyPr>
          <a:lstStyle>
            <a:defPPr>
              <a:defRPr lang="en-US"/>
            </a:defPPr>
            <a:lvl1pPr marL="0" marR="0" lvl="0" indent="0" algn="ct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Kotler &amp; Armstrong 15 Ed.</a:t>
            </a:r>
          </a:p>
        </p:txBody>
      </p:sp>
    </p:spTree>
    <p:extLst>
      <p:ext uri="{BB962C8B-B14F-4D97-AF65-F5344CB8AC3E}">
        <p14:creationId xmlns:p14="http://schemas.microsoft.com/office/powerpoint/2010/main" val="37173450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MIS </a:t>
            </a:r>
          </a:p>
        </p:txBody>
      </p:sp>
      <p:sp>
        <p:nvSpPr>
          <p:cNvPr id="3" name="Content Placeholder 2"/>
          <p:cNvSpPr>
            <a:spLocks noGrp="1"/>
          </p:cNvSpPr>
          <p:nvPr>
            <p:ph idx="1"/>
          </p:nvPr>
        </p:nvSpPr>
        <p:spPr>
          <a:xfrm>
            <a:off x="539552" y="1916832"/>
            <a:ext cx="8208912" cy="4297704"/>
          </a:xfrm>
        </p:spPr>
        <p:txBody>
          <a:bodyPr>
            <a:normAutofit/>
          </a:bodyPr>
          <a:lstStyle/>
          <a:p>
            <a:r>
              <a:rPr lang="en-GB" b="1" dirty="0">
                <a:solidFill>
                  <a:srgbClr val="FF0000"/>
                </a:solidFill>
              </a:rPr>
              <a:t> </a:t>
            </a:r>
            <a:r>
              <a:rPr lang="en-GB" sz="2400" dirty="0">
                <a:solidFill>
                  <a:schemeClr val="tx1"/>
                </a:solidFill>
              </a:rPr>
              <a:t>First</a:t>
            </a:r>
            <a:r>
              <a:rPr lang="en-GB" sz="2400" dirty="0"/>
              <a:t>, managers  </a:t>
            </a:r>
            <a:r>
              <a:rPr lang="en-GB" sz="2400" b="1" dirty="0"/>
              <a:t>assess</a:t>
            </a:r>
            <a:r>
              <a:rPr lang="en-GB" sz="2400" dirty="0"/>
              <a:t> their information needs. </a:t>
            </a:r>
          </a:p>
          <a:p>
            <a:r>
              <a:rPr lang="en-GB" sz="2400" dirty="0">
                <a:solidFill>
                  <a:schemeClr val="tx1"/>
                </a:solidFill>
              </a:rPr>
              <a:t>Next,  </a:t>
            </a:r>
            <a:r>
              <a:rPr lang="en-GB" sz="2400" b="1" dirty="0"/>
              <a:t>developing</a:t>
            </a:r>
            <a:r>
              <a:rPr lang="en-GB" sz="2400" dirty="0"/>
              <a:t> the needed information from </a:t>
            </a:r>
            <a:r>
              <a:rPr lang="en-GB" sz="2400" b="1" dirty="0"/>
              <a:t>internal company </a:t>
            </a:r>
            <a:r>
              <a:rPr lang="en-GB" sz="2400" dirty="0"/>
              <a:t>records, </a:t>
            </a:r>
            <a:r>
              <a:rPr lang="en-GB" sz="2400" b="1" dirty="0"/>
              <a:t>marketing intelligence </a:t>
            </a:r>
            <a:r>
              <a:rPr lang="en-GB" sz="2400" dirty="0"/>
              <a:t>activities and the </a:t>
            </a:r>
            <a:r>
              <a:rPr lang="en-GB" sz="2400" b="1" dirty="0"/>
              <a:t>marketing research </a:t>
            </a:r>
            <a:r>
              <a:rPr lang="en-GB" sz="2400" dirty="0"/>
              <a:t>process. </a:t>
            </a:r>
          </a:p>
          <a:p>
            <a:r>
              <a:rPr lang="en-GB" sz="2400" dirty="0"/>
              <a:t>Information analysis processes the information to make it more useful.</a:t>
            </a:r>
          </a:p>
          <a:p>
            <a:r>
              <a:rPr lang="en-GB" sz="2400" dirty="0"/>
              <a:t> Finally, the MIS </a:t>
            </a:r>
            <a:r>
              <a:rPr lang="en-GB" sz="2400" b="1" dirty="0"/>
              <a:t>distributes information </a:t>
            </a:r>
            <a:r>
              <a:rPr lang="en-GB" sz="2400" dirty="0"/>
              <a:t>to managers in the right form at the right time to help them in marketing planning, implementation and control.</a:t>
            </a:r>
          </a:p>
          <a:p>
            <a:endParaRPr lang="en-GB" dirty="0"/>
          </a:p>
        </p:txBody>
      </p:sp>
      <p:sp>
        <p:nvSpPr>
          <p:cNvPr id="4" name="Slide Number Placeholder 3"/>
          <p:cNvSpPr>
            <a:spLocks noGrp="1"/>
          </p:cNvSpPr>
          <p:nvPr>
            <p:ph type="sldNum" sz="quarter" idx="8"/>
          </p:nvPr>
        </p:nvSpPr>
        <p:spPr>
          <a:xfrm>
            <a:off x="7761404" y="6214536"/>
            <a:ext cx="1097280" cy="256032"/>
          </a:xfrm>
          <a:prstGeom prst="rect">
            <a:avLst/>
          </a:prstGeom>
          <a:noFill/>
          <a:ln>
            <a:noFill/>
          </a:ln>
        </p:spPr>
        <p:txBody>
          <a:bodyPr vert="horz" wrap="square" lIns="91440" tIns="45720" rIns="91440" bIns="45720" anchor="b" anchorCtr="0" compatLnSpc="1">
            <a:noAutofit/>
          </a:bodyPr>
          <a:lstStyle>
            <a:defPPr>
              <a:defRPr lang="en-US"/>
            </a:defPPr>
            <a:lvl1pPr marL="0" marR="0" lvl="0" indent="0" algn="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11ED86-9F18-421D-85DE-B5EF9B42C7E0}" type="slidenum">
              <a:rPr lang="en-GB" smtClean="0"/>
              <a:pPr/>
              <a:t>19</a:t>
            </a:fld>
            <a:endParaRPr lang="en-GB"/>
          </a:p>
        </p:txBody>
      </p:sp>
      <p:sp>
        <p:nvSpPr>
          <p:cNvPr id="5" name="Footer Placeholder 4"/>
          <p:cNvSpPr>
            <a:spLocks noGrp="1"/>
          </p:cNvSpPr>
          <p:nvPr>
            <p:ph type="ftr" sz="quarter" idx="9"/>
          </p:nvPr>
        </p:nvSpPr>
        <p:spPr>
          <a:xfrm>
            <a:off x="2617472" y="6214536"/>
            <a:ext cx="3909060" cy="256032"/>
          </a:xfrm>
          <a:prstGeom prst="rect">
            <a:avLst/>
          </a:prstGeom>
          <a:noFill/>
          <a:ln>
            <a:noFill/>
          </a:ln>
        </p:spPr>
        <p:txBody>
          <a:bodyPr vert="horz" wrap="square" lIns="91440" tIns="45720" rIns="91440" bIns="45720" anchor="b" anchorCtr="1" compatLnSpc="1">
            <a:noAutofit/>
          </a:bodyPr>
          <a:lstStyle>
            <a:defPPr>
              <a:defRPr lang="en-US"/>
            </a:defPPr>
            <a:lvl1pPr marL="0" marR="0" lvl="0" indent="0" algn="ct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Kotler &amp; Armstrong 15 Ed.</a:t>
            </a:r>
          </a:p>
        </p:txBody>
      </p:sp>
    </p:spTree>
    <p:extLst>
      <p:ext uri="{BB962C8B-B14F-4D97-AF65-F5344CB8AC3E}">
        <p14:creationId xmlns:p14="http://schemas.microsoft.com/office/powerpoint/2010/main" val="28035230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37166" y="539372"/>
            <a:ext cx="7467600" cy="648072"/>
          </a:xfrm>
        </p:spPr>
        <p:txBody>
          <a:bodyPr>
            <a:normAutofit fontScale="90000"/>
          </a:bodyPr>
          <a:lstStyle/>
          <a:p>
            <a:pPr eaLnBrk="1" hangingPunct="1"/>
            <a:r>
              <a:rPr lang="en-US" altLang="en-US" b="1" dirty="0" smtClean="0">
                <a:solidFill>
                  <a:schemeClr val="tx1"/>
                </a:solidFill>
                <a:latin typeface="Arial" panose="020B0604020202020204" pitchFamily="34" charset="0"/>
                <a:ea typeface="ＭＳ Ｐゴシック" panose="020B0600070205080204" pitchFamily="34" charset="-128"/>
                <a:cs typeface="Arial" panose="020B0604020202020204" pitchFamily="34" charset="0"/>
              </a:rPr>
              <a:t>Week 3 Recap </a:t>
            </a:r>
            <a:r>
              <a:rPr lang="en-US" altLang="en-US" b="1" dirty="0">
                <a:latin typeface="Calibri" panose="020F0502020204030204" pitchFamily="34" charset="0"/>
                <a:ea typeface="ＭＳ Ｐゴシック" panose="020B0600070205080204" pitchFamily="34" charset="-128"/>
                <a:cs typeface="Arial" panose="020B0604020202020204" pitchFamily="34" charset="0"/>
              </a:rPr>
              <a:t/>
            </a:r>
            <a:br>
              <a:rPr lang="en-US" altLang="en-US" b="1" dirty="0">
                <a:latin typeface="Calibri" panose="020F0502020204030204" pitchFamily="34" charset="0"/>
                <a:ea typeface="ＭＳ Ｐゴシック" panose="020B0600070205080204" pitchFamily="34" charset="-128"/>
                <a:cs typeface="Arial" panose="020B0604020202020204" pitchFamily="34" charset="0"/>
              </a:rPr>
            </a:br>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253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hangingPunct="0"/>
            <a:fld id="{227C5CC4-BE6C-43BC-9EA3-A7C21CA35F2C}" type="slidenum">
              <a:rPr lang="en-GB" altLang="en-US" sz="1000">
                <a:solidFill>
                  <a:srgbClr val="747678"/>
                </a:solidFill>
              </a:rPr>
              <a:pPr eaLnBrk="0" hangingPunct="0"/>
              <a:t>2</a:t>
            </a:fld>
            <a:endParaRPr lang="en-GB" altLang="en-US" sz="1000">
              <a:solidFill>
                <a:srgbClr val="747678"/>
              </a:solidFill>
            </a:endParaRPr>
          </a:p>
        </p:txBody>
      </p:sp>
      <p:sp>
        <p:nvSpPr>
          <p:cNvPr id="22532" name="Content Placeholder 1"/>
          <p:cNvSpPr>
            <a:spLocks noGrp="1"/>
          </p:cNvSpPr>
          <p:nvPr>
            <p:ph idx="1"/>
          </p:nvPr>
        </p:nvSpPr>
        <p:spPr>
          <a:xfrm>
            <a:off x="437166" y="1187022"/>
            <a:ext cx="8193087" cy="4448175"/>
          </a:xfrm>
        </p:spPr>
        <p:txBody>
          <a:bodyPr>
            <a:normAutofit/>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Environmental forces that affect the company’s ability to serve its customers.</a:t>
            </a:r>
          </a:p>
          <a:p>
            <a:pPr eaLnBrk="1" hangingPunct="1"/>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Changes </a:t>
            </a:r>
            <a:r>
              <a:rPr lang="en-US" altLang="en-US" dirty="0">
                <a:latin typeface="Arial" panose="020B0604020202020204" pitchFamily="34" charset="0"/>
                <a:ea typeface="ＭＳ Ｐゴシック" panose="020B0600070205080204" pitchFamily="34" charset="-128"/>
                <a:cs typeface="Arial" panose="020B0604020202020204" pitchFamily="34" charset="0"/>
              </a:rPr>
              <a:t>in the demographic and economic environments and marketing decisions</a:t>
            </a:r>
          </a:p>
          <a:p>
            <a:pPr eaLnBrk="1" hangingPunct="1"/>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Major </a:t>
            </a:r>
            <a:r>
              <a:rPr lang="en-US" altLang="en-US" dirty="0">
                <a:latin typeface="Arial" panose="020B0604020202020204" pitchFamily="34" charset="0"/>
                <a:ea typeface="ＭＳ Ｐゴシック" panose="020B0600070205080204" pitchFamily="34" charset="-128"/>
                <a:cs typeface="Arial" panose="020B0604020202020204" pitchFamily="34" charset="0"/>
              </a:rPr>
              <a:t>trends in the firm’s natural and technological environments.</a:t>
            </a:r>
          </a:p>
          <a:p>
            <a:pPr eaLnBrk="1" hangingPunct="1"/>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Key </a:t>
            </a:r>
            <a:r>
              <a:rPr lang="en-US" altLang="en-US" dirty="0">
                <a:latin typeface="Arial" panose="020B0604020202020204" pitchFamily="34" charset="0"/>
                <a:ea typeface="ＭＳ Ｐゴシック" panose="020B0600070205080204" pitchFamily="34" charset="-128"/>
                <a:cs typeface="Arial" panose="020B0604020202020204" pitchFamily="34" charset="0"/>
              </a:rPr>
              <a:t>changes in the political and cultural environments.</a:t>
            </a:r>
          </a:p>
          <a:p>
            <a:pPr eaLnBrk="1" hangingPunct="1"/>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How </a:t>
            </a:r>
            <a:r>
              <a:rPr lang="en-US" altLang="en-US" dirty="0">
                <a:latin typeface="Arial" panose="020B0604020202020204" pitchFamily="34" charset="0"/>
                <a:ea typeface="ＭＳ Ｐゴシック" panose="020B0600070205080204" pitchFamily="34" charset="-128"/>
                <a:cs typeface="Arial" panose="020B0604020202020204" pitchFamily="34" charset="0"/>
              </a:rPr>
              <a:t>companies react to the marketing environment.</a:t>
            </a:r>
            <a:endParaRPr lang="en-US" altLang="en-US" b="1" dirty="0">
              <a:solidFill>
                <a:srgbClr val="0070C0"/>
              </a:solidFill>
              <a:latin typeface="Calibri" panose="020F0502020204030204" pitchFamily="34" charset="0"/>
              <a:ea typeface="ＭＳ Ｐゴシック" panose="020B0600070205080204" pitchFamily="34" charset="-128"/>
              <a:cs typeface="Arial" panose="020B0604020202020204" pitchFamily="34" charset="0"/>
            </a:endParaRP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2533"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000" dirty="0"/>
          </a:p>
        </p:txBody>
      </p:sp>
    </p:spTree>
    <p:extLst>
      <p:ext uri="{BB962C8B-B14F-4D97-AF65-F5344CB8AC3E}">
        <p14:creationId xmlns:p14="http://schemas.microsoft.com/office/powerpoint/2010/main" val="40939414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Assessing Marketing Information</a:t>
            </a:r>
            <a:br>
              <a:rPr lang="en-GB" dirty="0"/>
            </a:br>
            <a:r>
              <a:rPr lang="en-GB" dirty="0"/>
              <a:t>Needs</a:t>
            </a:r>
          </a:p>
        </p:txBody>
      </p:sp>
      <p:sp>
        <p:nvSpPr>
          <p:cNvPr id="3" name="Content Placeholder 2"/>
          <p:cNvSpPr>
            <a:spLocks noGrp="1"/>
          </p:cNvSpPr>
          <p:nvPr>
            <p:ph idx="1"/>
          </p:nvPr>
        </p:nvSpPr>
        <p:spPr>
          <a:xfrm>
            <a:off x="395536" y="2014194"/>
            <a:ext cx="8352928" cy="4200342"/>
          </a:xfrm>
        </p:spPr>
        <p:txBody>
          <a:bodyPr>
            <a:normAutofit/>
          </a:bodyPr>
          <a:lstStyle/>
          <a:p>
            <a:r>
              <a:rPr lang="en-GB" sz="2400" dirty="0"/>
              <a:t>A good MIS balances what the information users would </a:t>
            </a:r>
            <a:r>
              <a:rPr lang="en-GB" sz="2400" b="1" dirty="0"/>
              <a:t>like</a:t>
            </a:r>
            <a:r>
              <a:rPr lang="en-GB" sz="2400" dirty="0"/>
              <a:t> to have</a:t>
            </a:r>
            <a:r>
              <a:rPr lang="en-GB" sz="2400" b="1" dirty="0"/>
              <a:t> </a:t>
            </a:r>
            <a:r>
              <a:rPr lang="en-GB" sz="2400" dirty="0"/>
              <a:t>against what they really</a:t>
            </a:r>
            <a:r>
              <a:rPr lang="en-GB" sz="2400" b="1" dirty="0"/>
              <a:t>  need </a:t>
            </a:r>
            <a:r>
              <a:rPr lang="en-GB" sz="2400" dirty="0"/>
              <a:t>and what is </a:t>
            </a:r>
            <a:r>
              <a:rPr lang="en-GB" sz="2400" b="1" dirty="0"/>
              <a:t>feasible </a:t>
            </a:r>
            <a:r>
              <a:rPr lang="en-GB" sz="2400" dirty="0"/>
              <a:t>to offer.</a:t>
            </a:r>
          </a:p>
        </p:txBody>
      </p:sp>
      <p:sp>
        <p:nvSpPr>
          <p:cNvPr id="4" name="Slide Number Placeholder 3"/>
          <p:cNvSpPr>
            <a:spLocks noGrp="1"/>
          </p:cNvSpPr>
          <p:nvPr>
            <p:ph type="sldNum" sz="quarter" idx="8"/>
          </p:nvPr>
        </p:nvSpPr>
        <p:spPr>
          <a:xfrm>
            <a:off x="7761404" y="6214536"/>
            <a:ext cx="1097280" cy="256032"/>
          </a:xfrm>
          <a:prstGeom prst="rect">
            <a:avLst/>
          </a:prstGeom>
          <a:noFill/>
          <a:ln>
            <a:noFill/>
          </a:ln>
        </p:spPr>
        <p:txBody>
          <a:bodyPr vert="horz" wrap="square" lIns="91440" tIns="45720" rIns="91440" bIns="45720" anchor="b" anchorCtr="0" compatLnSpc="1">
            <a:noAutofit/>
          </a:bodyPr>
          <a:lstStyle>
            <a:defPPr>
              <a:defRPr lang="en-US"/>
            </a:defPPr>
            <a:lvl1pPr marL="0" marR="0" lvl="0" indent="0" algn="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11ED86-9F18-421D-85DE-B5EF9B42C7E0}" type="slidenum">
              <a:rPr lang="en-GB" smtClean="0"/>
              <a:pPr/>
              <a:t>20</a:t>
            </a:fld>
            <a:endParaRPr lang="en-GB"/>
          </a:p>
        </p:txBody>
      </p:sp>
      <p:pic>
        <p:nvPicPr>
          <p:cNvPr id="5" name="Picture 4"/>
          <p:cNvPicPr>
            <a:picLocks noChangeAspect="1"/>
          </p:cNvPicPr>
          <p:nvPr/>
        </p:nvPicPr>
        <p:blipFill>
          <a:blip r:embed="rId2"/>
          <a:stretch>
            <a:fillRect/>
          </a:stretch>
        </p:blipFill>
        <p:spPr>
          <a:xfrm>
            <a:off x="1953658" y="3721534"/>
            <a:ext cx="5236688" cy="2313506"/>
          </a:xfrm>
          <a:prstGeom prst="rect">
            <a:avLst/>
          </a:prstGeom>
        </p:spPr>
      </p:pic>
      <p:sp>
        <p:nvSpPr>
          <p:cNvPr id="6" name="Footer Placeholder 5"/>
          <p:cNvSpPr>
            <a:spLocks noGrp="1"/>
          </p:cNvSpPr>
          <p:nvPr>
            <p:ph type="ftr" sz="quarter" idx="9"/>
          </p:nvPr>
        </p:nvSpPr>
        <p:spPr>
          <a:xfrm>
            <a:off x="2617472" y="6214536"/>
            <a:ext cx="3909060" cy="256032"/>
          </a:xfrm>
          <a:prstGeom prst="rect">
            <a:avLst/>
          </a:prstGeom>
          <a:noFill/>
          <a:ln>
            <a:noFill/>
          </a:ln>
        </p:spPr>
        <p:txBody>
          <a:bodyPr vert="horz" wrap="square" lIns="91440" tIns="45720" rIns="91440" bIns="45720" anchor="b" anchorCtr="1" compatLnSpc="1">
            <a:noAutofit/>
          </a:bodyPr>
          <a:lstStyle>
            <a:defPPr>
              <a:defRPr lang="en-US"/>
            </a:defPPr>
            <a:lvl1pPr marL="0" marR="0" lvl="0" indent="0" algn="ct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Kotler &amp; Armstrong 15 Ed.</a:t>
            </a:r>
          </a:p>
        </p:txBody>
      </p:sp>
    </p:spTree>
    <p:extLst>
      <p:ext uri="{BB962C8B-B14F-4D97-AF65-F5344CB8AC3E}">
        <p14:creationId xmlns:p14="http://schemas.microsoft.com/office/powerpoint/2010/main" val="26183942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607164" cy="1143000"/>
          </a:xfrm>
        </p:spPr>
        <p:txBody>
          <a:bodyPr>
            <a:normAutofit/>
          </a:bodyPr>
          <a:lstStyle/>
          <a:p>
            <a:r>
              <a:rPr lang="en-GB" dirty="0"/>
              <a:t>Developing Marketing Information</a:t>
            </a:r>
          </a:p>
        </p:txBody>
      </p:sp>
      <p:sp>
        <p:nvSpPr>
          <p:cNvPr id="4" name="Slide Number Placeholder 3"/>
          <p:cNvSpPr>
            <a:spLocks noGrp="1"/>
          </p:cNvSpPr>
          <p:nvPr>
            <p:ph type="sldNum" sz="quarter" idx="8"/>
          </p:nvPr>
        </p:nvSpPr>
        <p:spPr>
          <a:xfrm>
            <a:off x="7761404" y="6214536"/>
            <a:ext cx="1097280" cy="256032"/>
          </a:xfrm>
          <a:prstGeom prst="rect">
            <a:avLst/>
          </a:prstGeom>
          <a:noFill/>
          <a:ln>
            <a:noFill/>
          </a:ln>
        </p:spPr>
        <p:txBody>
          <a:bodyPr vert="horz" wrap="square" lIns="91440" tIns="45720" rIns="91440" bIns="45720" anchor="b" anchorCtr="0" compatLnSpc="1">
            <a:noAutofit/>
          </a:bodyPr>
          <a:lstStyle>
            <a:defPPr>
              <a:defRPr lang="en-US"/>
            </a:defPPr>
            <a:lvl1pPr marL="0" marR="0" lvl="0" indent="0" algn="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11ED86-9F18-421D-85DE-B5EF9B42C7E0}" type="slidenum">
              <a:rPr lang="en-GB" smtClean="0"/>
              <a:pPr/>
              <a:t>21</a:t>
            </a:fld>
            <a:endParaRPr lang="en-GB"/>
          </a:p>
        </p:txBody>
      </p:sp>
      <p:graphicFrame>
        <p:nvGraphicFramePr>
          <p:cNvPr id="10" name="Content Placeholder 5"/>
          <p:cNvGraphicFramePr>
            <a:graphicFrameLocks/>
          </p:cNvGraphicFramePr>
          <p:nvPr>
            <p:extLst/>
          </p:nvPr>
        </p:nvGraphicFramePr>
        <p:xfrm>
          <a:off x="1043608" y="2924944"/>
          <a:ext cx="7056784" cy="2592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043608" y="1988840"/>
            <a:ext cx="7416824" cy="646331"/>
          </a:xfrm>
          <a:prstGeom prst="rect">
            <a:avLst/>
          </a:prstGeom>
          <a:noFill/>
        </p:spPr>
        <p:txBody>
          <a:bodyPr wrap="square" rtlCol="0">
            <a:spAutoFit/>
          </a:bodyPr>
          <a:lstStyle/>
          <a:p>
            <a:r>
              <a:rPr lang="en-US" dirty="0"/>
              <a:t>Marketers obtain information from</a:t>
            </a:r>
          </a:p>
          <a:p>
            <a:endParaRPr lang="en-GB" dirty="0"/>
          </a:p>
        </p:txBody>
      </p:sp>
      <p:sp>
        <p:nvSpPr>
          <p:cNvPr id="5" name="Footer Placeholder 4"/>
          <p:cNvSpPr>
            <a:spLocks noGrp="1"/>
          </p:cNvSpPr>
          <p:nvPr>
            <p:ph type="ftr" sz="quarter" idx="9"/>
          </p:nvPr>
        </p:nvSpPr>
        <p:spPr>
          <a:xfrm>
            <a:off x="2617472" y="6214536"/>
            <a:ext cx="3909060" cy="256032"/>
          </a:xfrm>
          <a:prstGeom prst="rect">
            <a:avLst/>
          </a:prstGeom>
          <a:noFill/>
          <a:ln>
            <a:noFill/>
          </a:ln>
        </p:spPr>
        <p:txBody>
          <a:bodyPr vert="horz" wrap="square" lIns="91440" tIns="45720" rIns="91440" bIns="45720" anchor="b" anchorCtr="1" compatLnSpc="1">
            <a:noAutofit/>
          </a:bodyPr>
          <a:lstStyle>
            <a:defPPr>
              <a:defRPr lang="en-US"/>
            </a:defPPr>
            <a:lvl1pPr marL="0" marR="0" lvl="0" indent="0" algn="ct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Kotler &amp; Armstrong 15 Ed.</a:t>
            </a:r>
          </a:p>
        </p:txBody>
      </p:sp>
    </p:spTree>
    <p:extLst>
      <p:ext uri="{BB962C8B-B14F-4D97-AF65-F5344CB8AC3E}">
        <p14:creationId xmlns:p14="http://schemas.microsoft.com/office/powerpoint/2010/main" val="5683630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1. Internal data</a:t>
            </a:r>
          </a:p>
        </p:txBody>
      </p:sp>
      <p:sp>
        <p:nvSpPr>
          <p:cNvPr id="3" name="Content Placeholder 2"/>
          <p:cNvSpPr>
            <a:spLocks noGrp="1"/>
          </p:cNvSpPr>
          <p:nvPr>
            <p:ph idx="1"/>
          </p:nvPr>
        </p:nvSpPr>
        <p:spPr>
          <a:xfrm>
            <a:off x="467544" y="2014194"/>
            <a:ext cx="8280920" cy="4328358"/>
          </a:xfrm>
        </p:spPr>
        <p:txBody>
          <a:bodyPr>
            <a:normAutofit fontScale="92500" lnSpcReduction="10000"/>
          </a:bodyPr>
          <a:lstStyle/>
          <a:p>
            <a:r>
              <a:rPr lang="en-GB" sz="2400" b="1" dirty="0">
                <a:solidFill>
                  <a:srgbClr val="FF0000"/>
                </a:solidFill>
              </a:rPr>
              <a:t>Internal databases </a:t>
            </a:r>
            <a:r>
              <a:rPr lang="en-GB" sz="2400" dirty="0"/>
              <a:t>are </a:t>
            </a:r>
            <a:r>
              <a:rPr lang="en-GB" sz="2400" b="1" dirty="0"/>
              <a:t>electronic collections </a:t>
            </a:r>
            <a:r>
              <a:rPr lang="en-GB" sz="2400" dirty="0"/>
              <a:t>of consumer and market information obtained from data sources </a:t>
            </a:r>
            <a:r>
              <a:rPr lang="en-GB" sz="2400" b="1" dirty="0"/>
              <a:t>within the company network</a:t>
            </a:r>
          </a:p>
          <a:p>
            <a:pPr marL="0" indent="0">
              <a:buNone/>
            </a:pPr>
            <a:r>
              <a:rPr lang="en-GB" sz="2000" dirty="0"/>
              <a:t>(Marketing department, financial reports, customer service, company website , shipment) </a:t>
            </a:r>
          </a:p>
          <a:p>
            <a:pPr marL="0" indent="0">
              <a:buNone/>
            </a:pPr>
            <a:endParaRPr lang="en-GB" sz="2400" dirty="0"/>
          </a:p>
          <a:p>
            <a:r>
              <a:rPr lang="en-GB" sz="2200" dirty="0"/>
              <a:t>Information from internal records</a:t>
            </a:r>
          </a:p>
          <a:p>
            <a:pPr marL="0" indent="0">
              <a:buNone/>
            </a:pPr>
            <a:r>
              <a:rPr lang="en-GB" sz="2200" dirty="0"/>
              <a:t> is usually </a:t>
            </a:r>
            <a:r>
              <a:rPr lang="en-GB" sz="2200" b="1" dirty="0">
                <a:solidFill>
                  <a:schemeClr val="tx1"/>
                </a:solidFill>
              </a:rPr>
              <a:t>quicker</a:t>
            </a:r>
            <a:r>
              <a:rPr lang="en-GB" sz="2200" dirty="0"/>
              <a:t> and </a:t>
            </a:r>
            <a:r>
              <a:rPr lang="en-GB" sz="2200" b="1" dirty="0">
                <a:solidFill>
                  <a:schemeClr val="tx1"/>
                </a:solidFill>
              </a:rPr>
              <a:t>cheaper</a:t>
            </a:r>
            <a:r>
              <a:rPr lang="en-GB" sz="2200" dirty="0">
                <a:solidFill>
                  <a:schemeClr val="accent1">
                    <a:lumMod val="75000"/>
                  </a:schemeClr>
                </a:solidFill>
              </a:rPr>
              <a:t> </a:t>
            </a:r>
          </a:p>
          <a:p>
            <a:pPr marL="0" indent="0">
              <a:buNone/>
            </a:pPr>
            <a:r>
              <a:rPr lang="en-GB" sz="2200" dirty="0">
                <a:solidFill>
                  <a:schemeClr val="tx1"/>
                </a:solidFill>
              </a:rPr>
              <a:t>however has some </a:t>
            </a:r>
            <a:r>
              <a:rPr lang="en-GB" sz="2200" b="1" dirty="0">
                <a:solidFill>
                  <a:schemeClr val="tx1"/>
                </a:solidFill>
              </a:rPr>
              <a:t>problems</a:t>
            </a:r>
            <a:r>
              <a:rPr lang="en-GB" sz="2200" dirty="0">
                <a:solidFill>
                  <a:schemeClr val="accent1">
                    <a:lumMod val="75000"/>
                  </a:schemeClr>
                </a:solidFill>
              </a:rPr>
              <a:t> </a:t>
            </a:r>
            <a:r>
              <a:rPr lang="en-GB" sz="2200" dirty="0">
                <a:solidFill>
                  <a:schemeClr val="tx1"/>
                </a:solidFill>
              </a:rPr>
              <a:t>because it</a:t>
            </a:r>
          </a:p>
          <a:p>
            <a:pPr marL="0" indent="0">
              <a:buNone/>
            </a:pPr>
            <a:r>
              <a:rPr lang="en-GB" sz="2200" dirty="0">
                <a:solidFill>
                  <a:schemeClr val="tx1"/>
                </a:solidFill>
              </a:rPr>
              <a:t>Collected for </a:t>
            </a:r>
            <a:r>
              <a:rPr lang="en-GB" sz="2200" b="1" dirty="0">
                <a:solidFill>
                  <a:schemeClr val="tx1"/>
                </a:solidFill>
              </a:rPr>
              <a:t>another purpose</a:t>
            </a:r>
            <a:r>
              <a:rPr lang="en-GB" sz="2200" dirty="0">
                <a:solidFill>
                  <a:schemeClr val="accent1">
                    <a:lumMod val="75000"/>
                  </a:schemeClr>
                </a:solidFill>
              </a:rPr>
              <a:t>.</a:t>
            </a:r>
          </a:p>
          <a:p>
            <a:pPr marL="0" indent="0">
              <a:buNone/>
            </a:pPr>
            <a:r>
              <a:rPr lang="en-GB" sz="2400" dirty="0"/>
              <a:t> </a:t>
            </a:r>
          </a:p>
        </p:txBody>
      </p:sp>
      <p:sp>
        <p:nvSpPr>
          <p:cNvPr id="4" name="Slide Number Placeholder 3"/>
          <p:cNvSpPr>
            <a:spLocks noGrp="1"/>
          </p:cNvSpPr>
          <p:nvPr>
            <p:ph type="sldNum" sz="quarter" idx="8"/>
          </p:nvPr>
        </p:nvSpPr>
        <p:spPr>
          <a:xfrm>
            <a:off x="7761404" y="6214536"/>
            <a:ext cx="1097280" cy="256032"/>
          </a:xfrm>
          <a:prstGeom prst="rect">
            <a:avLst/>
          </a:prstGeom>
          <a:noFill/>
          <a:ln>
            <a:noFill/>
          </a:ln>
        </p:spPr>
        <p:txBody>
          <a:bodyPr vert="horz" wrap="square" lIns="91440" tIns="45720" rIns="91440" bIns="45720" anchor="b" anchorCtr="0" compatLnSpc="1">
            <a:noAutofit/>
          </a:bodyPr>
          <a:lstStyle>
            <a:defPPr>
              <a:defRPr lang="en-US"/>
            </a:defPPr>
            <a:lvl1pPr marL="0" marR="0" lvl="0" indent="0" algn="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11ED86-9F18-421D-85DE-B5EF9B42C7E0}" type="slidenum">
              <a:rPr lang="en-GB" smtClean="0"/>
              <a:pPr/>
              <a:t>22</a:t>
            </a:fld>
            <a:endParaRPr lang="en-GB"/>
          </a:p>
        </p:txBody>
      </p:sp>
      <p:pic>
        <p:nvPicPr>
          <p:cNvPr id="5" name="Picture 4"/>
          <p:cNvPicPr>
            <a:picLocks noChangeAspect="1"/>
          </p:cNvPicPr>
          <p:nvPr/>
        </p:nvPicPr>
        <p:blipFill>
          <a:blip r:embed="rId3"/>
          <a:stretch>
            <a:fillRect/>
          </a:stretch>
        </p:blipFill>
        <p:spPr>
          <a:xfrm>
            <a:off x="6139605" y="4199427"/>
            <a:ext cx="2143125" cy="2143125"/>
          </a:xfrm>
          <a:prstGeom prst="rect">
            <a:avLst/>
          </a:prstGeom>
        </p:spPr>
      </p:pic>
      <p:sp>
        <p:nvSpPr>
          <p:cNvPr id="6" name="Footer Placeholder 5"/>
          <p:cNvSpPr>
            <a:spLocks noGrp="1"/>
          </p:cNvSpPr>
          <p:nvPr>
            <p:ph type="ftr" sz="quarter" idx="9"/>
          </p:nvPr>
        </p:nvSpPr>
        <p:spPr>
          <a:xfrm>
            <a:off x="2617472" y="6214536"/>
            <a:ext cx="3909060" cy="256032"/>
          </a:xfrm>
          <a:prstGeom prst="rect">
            <a:avLst/>
          </a:prstGeom>
          <a:noFill/>
          <a:ln>
            <a:noFill/>
          </a:ln>
        </p:spPr>
        <p:txBody>
          <a:bodyPr vert="horz" wrap="square" lIns="91440" tIns="45720" rIns="91440" bIns="45720" anchor="b" anchorCtr="1" compatLnSpc="1">
            <a:noAutofit/>
          </a:bodyPr>
          <a:lstStyle>
            <a:defPPr>
              <a:defRPr lang="en-US"/>
            </a:defPPr>
            <a:lvl1pPr marL="0" marR="0" lvl="0" indent="0" algn="ct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Kotler &amp; Armstrong 15 Ed.</a:t>
            </a:r>
          </a:p>
        </p:txBody>
      </p:sp>
    </p:spTree>
    <p:extLst>
      <p:ext uri="{BB962C8B-B14F-4D97-AF65-F5344CB8AC3E}">
        <p14:creationId xmlns:p14="http://schemas.microsoft.com/office/powerpoint/2010/main" val="15389337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7948366" cy="1008112"/>
          </a:xfrm>
        </p:spPr>
        <p:txBody>
          <a:bodyPr>
            <a:normAutofit/>
          </a:bodyPr>
          <a:lstStyle/>
          <a:p>
            <a:r>
              <a:rPr lang="en-GB" sz="3200" dirty="0"/>
              <a:t>2. Competitive Marketing Intelligence </a:t>
            </a:r>
          </a:p>
        </p:txBody>
      </p:sp>
      <p:sp>
        <p:nvSpPr>
          <p:cNvPr id="3" name="Content Placeholder 2"/>
          <p:cNvSpPr>
            <a:spLocks noGrp="1"/>
          </p:cNvSpPr>
          <p:nvPr>
            <p:ph idx="1"/>
          </p:nvPr>
        </p:nvSpPr>
        <p:spPr>
          <a:xfrm>
            <a:off x="395536" y="1556792"/>
            <a:ext cx="8463148" cy="4752528"/>
          </a:xfrm>
        </p:spPr>
        <p:txBody>
          <a:bodyPr>
            <a:noAutofit/>
          </a:bodyPr>
          <a:lstStyle/>
          <a:p>
            <a:r>
              <a:rPr lang="en-GB" sz="2000" b="1" dirty="0">
                <a:solidFill>
                  <a:srgbClr val="FF0000"/>
                </a:solidFill>
              </a:rPr>
              <a:t>Competitive marketing intelligence</a:t>
            </a:r>
            <a:r>
              <a:rPr lang="en-GB" sz="2000" dirty="0"/>
              <a:t>:  The </a:t>
            </a:r>
            <a:r>
              <a:rPr lang="en-GB" sz="2000" b="1" dirty="0"/>
              <a:t>systematic collection </a:t>
            </a:r>
            <a:r>
              <a:rPr lang="en-GB" sz="2000" dirty="0"/>
              <a:t>and analysis of publicly available information about </a:t>
            </a:r>
            <a:r>
              <a:rPr lang="en-GB" sz="2000" b="1" dirty="0"/>
              <a:t>consumers,</a:t>
            </a:r>
            <a:r>
              <a:rPr lang="en-GB" sz="2000" dirty="0"/>
              <a:t> </a:t>
            </a:r>
            <a:r>
              <a:rPr lang="en-GB" sz="2000" b="1" dirty="0"/>
              <a:t>competitors</a:t>
            </a:r>
            <a:r>
              <a:rPr lang="en-GB" sz="2000" dirty="0"/>
              <a:t>, and developments in the marketing environment.</a:t>
            </a:r>
          </a:p>
          <a:p>
            <a:pPr marL="0" indent="0">
              <a:buNone/>
            </a:pPr>
            <a:r>
              <a:rPr lang="en-GB" sz="2000" dirty="0"/>
              <a:t>(from social media, competitors, executives, engineers and scientists, purchasing agents, and the sales force, also supplier and resellers and customers)</a:t>
            </a:r>
          </a:p>
          <a:p>
            <a:pPr marL="0" indent="0">
              <a:buNone/>
            </a:pPr>
            <a:r>
              <a:rPr lang="en-GB" sz="2000" b="1" dirty="0"/>
              <a:t>Purpose: </a:t>
            </a:r>
          </a:p>
          <a:p>
            <a:r>
              <a:rPr lang="en-GB" sz="2000" dirty="0"/>
              <a:t>to improve </a:t>
            </a:r>
            <a:r>
              <a:rPr lang="en-GB" sz="2000" b="1" dirty="0"/>
              <a:t>strategic decision </a:t>
            </a:r>
          </a:p>
          <a:p>
            <a:r>
              <a:rPr lang="en-GB" sz="2000" b="1" dirty="0"/>
              <a:t>understanding the consumer </a:t>
            </a:r>
            <a:r>
              <a:rPr lang="en-GB" sz="2000" dirty="0"/>
              <a:t>environment, </a:t>
            </a:r>
          </a:p>
          <a:p>
            <a:r>
              <a:rPr lang="en-GB" sz="2000" dirty="0"/>
              <a:t>assessing and tracking </a:t>
            </a:r>
            <a:r>
              <a:rPr lang="en-GB" sz="2000" b="1" dirty="0"/>
              <a:t>competitors</a:t>
            </a:r>
            <a:r>
              <a:rPr lang="en-GB" sz="2000" dirty="0"/>
              <a:t>’ actions, </a:t>
            </a:r>
          </a:p>
          <a:p>
            <a:r>
              <a:rPr lang="en-GB" sz="2000" dirty="0"/>
              <a:t>providing early warnings of </a:t>
            </a:r>
            <a:r>
              <a:rPr lang="en-GB" sz="2000" b="1" dirty="0"/>
              <a:t>opportunities and threats</a:t>
            </a:r>
            <a:r>
              <a:rPr lang="en-GB" sz="2000" dirty="0"/>
              <a:t>.</a:t>
            </a:r>
            <a:endParaRPr lang="en-GB" sz="2000" dirty="0">
              <a:solidFill>
                <a:srgbClr val="C00000"/>
              </a:solidFill>
            </a:endParaRPr>
          </a:p>
        </p:txBody>
      </p:sp>
      <p:sp>
        <p:nvSpPr>
          <p:cNvPr id="4" name="Slide Number Placeholder 3"/>
          <p:cNvSpPr>
            <a:spLocks noGrp="1"/>
          </p:cNvSpPr>
          <p:nvPr>
            <p:ph type="sldNum" sz="quarter" idx="8"/>
          </p:nvPr>
        </p:nvSpPr>
        <p:spPr>
          <a:xfrm>
            <a:off x="7761404" y="6214536"/>
            <a:ext cx="1097280" cy="256032"/>
          </a:xfrm>
          <a:prstGeom prst="rect">
            <a:avLst/>
          </a:prstGeom>
          <a:noFill/>
          <a:ln>
            <a:noFill/>
          </a:ln>
        </p:spPr>
        <p:txBody>
          <a:bodyPr vert="horz" wrap="square" lIns="91440" tIns="45720" rIns="91440" bIns="45720" anchor="b" anchorCtr="0" compatLnSpc="1">
            <a:noAutofit/>
          </a:bodyPr>
          <a:lstStyle>
            <a:defPPr>
              <a:defRPr lang="en-US"/>
            </a:defPPr>
            <a:lvl1pPr marL="0" marR="0" lvl="0" indent="0" algn="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11ED86-9F18-421D-85DE-B5EF9B42C7E0}" type="slidenum">
              <a:rPr lang="en-GB" smtClean="0"/>
              <a:pPr/>
              <a:t>23</a:t>
            </a:fld>
            <a:endParaRPr lang="en-GB"/>
          </a:p>
        </p:txBody>
      </p:sp>
      <p:pic>
        <p:nvPicPr>
          <p:cNvPr id="6" name="Picture 5"/>
          <p:cNvPicPr>
            <a:picLocks noChangeAspect="1"/>
          </p:cNvPicPr>
          <p:nvPr/>
        </p:nvPicPr>
        <p:blipFill>
          <a:blip r:embed="rId2"/>
          <a:stretch>
            <a:fillRect/>
          </a:stretch>
        </p:blipFill>
        <p:spPr>
          <a:xfrm>
            <a:off x="6336602" y="3573016"/>
            <a:ext cx="2508750" cy="1292966"/>
          </a:xfrm>
          <a:prstGeom prst="rect">
            <a:avLst/>
          </a:prstGeom>
        </p:spPr>
      </p:pic>
      <p:sp>
        <p:nvSpPr>
          <p:cNvPr id="5" name="Footer Placeholder 4"/>
          <p:cNvSpPr>
            <a:spLocks noGrp="1"/>
          </p:cNvSpPr>
          <p:nvPr>
            <p:ph type="ftr" sz="quarter" idx="9"/>
          </p:nvPr>
        </p:nvSpPr>
        <p:spPr>
          <a:xfrm>
            <a:off x="2617472" y="6214536"/>
            <a:ext cx="3909060" cy="256032"/>
          </a:xfrm>
          <a:prstGeom prst="rect">
            <a:avLst/>
          </a:prstGeom>
          <a:noFill/>
          <a:ln>
            <a:noFill/>
          </a:ln>
        </p:spPr>
        <p:txBody>
          <a:bodyPr vert="horz" wrap="square" lIns="91440" tIns="45720" rIns="91440" bIns="45720" anchor="b" anchorCtr="1" compatLnSpc="1">
            <a:noAutofit/>
          </a:bodyPr>
          <a:lstStyle>
            <a:defPPr>
              <a:defRPr lang="en-US"/>
            </a:defPPr>
            <a:lvl1pPr marL="0" marR="0" lvl="0" indent="0" algn="ct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Kotler &amp; Armstrong 15 Ed.</a:t>
            </a:r>
          </a:p>
        </p:txBody>
      </p:sp>
    </p:spTree>
    <p:extLst>
      <p:ext uri="{BB962C8B-B14F-4D97-AF65-F5344CB8AC3E}">
        <p14:creationId xmlns:p14="http://schemas.microsoft.com/office/powerpoint/2010/main" val="10149232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7543800" cy="1371600"/>
          </a:xfrm>
        </p:spPr>
        <p:txBody>
          <a:bodyPr/>
          <a:lstStyle/>
          <a:p>
            <a:r>
              <a:rPr lang="en-GB" dirty="0"/>
              <a:t> 3. Marketing research</a:t>
            </a:r>
          </a:p>
        </p:txBody>
      </p:sp>
      <p:sp>
        <p:nvSpPr>
          <p:cNvPr id="3" name="Content Placeholder 2"/>
          <p:cNvSpPr>
            <a:spLocks noGrp="1"/>
          </p:cNvSpPr>
          <p:nvPr>
            <p:ph idx="1"/>
          </p:nvPr>
        </p:nvSpPr>
        <p:spPr>
          <a:xfrm>
            <a:off x="467544" y="1848272"/>
            <a:ext cx="8208912" cy="4533056"/>
          </a:xfrm>
        </p:spPr>
        <p:txBody>
          <a:bodyPr>
            <a:noAutofit/>
          </a:bodyPr>
          <a:lstStyle/>
          <a:p>
            <a:r>
              <a:rPr lang="en-GB" sz="1800" b="1" dirty="0">
                <a:solidFill>
                  <a:srgbClr val="FF0000"/>
                </a:solidFill>
              </a:rPr>
              <a:t>Marketing research </a:t>
            </a:r>
            <a:r>
              <a:rPr lang="en-GB" sz="1800" dirty="0"/>
              <a:t>: The </a:t>
            </a:r>
            <a:r>
              <a:rPr lang="en-GB" sz="1800" b="1" dirty="0"/>
              <a:t>systematic design</a:t>
            </a:r>
            <a:r>
              <a:rPr lang="en-GB" sz="1800" dirty="0"/>
              <a:t>, collection, analysis, and reporting of data relevant to a </a:t>
            </a:r>
            <a:r>
              <a:rPr lang="en-GB" sz="1800" b="1" dirty="0"/>
              <a:t>specific marketing situation </a:t>
            </a:r>
            <a:r>
              <a:rPr lang="en-GB" sz="1800" dirty="0"/>
              <a:t>facing an organisation.</a:t>
            </a:r>
          </a:p>
          <a:p>
            <a:r>
              <a:rPr lang="en-GB" sz="1800" dirty="0"/>
              <a:t>marketing research gives marketers insights into customer motivations, purchase behaviour, and satisfaction. It can help them to assess market potential and market share or measure the effectiveness of pricing, product, distribution, and promotion activities.</a:t>
            </a:r>
          </a:p>
          <a:p>
            <a:endParaRPr lang="en-GB" sz="1800" dirty="0"/>
          </a:p>
          <a:p>
            <a:pPr marL="0" indent="0">
              <a:buNone/>
            </a:pPr>
            <a:r>
              <a:rPr lang="en-GB" sz="1800" b="1" dirty="0"/>
              <a:t>The marketing research process has four steps </a:t>
            </a:r>
            <a:r>
              <a:rPr lang="en-GB" sz="1800" dirty="0"/>
              <a:t>: </a:t>
            </a:r>
          </a:p>
          <a:p>
            <a:pPr marL="0" indent="0">
              <a:buNone/>
            </a:pPr>
            <a:r>
              <a:rPr lang="en-GB" sz="1800" dirty="0"/>
              <a:t>1. Defining the problem and research objectives, </a:t>
            </a:r>
          </a:p>
          <a:p>
            <a:pPr marL="0" indent="0">
              <a:buNone/>
            </a:pPr>
            <a:r>
              <a:rPr lang="en-GB" sz="1800" dirty="0"/>
              <a:t>2. Developing the research plan,</a:t>
            </a:r>
          </a:p>
          <a:p>
            <a:pPr marL="0" indent="0">
              <a:buNone/>
            </a:pPr>
            <a:r>
              <a:rPr lang="en-GB" sz="1800" dirty="0"/>
              <a:t>3. Implementing the research plan,</a:t>
            </a:r>
          </a:p>
          <a:p>
            <a:pPr marL="0" indent="0">
              <a:buNone/>
            </a:pPr>
            <a:r>
              <a:rPr lang="en-GB" sz="1800" dirty="0"/>
              <a:t>4.  Interpreting and reporting the findings.</a:t>
            </a:r>
          </a:p>
        </p:txBody>
      </p:sp>
      <p:sp>
        <p:nvSpPr>
          <p:cNvPr id="4" name="Slide Number Placeholder 3"/>
          <p:cNvSpPr>
            <a:spLocks noGrp="1"/>
          </p:cNvSpPr>
          <p:nvPr>
            <p:ph type="sldNum" sz="quarter" idx="8"/>
          </p:nvPr>
        </p:nvSpPr>
        <p:spPr>
          <a:xfrm>
            <a:off x="7761404" y="6214536"/>
            <a:ext cx="1097280" cy="256032"/>
          </a:xfrm>
          <a:prstGeom prst="rect">
            <a:avLst/>
          </a:prstGeom>
          <a:noFill/>
          <a:ln>
            <a:noFill/>
          </a:ln>
        </p:spPr>
        <p:txBody>
          <a:bodyPr vert="horz" wrap="square" lIns="91440" tIns="45720" rIns="91440" bIns="45720" anchor="b" anchorCtr="0" compatLnSpc="1">
            <a:noAutofit/>
          </a:bodyPr>
          <a:lstStyle>
            <a:defPPr>
              <a:defRPr lang="en-US"/>
            </a:defPPr>
            <a:lvl1pPr marL="0" marR="0" lvl="0" indent="0" algn="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11ED86-9F18-421D-85DE-B5EF9B42C7E0}" type="slidenum">
              <a:rPr lang="en-GB" smtClean="0"/>
              <a:pPr/>
              <a:t>24</a:t>
            </a:fld>
            <a:endParaRPr lang="en-GB"/>
          </a:p>
        </p:txBody>
      </p:sp>
      <p:sp>
        <p:nvSpPr>
          <p:cNvPr id="5" name="Footer Placeholder 4"/>
          <p:cNvSpPr>
            <a:spLocks noGrp="1"/>
          </p:cNvSpPr>
          <p:nvPr>
            <p:ph type="ftr" sz="quarter" idx="9"/>
          </p:nvPr>
        </p:nvSpPr>
        <p:spPr>
          <a:xfrm>
            <a:off x="2617472" y="6214536"/>
            <a:ext cx="3909060" cy="256032"/>
          </a:xfrm>
          <a:prstGeom prst="rect">
            <a:avLst/>
          </a:prstGeom>
          <a:noFill/>
          <a:ln>
            <a:noFill/>
          </a:ln>
        </p:spPr>
        <p:txBody>
          <a:bodyPr vert="horz" wrap="square" lIns="91440" tIns="45720" rIns="91440" bIns="45720" anchor="b" anchorCtr="1" compatLnSpc="1">
            <a:noAutofit/>
          </a:bodyPr>
          <a:lstStyle>
            <a:defPPr>
              <a:defRPr lang="en-US"/>
            </a:defPPr>
            <a:lvl1pPr marL="0" marR="0" lvl="0" indent="0" algn="ct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Kotler &amp; Armstrong 15 Ed.</a:t>
            </a:r>
          </a:p>
        </p:txBody>
      </p:sp>
    </p:spTree>
    <p:extLst>
      <p:ext uri="{BB962C8B-B14F-4D97-AF65-F5344CB8AC3E}">
        <p14:creationId xmlns:p14="http://schemas.microsoft.com/office/powerpoint/2010/main" val="25153197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Marketing research process</a:t>
            </a:r>
          </a:p>
        </p:txBody>
      </p:sp>
      <p:pic>
        <p:nvPicPr>
          <p:cNvPr id="6" name="Content Placeholder 5"/>
          <p:cNvPicPr>
            <a:picLocks noGrp="1" noChangeAspect="1"/>
          </p:cNvPicPr>
          <p:nvPr>
            <p:ph idx="1"/>
          </p:nvPr>
        </p:nvPicPr>
        <p:blipFill>
          <a:blip r:embed="rId2"/>
          <a:stretch>
            <a:fillRect/>
          </a:stretch>
        </p:blipFill>
        <p:spPr>
          <a:xfrm>
            <a:off x="259678" y="2019973"/>
            <a:ext cx="8624647" cy="1261428"/>
          </a:xfrm>
          <a:prstGeom prst="rect">
            <a:avLst/>
          </a:prstGeom>
        </p:spPr>
      </p:pic>
      <p:sp>
        <p:nvSpPr>
          <p:cNvPr id="4" name="Slide Number Placeholder 3"/>
          <p:cNvSpPr>
            <a:spLocks noGrp="1"/>
          </p:cNvSpPr>
          <p:nvPr>
            <p:ph type="sldNum" sz="quarter" idx="8"/>
          </p:nvPr>
        </p:nvSpPr>
        <p:spPr>
          <a:xfrm>
            <a:off x="7761404" y="6214536"/>
            <a:ext cx="1097280" cy="256032"/>
          </a:xfrm>
          <a:prstGeom prst="rect">
            <a:avLst/>
          </a:prstGeom>
          <a:noFill/>
          <a:ln>
            <a:noFill/>
          </a:ln>
        </p:spPr>
        <p:txBody>
          <a:bodyPr vert="horz" wrap="square" lIns="91440" tIns="45720" rIns="91440" bIns="45720" anchor="b" anchorCtr="0" compatLnSpc="1">
            <a:noAutofit/>
          </a:bodyPr>
          <a:lstStyle>
            <a:defPPr>
              <a:defRPr lang="en-US"/>
            </a:defPPr>
            <a:lvl1pPr marL="0" marR="0" lvl="0" indent="0" algn="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11ED86-9F18-421D-85DE-B5EF9B42C7E0}" type="slidenum">
              <a:rPr lang="en-GB" smtClean="0"/>
              <a:pPr/>
              <a:t>25</a:t>
            </a:fld>
            <a:endParaRPr lang="en-GB"/>
          </a:p>
        </p:txBody>
      </p:sp>
      <p:pic>
        <p:nvPicPr>
          <p:cNvPr id="7" name="Picture 6"/>
          <p:cNvPicPr>
            <a:picLocks noChangeAspect="1"/>
          </p:cNvPicPr>
          <p:nvPr/>
        </p:nvPicPr>
        <p:blipFill>
          <a:blip r:embed="rId3"/>
          <a:stretch>
            <a:fillRect/>
          </a:stretch>
        </p:blipFill>
        <p:spPr>
          <a:xfrm>
            <a:off x="2987824" y="3657327"/>
            <a:ext cx="2963986" cy="2588993"/>
          </a:xfrm>
          <a:prstGeom prst="rect">
            <a:avLst/>
          </a:prstGeom>
        </p:spPr>
      </p:pic>
      <p:sp>
        <p:nvSpPr>
          <p:cNvPr id="3" name="Footer Placeholder 2"/>
          <p:cNvSpPr>
            <a:spLocks noGrp="1"/>
          </p:cNvSpPr>
          <p:nvPr>
            <p:ph type="ftr" sz="quarter" idx="9"/>
          </p:nvPr>
        </p:nvSpPr>
        <p:spPr>
          <a:xfrm>
            <a:off x="2617472" y="6214536"/>
            <a:ext cx="3909060" cy="256032"/>
          </a:xfrm>
          <a:prstGeom prst="rect">
            <a:avLst/>
          </a:prstGeom>
          <a:noFill/>
          <a:ln>
            <a:noFill/>
          </a:ln>
        </p:spPr>
        <p:txBody>
          <a:bodyPr vert="horz" wrap="square" lIns="91440" tIns="45720" rIns="91440" bIns="45720" anchor="b" anchorCtr="1" compatLnSpc="1">
            <a:noAutofit/>
          </a:bodyPr>
          <a:lstStyle>
            <a:defPPr>
              <a:defRPr lang="en-US"/>
            </a:defPPr>
            <a:lvl1pPr marL="0" marR="0" lvl="0" indent="0" algn="ct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Kotler &amp; Armstrong 15 Ed.</a:t>
            </a:r>
          </a:p>
        </p:txBody>
      </p:sp>
    </p:spTree>
    <p:extLst>
      <p:ext uri="{BB962C8B-B14F-4D97-AF65-F5344CB8AC3E}">
        <p14:creationId xmlns:p14="http://schemas.microsoft.com/office/powerpoint/2010/main" val="18235040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Defining the Problem and Research Objectives</a:t>
            </a:r>
          </a:p>
        </p:txBody>
      </p:sp>
      <p:sp>
        <p:nvSpPr>
          <p:cNvPr id="3" name="Content Placeholder 2"/>
          <p:cNvSpPr>
            <a:spLocks noGrp="1"/>
          </p:cNvSpPr>
          <p:nvPr>
            <p:ph idx="1"/>
          </p:nvPr>
        </p:nvSpPr>
        <p:spPr>
          <a:xfrm>
            <a:off x="467544" y="2014194"/>
            <a:ext cx="8280920" cy="4200342"/>
          </a:xfrm>
        </p:spPr>
        <p:txBody>
          <a:bodyPr>
            <a:normAutofit/>
          </a:bodyPr>
          <a:lstStyle/>
          <a:p>
            <a:r>
              <a:rPr lang="en-GB" sz="2000" dirty="0"/>
              <a:t>After the problem has been defined carefully, the manager and the researcher must set the research objectives.</a:t>
            </a:r>
          </a:p>
          <a:p>
            <a:pPr marL="0" indent="0">
              <a:buNone/>
            </a:pPr>
            <a:r>
              <a:rPr lang="en-GB" sz="2000" dirty="0"/>
              <a:t> Marketing research project might have one of </a:t>
            </a:r>
            <a:r>
              <a:rPr lang="en-GB" sz="2000" b="1" dirty="0"/>
              <a:t>three types of objectives.: </a:t>
            </a:r>
          </a:p>
          <a:p>
            <a:r>
              <a:rPr lang="en-GB" sz="2000" b="1" dirty="0">
                <a:solidFill>
                  <a:srgbClr val="FF0000"/>
                </a:solidFill>
              </a:rPr>
              <a:t>1. Exploratory research</a:t>
            </a:r>
            <a:r>
              <a:rPr lang="en-GB" sz="2000" dirty="0"/>
              <a:t>: gathering primary information</a:t>
            </a:r>
            <a:r>
              <a:rPr lang="en-GB" sz="2000" b="1" dirty="0"/>
              <a:t> </a:t>
            </a:r>
            <a:r>
              <a:rPr lang="en-GB" sz="2000" dirty="0"/>
              <a:t>that will help </a:t>
            </a:r>
            <a:r>
              <a:rPr lang="en-GB" sz="2000" b="1" dirty="0"/>
              <a:t>deﬁne the problem </a:t>
            </a:r>
            <a:r>
              <a:rPr lang="en-GB" sz="2000" dirty="0"/>
              <a:t>and </a:t>
            </a:r>
            <a:r>
              <a:rPr lang="en-GB" sz="2000" b="1" dirty="0"/>
              <a:t>suggest hypotheses</a:t>
            </a:r>
            <a:r>
              <a:rPr lang="en-GB" sz="2000" dirty="0"/>
              <a:t>.</a:t>
            </a:r>
          </a:p>
          <a:p>
            <a:r>
              <a:rPr lang="en-GB" sz="2000" b="1" dirty="0">
                <a:solidFill>
                  <a:srgbClr val="FF0000"/>
                </a:solidFill>
              </a:rPr>
              <a:t>2. Descriptive research</a:t>
            </a:r>
            <a:r>
              <a:rPr lang="en-GB" sz="2000" dirty="0"/>
              <a:t>: describing things such as the </a:t>
            </a:r>
            <a:r>
              <a:rPr lang="en-GB" sz="2000" b="1" dirty="0"/>
              <a:t>market potential for a product </a:t>
            </a:r>
            <a:r>
              <a:rPr lang="en-GB" sz="2000" dirty="0"/>
              <a:t>or the demographics and </a:t>
            </a:r>
            <a:r>
              <a:rPr lang="en-GB" sz="2000" b="1" dirty="0"/>
              <a:t>attitudes of consumers who buy the product. </a:t>
            </a:r>
          </a:p>
          <a:p>
            <a:r>
              <a:rPr lang="en-GB" sz="2000" b="1" dirty="0">
                <a:solidFill>
                  <a:srgbClr val="FF0000"/>
                </a:solidFill>
              </a:rPr>
              <a:t>3. Causal research</a:t>
            </a:r>
            <a:r>
              <a:rPr lang="en-GB" sz="2000" dirty="0"/>
              <a:t>:  testing hypotheses about </a:t>
            </a:r>
            <a:r>
              <a:rPr lang="en-GB" sz="2000" b="1" dirty="0"/>
              <a:t>cause-and-effect</a:t>
            </a:r>
            <a:r>
              <a:rPr lang="en-GB" sz="2000" dirty="0"/>
              <a:t> relationships. (Through experiment)</a:t>
            </a:r>
          </a:p>
          <a:p>
            <a:endParaRPr lang="en-GB" sz="2000" dirty="0"/>
          </a:p>
          <a:p>
            <a:endParaRPr lang="en-GB" sz="2000" dirty="0"/>
          </a:p>
        </p:txBody>
      </p:sp>
      <p:sp>
        <p:nvSpPr>
          <p:cNvPr id="4" name="Slide Number Placeholder 3"/>
          <p:cNvSpPr>
            <a:spLocks noGrp="1"/>
          </p:cNvSpPr>
          <p:nvPr>
            <p:ph type="sldNum" sz="quarter" idx="8"/>
          </p:nvPr>
        </p:nvSpPr>
        <p:spPr>
          <a:xfrm>
            <a:off x="7761404" y="6214536"/>
            <a:ext cx="1097280" cy="256032"/>
          </a:xfrm>
          <a:prstGeom prst="rect">
            <a:avLst/>
          </a:prstGeom>
          <a:noFill/>
          <a:ln>
            <a:noFill/>
          </a:ln>
        </p:spPr>
        <p:txBody>
          <a:bodyPr vert="horz" wrap="square" lIns="91440" tIns="45720" rIns="91440" bIns="45720" anchor="b" anchorCtr="0" compatLnSpc="1">
            <a:noAutofit/>
          </a:bodyPr>
          <a:lstStyle>
            <a:defPPr>
              <a:defRPr lang="en-US"/>
            </a:defPPr>
            <a:lvl1pPr marL="0" marR="0" lvl="0" indent="0" algn="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11ED86-9F18-421D-85DE-B5EF9B42C7E0}" type="slidenum">
              <a:rPr lang="en-GB" smtClean="0"/>
              <a:pPr/>
              <a:t>26</a:t>
            </a:fld>
            <a:endParaRPr lang="en-GB"/>
          </a:p>
        </p:txBody>
      </p:sp>
      <p:sp>
        <p:nvSpPr>
          <p:cNvPr id="5" name="Footer Placeholder 4"/>
          <p:cNvSpPr>
            <a:spLocks noGrp="1"/>
          </p:cNvSpPr>
          <p:nvPr>
            <p:ph type="ftr" sz="quarter" idx="9"/>
          </p:nvPr>
        </p:nvSpPr>
        <p:spPr>
          <a:xfrm>
            <a:off x="2617472" y="6214536"/>
            <a:ext cx="3909060" cy="256032"/>
          </a:xfrm>
          <a:prstGeom prst="rect">
            <a:avLst/>
          </a:prstGeom>
          <a:noFill/>
          <a:ln>
            <a:noFill/>
          </a:ln>
        </p:spPr>
        <p:txBody>
          <a:bodyPr vert="horz" wrap="square" lIns="91440" tIns="45720" rIns="91440" bIns="45720" anchor="b" anchorCtr="1" compatLnSpc="1">
            <a:noAutofit/>
          </a:bodyPr>
          <a:lstStyle>
            <a:defPPr>
              <a:defRPr lang="en-US"/>
            </a:defPPr>
            <a:lvl1pPr marL="0" marR="0" lvl="0" indent="0" algn="ct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Kotler &amp; Armstrong 15 Ed.</a:t>
            </a:r>
          </a:p>
        </p:txBody>
      </p:sp>
    </p:spTree>
    <p:extLst>
      <p:ext uri="{BB962C8B-B14F-4D97-AF65-F5344CB8AC3E}">
        <p14:creationId xmlns:p14="http://schemas.microsoft.com/office/powerpoint/2010/main" val="12423044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42594"/>
            <a:ext cx="7588326" cy="1058214"/>
          </a:xfrm>
        </p:spPr>
        <p:txBody>
          <a:bodyPr>
            <a:normAutofit fontScale="90000"/>
          </a:bodyPr>
          <a:lstStyle/>
          <a:p>
            <a:r>
              <a:rPr lang="en-GB" sz="3200" dirty="0"/>
              <a:t>Developing the Research Plan</a:t>
            </a:r>
            <a:br>
              <a:rPr lang="en-GB" sz="3200" dirty="0"/>
            </a:br>
            <a:r>
              <a:rPr lang="en-GB" sz="3200" dirty="0"/>
              <a:t> (Data collection) </a:t>
            </a:r>
          </a:p>
        </p:txBody>
      </p:sp>
      <p:sp>
        <p:nvSpPr>
          <p:cNvPr id="3" name="Content Placeholder 2"/>
          <p:cNvSpPr>
            <a:spLocks noGrp="1"/>
          </p:cNvSpPr>
          <p:nvPr>
            <p:ph idx="1"/>
          </p:nvPr>
        </p:nvSpPr>
        <p:spPr>
          <a:xfrm>
            <a:off x="539552" y="1844824"/>
            <a:ext cx="8319132" cy="4369712"/>
          </a:xfrm>
        </p:spPr>
        <p:txBody>
          <a:bodyPr>
            <a:normAutofit fontScale="92500" lnSpcReduction="20000"/>
          </a:bodyPr>
          <a:lstStyle/>
          <a:p>
            <a:pPr marL="0" indent="0">
              <a:buNone/>
            </a:pPr>
            <a:r>
              <a:rPr lang="en-GB" sz="2000" dirty="0">
                <a:solidFill>
                  <a:schemeClr val="tx1"/>
                </a:solidFill>
              </a:rPr>
              <a:t>To meet the manager’s information needs, the research plan can call for gathering secondary data, primary data, or both.</a:t>
            </a:r>
          </a:p>
          <a:p>
            <a:pPr marL="0" indent="0">
              <a:buNone/>
            </a:pPr>
            <a:endParaRPr lang="en-GB" sz="2000" dirty="0">
              <a:solidFill>
                <a:schemeClr val="tx1"/>
              </a:solidFill>
            </a:endParaRPr>
          </a:p>
          <a:p>
            <a:r>
              <a:rPr lang="en-GB" sz="2000" b="1" dirty="0">
                <a:solidFill>
                  <a:srgbClr val="FF0000"/>
                </a:solidFill>
              </a:rPr>
              <a:t>Secondary data </a:t>
            </a:r>
            <a:r>
              <a:rPr lang="en-GB" sz="2000" dirty="0"/>
              <a:t>consist of information that </a:t>
            </a:r>
            <a:r>
              <a:rPr lang="en-GB" sz="2000" b="1" dirty="0"/>
              <a:t>already exists </a:t>
            </a:r>
            <a:r>
              <a:rPr lang="en-GB" sz="2000" dirty="0"/>
              <a:t>somewhere, having been collected for another purpose</a:t>
            </a:r>
          </a:p>
          <a:p>
            <a:r>
              <a:rPr lang="en-GB" sz="2000" dirty="0"/>
              <a:t>Companies </a:t>
            </a:r>
            <a:r>
              <a:rPr lang="en-GB" sz="2000" b="1" dirty="0"/>
              <a:t>can buy secondary data </a:t>
            </a:r>
            <a:r>
              <a:rPr lang="en-GB" sz="2000" dirty="0"/>
              <a:t>reports from outside suppliers or they can use </a:t>
            </a:r>
            <a:r>
              <a:rPr lang="en-GB" sz="2000" b="1" dirty="0"/>
              <a:t>Internet search engines</a:t>
            </a:r>
          </a:p>
          <a:p>
            <a:endParaRPr lang="en-GB" sz="2000" b="1" dirty="0"/>
          </a:p>
          <a:p>
            <a:r>
              <a:rPr lang="en-GB" sz="2000" b="1" dirty="0">
                <a:solidFill>
                  <a:srgbClr val="FF0000"/>
                </a:solidFill>
              </a:rPr>
              <a:t>Primary data </a:t>
            </a:r>
            <a:r>
              <a:rPr lang="en-GB" sz="2000" b="1" dirty="0"/>
              <a:t>consist of information gathered for the special research plan</a:t>
            </a:r>
          </a:p>
          <a:p>
            <a:r>
              <a:rPr lang="en-GB" sz="2000" dirty="0"/>
              <a:t>Companies need to design a plan for primary data collection calls for a number of decisions on research approaches, contact methods, the sampling plan, and research instruments.</a:t>
            </a:r>
          </a:p>
          <a:p>
            <a:endParaRPr lang="en-GB" sz="2400" dirty="0"/>
          </a:p>
          <a:p>
            <a:endParaRPr lang="en-GB" dirty="0"/>
          </a:p>
        </p:txBody>
      </p:sp>
      <p:sp>
        <p:nvSpPr>
          <p:cNvPr id="4" name="Slide Number Placeholder 3"/>
          <p:cNvSpPr>
            <a:spLocks noGrp="1"/>
          </p:cNvSpPr>
          <p:nvPr>
            <p:ph type="sldNum" sz="quarter" idx="8"/>
          </p:nvPr>
        </p:nvSpPr>
        <p:spPr>
          <a:xfrm>
            <a:off x="7761404" y="6214536"/>
            <a:ext cx="1097280" cy="256032"/>
          </a:xfrm>
          <a:prstGeom prst="rect">
            <a:avLst/>
          </a:prstGeom>
          <a:noFill/>
          <a:ln>
            <a:noFill/>
          </a:ln>
        </p:spPr>
        <p:txBody>
          <a:bodyPr vert="horz" wrap="square" lIns="91440" tIns="45720" rIns="91440" bIns="45720" anchor="b" anchorCtr="0" compatLnSpc="1">
            <a:noAutofit/>
          </a:bodyPr>
          <a:lstStyle>
            <a:defPPr>
              <a:defRPr lang="en-US"/>
            </a:defPPr>
            <a:lvl1pPr marL="0" marR="0" lvl="0" indent="0" algn="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11ED86-9F18-421D-85DE-B5EF9B42C7E0}" type="slidenum">
              <a:rPr lang="en-GB" smtClean="0"/>
              <a:pPr/>
              <a:t>27</a:t>
            </a:fld>
            <a:endParaRPr lang="en-GB"/>
          </a:p>
        </p:txBody>
      </p:sp>
      <p:sp>
        <p:nvSpPr>
          <p:cNvPr id="5" name="Footer Placeholder 4"/>
          <p:cNvSpPr>
            <a:spLocks noGrp="1"/>
          </p:cNvSpPr>
          <p:nvPr>
            <p:ph type="ftr" sz="quarter" idx="9"/>
          </p:nvPr>
        </p:nvSpPr>
        <p:spPr>
          <a:xfrm>
            <a:off x="2617472" y="6214536"/>
            <a:ext cx="3909060" cy="256032"/>
          </a:xfrm>
          <a:prstGeom prst="rect">
            <a:avLst/>
          </a:prstGeom>
          <a:noFill/>
          <a:ln>
            <a:noFill/>
          </a:ln>
        </p:spPr>
        <p:txBody>
          <a:bodyPr vert="horz" wrap="square" lIns="91440" tIns="45720" rIns="91440" bIns="45720" anchor="b" anchorCtr="1" compatLnSpc="1">
            <a:noAutofit/>
          </a:bodyPr>
          <a:lstStyle>
            <a:defPPr>
              <a:defRPr lang="en-US"/>
            </a:defPPr>
            <a:lvl1pPr marL="0" marR="0" lvl="0" indent="0" algn="ct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Kotler &amp; Armstrong 15 Ed.</a:t>
            </a:r>
            <a:endParaRPr lang="en-GB" dirty="0"/>
          </a:p>
        </p:txBody>
      </p:sp>
    </p:spTree>
    <p:extLst>
      <p:ext uri="{BB962C8B-B14F-4D97-AF65-F5344CB8AC3E}">
        <p14:creationId xmlns:p14="http://schemas.microsoft.com/office/powerpoint/2010/main" val="2323828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42594"/>
            <a:ext cx="7588326" cy="843124"/>
          </a:xfrm>
        </p:spPr>
        <p:txBody>
          <a:bodyPr/>
          <a:lstStyle/>
          <a:p>
            <a:r>
              <a:rPr lang="en-GB" dirty="0"/>
              <a:t>Research Approaches</a:t>
            </a:r>
          </a:p>
        </p:txBody>
      </p:sp>
      <p:pic>
        <p:nvPicPr>
          <p:cNvPr id="5" name="Content Placeholder 4"/>
          <p:cNvPicPr>
            <a:picLocks noGrp="1" noChangeAspect="1"/>
          </p:cNvPicPr>
          <p:nvPr>
            <p:ph idx="1"/>
          </p:nvPr>
        </p:nvPicPr>
        <p:blipFill>
          <a:blip r:embed="rId2"/>
          <a:stretch>
            <a:fillRect/>
          </a:stretch>
        </p:blipFill>
        <p:spPr>
          <a:xfrm>
            <a:off x="899592" y="1485718"/>
            <a:ext cx="7444310" cy="4822324"/>
          </a:xfrm>
          <a:prstGeom prst="rect">
            <a:avLst/>
          </a:prstGeom>
        </p:spPr>
      </p:pic>
      <p:sp>
        <p:nvSpPr>
          <p:cNvPr id="4" name="Slide Number Placeholder 3"/>
          <p:cNvSpPr>
            <a:spLocks noGrp="1"/>
          </p:cNvSpPr>
          <p:nvPr>
            <p:ph type="sldNum" sz="quarter" idx="8"/>
          </p:nvPr>
        </p:nvSpPr>
        <p:spPr>
          <a:xfrm>
            <a:off x="7761404" y="6214536"/>
            <a:ext cx="1097280" cy="256032"/>
          </a:xfrm>
          <a:prstGeom prst="rect">
            <a:avLst/>
          </a:prstGeom>
          <a:noFill/>
          <a:ln>
            <a:noFill/>
          </a:ln>
        </p:spPr>
        <p:txBody>
          <a:bodyPr vert="horz" wrap="square" lIns="91440" tIns="45720" rIns="91440" bIns="45720" anchor="b" anchorCtr="0" compatLnSpc="1">
            <a:noAutofit/>
          </a:bodyPr>
          <a:lstStyle>
            <a:defPPr>
              <a:defRPr lang="en-US"/>
            </a:defPPr>
            <a:lvl1pPr marL="0" marR="0" lvl="0" indent="0" algn="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11ED86-9F18-421D-85DE-B5EF9B42C7E0}" type="slidenum">
              <a:rPr lang="en-GB" smtClean="0"/>
              <a:pPr/>
              <a:t>28</a:t>
            </a:fld>
            <a:endParaRPr lang="en-GB"/>
          </a:p>
        </p:txBody>
      </p:sp>
      <p:sp>
        <p:nvSpPr>
          <p:cNvPr id="3" name="Footer Placeholder 2"/>
          <p:cNvSpPr>
            <a:spLocks noGrp="1"/>
          </p:cNvSpPr>
          <p:nvPr>
            <p:ph type="ftr" sz="quarter" idx="9"/>
          </p:nvPr>
        </p:nvSpPr>
        <p:spPr>
          <a:xfrm>
            <a:off x="2617472" y="6214536"/>
            <a:ext cx="3909060" cy="256032"/>
          </a:xfrm>
          <a:prstGeom prst="rect">
            <a:avLst/>
          </a:prstGeom>
          <a:noFill/>
          <a:ln>
            <a:noFill/>
          </a:ln>
        </p:spPr>
        <p:txBody>
          <a:bodyPr vert="horz" wrap="square" lIns="91440" tIns="45720" rIns="91440" bIns="45720" anchor="b" anchorCtr="1" compatLnSpc="1">
            <a:noAutofit/>
          </a:bodyPr>
          <a:lstStyle>
            <a:defPPr>
              <a:defRPr lang="en-US"/>
            </a:defPPr>
            <a:lvl1pPr marL="0" marR="0" lvl="0" indent="0" algn="ct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Kotler &amp; Armstrong 15 Ed.</a:t>
            </a:r>
          </a:p>
        </p:txBody>
      </p:sp>
    </p:spTree>
    <p:extLst>
      <p:ext uri="{BB962C8B-B14F-4D97-AF65-F5344CB8AC3E}">
        <p14:creationId xmlns:p14="http://schemas.microsoft.com/office/powerpoint/2010/main" val="17623155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2" y="642594"/>
            <a:ext cx="7543800" cy="1115568"/>
          </a:xfrm>
        </p:spPr>
        <p:txBody>
          <a:bodyPr>
            <a:normAutofit fontScale="90000"/>
          </a:bodyPr>
          <a:lstStyle/>
          <a:p>
            <a:r>
              <a:rPr lang="en-GB" dirty="0">
                <a:solidFill>
                  <a:schemeClr val="tx1"/>
                </a:solidFill>
              </a:rPr>
              <a:t>Research approaches</a:t>
            </a:r>
            <a:br>
              <a:rPr lang="en-GB" dirty="0">
                <a:solidFill>
                  <a:schemeClr val="tx1"/>
                </a:solidFill>
              </a:rPr>
            </a:br>
            <a:r>
              <a:rPr lang="en-GB" dirty="0"/>
              <a:t>(</a:t>
            </a:r>
            <a:r>
              <a:rPr lang="en-GB" sz="2400" dirty="0"/>
              <a:t>Primary data collection</a:t>
            </a:r>
            <a:r>
              <a:rPr lang="en-GB" dirty="0"/>
              <a:t>) </a:t>
            </a:r>
          </a:p>
        </p:txBody>
      </p:sp>
      <p:sp>
        <p:nvSpPr>
          <p:cNvPr id="3" name="Content Placeholder 2"/>
          <p:cNvSpPr>
            <a:spLocks noGrp="1"/>
          </p:cNvSpPr>
          <p:nvPr>
            <p:ph idx="1"/>
          </p:nvPr>
        </p:nvSpPr>
        <p:spPr>
          <a:xfrm>
            <a:off x="323528" y="2014194"/>
            <a:ext cx="8535156" cy="4200342"/>
          </a:xfrm>
        </p:spPr>
        <p:txBody>
          <a:bodyPr>
            <a:normAutofit lnSpcReduction="10000"/>
          </a:bodyPr>
          <a:lstStyle/>
          <a:p>
            <a:r>
              <a:rPr lang="en-GB" sz="2000" b="1" dirty="0">
                <a:solidFill>
                  <a:srgbClr val="C00000"/>
                </a:solidFill>
              </a:rPr>
              <a:t>Observational approach :</a:t>
            </a:r>
            <a:r>
              <a:rPr lang="en-GB" sz="2000" dirty="0"/>
              <a:t> gathering primary data by observing relevant people, actions and situations. (ethnographic research). </a:t>
            </a:r>
          </a:p>
          <a:p>
            <a:pPr marL="0" indent="0">
              <a:buNone/>
            </a:pPr>
            <a:r>
              <a:rPr lang="en-GB" sz="2000" b="1" dirty="0"/>
              <a:t>Observation </a:t>
            </a:r>
            <a:r>
              <a:rPr lang="en-GB" sz="2000" dirty="0"/>
              <a:t>is best suited for </a:t>
            </a:r>
            <a:r>
              <a:rPr lang="en-GB" sz="2000" b="1" dirty="0"/>
              <a:t>exploratory research</a:t>
            </a:r>
          </a:p>
          <a:p>
            <a:r>
              <a:rPr lang="en-GB" sz="2000" b="1" dirty="0">
                <a:solidFill>
                  <a:srgbClr val="C00000"/>
                </a:solidFill>
              </a:rPr>
              <a:t>Survey approach: </a:t>
            </a:r>
            <a:r>
              <a:rPr lang="en-GB" sz="2000" dirty="0"/>
              <a:t>Gathering primary data by asking people </a:t>
            </a:r>
            <a:r>
              <a:rPr lang="en-GB" sz="2000" b="1" dirty="0"/>
              <a:t>directly</a:t>
            </a:r>
            <a:r>
              <a:rPr lang="en-GB" sz="2000" dirty="0"/>
              <a:t> </a:t>
            </a:r>
            <a:r>
              <a:rPr lang="en-GB" sz="2000" b="1" dirty="0"/>
              <a:t>questions</a:t>
            </a:r>
            <a:r>
              <a:rPr lang="en-GB" sz="2000" dirty="0"/>
              <a:t> about their knowledge, attitudes, preferences, and buying behaviour. </a:t>
            </a:r>
          </a:p>
          <a:p>
            <a:pPr marL="0" indent="0">
              <a:buNone/>
            </a:pPr>
            <a:r>
              <a:rPr lang="en-GB" sz="2000" b="1" dirty="0"/>
              <a:t>Surveys </a:t>
            </a:r>
            <a:r>
              <a:rPr lang="en-GB" sz="2000" dirty="0"/>
              <a:t>are best suited for </a:t>
            </a:r>
            <a:r>
              <a:rPr lang="en-GB" sz="2000" b="1" dirty="0"/>
              <a:t>descriptive research </a:t>
            </a:r>
          </a:p>
          <a:p>
            <a:r>
              <a:rPr lang="en-GB" sz="2000" b="1" dirty="0">
                <a:solidFill>
                  <a:srgbClr val="C00000"/>
                </a:solidFill>
              </a:rPr>
              <a:t>Experimental approach :</a:t>
            </a:r>
            <a:r>
              <a:rPr lang="en-GB" sz="2000" dirty="0"/>
              <a:t>gathering primary data by  selecting matched groups of subjects, giving them different treatments, controlling unrelated factors and checking for differences in group responses. (cause and effect relationship) </a:t>
            </a:r>
          </a:p>
          <a:p>
            <a:pPr marL="0" indent="0">
              <a:buNone/>
            </a:pPr>
            <a:r>
              <a:rPr lang="en-GB" sz="2000" b="1" dirty="0"/>
              <a:t>Experimental</a:t>
            </a:r>
            <a:r>
              <a:rPr lang="en-GB" sz="2000" dirty="0"/>
              <a:t> approach is best suited for </a:t>
            </a:r>
            <a:r>
              <a:rPr lang="en-GB" sz="2000" b="1" dirty="0"/>
              <a:t>causal research </a:t>
            </a:r>
          </a:p>
        </p:txBody>
      </p:sp>
      <p:sp>
        <p:nvSpPr>
          <p:cNvPr id="4" name="Slide Number Placeholder 3"/>
          <p:cNvSpPr>
            <a:spLocks noGrp="1"/>
          </p:cNvSpPr>
          <p:nvPr>
            <p:ph type="sldNum" sz="quarter" idx="8"/>
          </p:nvPr>
        </p:nvSpPr>
        <p:spPr>
          <a:xfrm>
            <a:off x="7761404" y="6214536"/>
            <a:ext cx="1097280" cy="256032"/>
          </a:xfrm>
          <a:prstGeom prst="rect">
            <a:avLst/>
          </a:prstGeom>
          <a:noFill/>
          <a:ln>
            <a:noFill/>
          </a:ln>
        </p:spPr>
        <p:txBody>
          <a:bodyPr vert="horz" wrap="square" lIns="91440" tIns="45720" rIns="91440" bIns="45720" anchor="b" anchorCtr="0" compatLnSpc="1">
            <a:noAutofit/>
          </a:bodyPr>
          <a:lstStyle>
            <a:defPPr>
              <a:defRPr lang="en-US"/>
            </a:defPPr>
            <a:lvl1pPr marL="0" marR="0" lvl="0" indent="0" algn="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11ED86-9F18-421D-85DE-B5EF9B42C7E0}" type="slidenum">
              <a:rPr lang="en-GB" smtClean="0"/>
              <a:pPr/>
              <a:t>29</a:t>
            </a:fld>
            <a:endParaRPr lang="en-GB"/>
          </a:p>
        </p:txBody>
      </p:sp>
      <p:sp>
        <p:nvSpPr>
          <p:cNvPr id="5" name="Footer Placeholder 4"/>
          <p:cNvSpPr>
            <a:spLocks noGrp="1"/>
          </p:cNvSpPr>
          <p:nvPr>
            <p:ph type="ftr" sz="quarter" idx="9"/>
          </p:nvPr>
        </p:nvSpPr>
        <p:spPr>
          <a:xfrm>
            <a:off x="2617472" y="6214536"/>
            <a:ext cx="3909060" cy="256032"/>
          </a:xfrm>
          <a:prstGeom prst="rect">
            <a:avLst/>
          </a:prstGeom>
          <a:noFill/>
          <a:ln>
            <a:noFill/>
          </a:ln>
        </p:spPr>
        <p:txBody>
          <a:bodyPr vert="horz" wrap="square" lIns="91440" tIns="45720" rIns="91440" bIns="45720" anchor="b" anchorCtr="1" compatLnSpc="1">
            <a:noAutofit/>
          </a:bodyPr>
          <a:lstStyle>
            <a:defPPr>
              <a:defRPr lang="en-US"/>
            </a:defPPr>
            <a:lvl1pPr marL="0" marR="0" lvl="0" indent="0" algn="ct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Kotler &amp; Armstrong 15 Ed.</a:t>
            </a:r>
          </a:p>
        </p:txBody>
      </p:sp>
    </p:spTree>
    <p:extLst>
      <p:ext uri="{BB962C8B-B14F-4D97-AF65-F5344CB8AC3E}">
        <p14:creationId xmlns:p14="http://schemas.microsoft.com/office/powerpoint/2010/main" val="40526206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64370"/>
            <a:ext cx="7467600" cy="799317"/>
          </a:xfrm>
        </p:spPr>
        <p:txBody>
          <a:bodyPr/>
          <a:lstStyle/>
          <a:p>
            <a:r>
              <a:rPr lang="en-GB" dirty="0">
                <a:solidFill>
                  <a:schemeClr val="tx1"/>
                </a:solidFill>
              </a:rPr>
              <a:t>The Marketing Environment </a:t>
            </a:r>
          </a:p>
        </p:txBody>
      </p:sp>
      <p:sp>
        <p:nvSpPr>
          <p:cNvPr id="3" name="Content Placeholder 2"/>
          <p:cNvSpPr>
            <a:spLocks noGrp="1"/>
          </p:cNvSpPr>
          <p:nvPr>
            <p:ph sz="quarter" idx="1"/>
          </p:nvPr>
        </p:nvSpPr>
        <p:spPr>
          <a:xfrm>
            <a:off x="441831" y="1485579"/>
            <a:ext cx="8003232" cy="4248471"/>
          </a:xfrm>
        </p:spPr>
        <p:txBody>
          <a:bodyPr>
            <a:normAutofit/>
          </a:bodyPr>
          <a:lstStyle/>
          <a:p>
            <a:endParaRPr lang="en-GB" dirty="0"/>
          </a:p>
          <a:p>
            <a:pPr marL="0" indent="0">
              <a:buNone/>
            </a:pPr>
            <a:endParaRPr lang="en-GB" dirty="0"/>
          </a:p>
          <a:p>
            <a:r>
              <a:rPr lang="en-US" altLang="en-US" b="1" dirty="0"/>
              <a:t>The marketing environment </a:t>
            </a:r>
            <a:r>
              <a:rPr lang="en-US" altLang="en-US" dirty="0"/>
              <a:t>includes the actors and forces outside marketing that affect marketing management’s ability to build and maintain successful relationships with target customers</a:t>
            </a:r>
          </a:p>
          <a:p>
            <a:pPr marL="0" indent="0">
              <a:buNone/>
            </a:pPr>
            <a:endParaRPr lang="en-US" altLang="en-US" dirty="0"/>
          </a:p>
          <a:p>
            <a:pPr lvl="2">
              <a:buFont typeface="Courier New" panose="02070309020205020404" pitchFamily="49" charset="0"/>
              <a:buChar char="o"/>
            </a:pPr>
            <a:r>
              <a:rPr lang="en-US" altLang="en-US" sz="2400" dirty="0"/>
              <a:t>The Microenvironment</a:t>
            </a:r>
          </a:p>
          <a:p>
            <a:pPr lvl="2">
              <a:buFont typeface="Courier New" panose="02070309020205020404" pitchFamily="49" charset="0"/>
              <a:buChar char="o"/>
            </a:pPr>
            <a:r>
              <a:rPr lang="en-US" altLang="en-US" sz="2400" dirty="0"/>
              <a:t>The Macro environment</a:t>
            </a:r>
          </a:p>
          <a:p>
            <a:pPr marL="0" indent="0">
              <a:buNone/>
            </a:pPr>
            <a:endParaRPr lang="en-GB" dirty="0"/>
          </a:p>
        </p:txBody>
      </p:sp>
      <p:sp>
        <p:nvSpPr>
          <p:cNvPr id="4" name="Slide Number Placeholder 3"/>
          <p:cNvSpPr>
            <a:spLocks noGrp="1"/>
          </p:cNvSpPr>
          <p:nvPr>
            <p:ph type="sldNum" sz="quarter" idx="15"/>
          </p:nvPr>
        </p:nvSpPr>
        <p:spPr>
          <a:xfrm>
            <a:off x="8129016" y="5734050"/>
            <a:ext cx="609600" cy="521208"/>
          </a:xfrm>
          <a:prstGeom prst="rect">
            <a:avLst/>
          </a:prstGeom>
        </p:spPr>
        <p:txBody>
          <a:bodyPr vert="horz" rtlCol="0"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40BD18-37DA-47F2-A338-A4D67EB72223}" type="slidenum">
              <a:rPr lang="en-GB" smtClean="0"/>
              <a:pPr/>
              <a:t>3</a:t>
            </a:fld>
            <a:endParaRPr lang="en-GB"/>
          </a:p>
        </p:txBody>
      </p:sp>
      <p:pic>
        <p:nvPicPr>
          <p:cNvPr id="5" name="Picture 4" descr="Macintosh HD:Users:jgkliatis2:Downloads:UWL-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130901"/>
            <a:ext cx="3032760" cy="719455"/>
          </a:xfrm>
          <a:prstGeom prst="rect">
            <a:avLst/>
          </a:prstGeom>
          <a:noFill/>
          <a:ln>
            <a:noFill/>
          </a:ln>
        </p:spPr>
      </p:pic>
    </p:spTree>
    <p:extLst>
      <p:ext uri="{BB962C8B-B14F-4D97-AF65-F5344CB8AC3E}">
        <p14:creationId xmlns:p14="http://schemas.microsoft.com/office/powerpoint/2010/main" val="2926935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Contact methods </a:t>
            </a:r>
          </a:p>
        </p:txBody>
      </p:sp>
      <p:sp>
        <p:nvSpPr>
          <p:cNvPr id="3" name="Content Placeholder 2"/>
          <p:cNvSpPr>
            <a:spLocks noGrp="1"/>
          </p:cNvSpPr>
          <p:nvPr>
            <p:ph idx="1"/>
          </p:nvPr>
        </p:nvSpPr>
        <p:spPr>
          <a:xfrm>
            <a:off x="467544" y="1844824"/>
            <a:ext cx="8136904" cy="4464496"/>
          </a:xfrm>
        </p:spPr>
        <p:txBody>
          <a:bodyPr>
            <a:normAutofit/>
          </a:bodyPr>
          <a:lstStyle/>
          <a:p>
            <a:r>
              <a:rPr lang="en-GB" sz="2000" b="1" dirty="0"/>
              <a:t>Mail, Telephone, and Personal Interviewing</a:t>
            </a:r>
          </a:p>
          <a:p>
            <a:r>
              <a:rPr lang="en-GB" sz="2000" b="1" dirty="0"/>
              <a:t>Focus group interviewing</a:t>
            </a:r>
          </a:p>
          <a:p>
            <a:r>
              <a:rPr lang="en-GB" sz="2000" b="1" dirty="0"/>
              <a:t>Online marketing research </a:t>
            </a:r>
            <a:r>
              <a:rPr lang="en-GB" sz="2000" dirty="0"/>
              <a:t>: Internet surveys, online focus groups, Web-based experiments, or tracking consumers’ online behaviour</a:t>
            </a:r>
          </a:p>
          <a:p>
            <a:r>
              <a:rPr lang="en-GB" sz="2000" b="1" dirty="0"/>
              <a:t>Online focus groups</a:t>
            </a:r>
            <a:r>
              <a:rPr lang="en-GB" sz="2000" dirty="0"/>
              <a:t>: gain qualitative insights about consumer attitudes and behaviour.</a:t>
            </a:r>
          </a:p>
        </p:txBody>
      </p:sp>
      <p:sp>
        <p:nvSpPr>
          <p:cNvPr id="4" name="Slide Number Placeholder 3"/>
          <p:cNvSpPr>
            <a:spLocks noGrp="1"/>
          </p:cNvSpPr>
          <p:nvPr>
            <p:ph type="sldNum" sz="quarter" idx="8"/>
          </p:nvPr>
        </p:nvSpPr>
        <p:spPr>
          <a:xfrm>
            <a:off x="7761404" y="6214536"/>
            <a:ext cx="1097280" cy="256032"/>
          </a:xfrm>
          <a:prstGeom prst="rect">
            <a:avLst/>
          </a:prstGeom>
          <a:noFill/>
          <a:ln>
            <a:noFill/>
          </a:ln>
        </p:spPr>
        <p:txBody>
          <a:bodyPr vert="horz" wrap="square" lIns="91440" tIns="45720" rIns="91440" bIns="45720" anchor="b" anchorCtr="0" compatLnSpc="1">
            <a:noAutofit/>
          </a:bodyPr>
          <a:lstStyle>
            <a:defPPr>
              <a:defRPr lang="en-US"/>
            </a:defPPr>
            <a:lvl1pPr marL="0" marR="0" lvl="0" indent="0" algn="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11ED86-9F18-421D-85DE-B5EF9B42C7E0}" type="slidenum">
              <a:rPr lang="en-GB" smtClean="0"/>
              <a:pPr/>
              <a:t>30</a:t>
            </a:fld>
            <a:endParaRPr lang="en-GB"/>
          </a:p>
        </p:txBody>
      </p:sp>
      <p:pic>
        <p:nvPicPr>
          <p:cNvPr id="5" name="Picture 4"/>
          <p:cNvPicPr>
            <a:picLocks noChangeAspect="1"/>
          </p:cNvPicPr>
          <p:nvPr/>
        </p:nvPicPr>
        <p:blipFill>
          <a:blip r:embed="rId2"/>
          <a:stretch>
            <a:fillRect/>
          </a:stretch>
        </p:blipFill>
        <p:spPr>
          <a:xfrm>
            <a:off x="4236023" y="4244138"/>
            <a:ext cx="4074021" cy="2139768"/>
          </a:xfrm>
          <a:prstGeom prst="rect">
            <a:avLst/>
          </a:prstGeom>
        </p:spPr>
      </p:pic>
      <p:sp>
        <p:nvSpPr>
          <p:cNvPr id="6" name="Footer Placeholder 5"/>
          <p:cNvSpPr>
            <a:spLocks noGrp="1"/>
          </p:cNvSpPr>
          <p:nvPr>
            <p:ph type="ftr" sz="quarter" idx="9"/>
          </p:nvPr>
        </p:nvSpPr>
        <p:spPr>
          <a:xfrm>
            <a:off x="2617472" y="6214536"/>
            <a:ext cx="3909060" cy="256032"/>
          </a:xfrm>
          <a:prstGeom prst="rect">
            <a:avLst/>
          </a:prstGeom>
          <a:noFill/>
          <a:ln>
            <a:noFill/>
          </a:ln>
        </p:spPr>
        <p:txBody>
          <a:bodyPr vert="horz" wrap="square" lIns="91440" tIns="45720" rIns="91440" bIns="45720" anchor="b" anchorCtr="1" compatLnSpc="1">
            <a:noAutofit/>
          </a:bodyPr>
          <a:lstStyle>
            <a:defPPr>
              <a:defRPr lang="en-US"/>
            </a:defPPr>
            <a:lvl1pPr marL="0" marR="0" lvl="0" indent="0" algn="ct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Kotler &amp; Armstrong 15 Ed.</a:t>
            </a:r>
          </a:p>
        </p:txBody>
      </p:sp>
    </p:spTree>
    <p:extLst>
      <p:ext uri="{BB962C8B-B14F-4D97-AF65-F5344CB8AC3E}">
        <p14:creationId xmlns:p14="http://schemas.microsoft.com/office/powerpoint/2010/main" val="32821764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Sampling Plan</a:t>
            </a:r>
          </a:p>
        </p:txBody>
      </p:sp>
      <p:sp>
        <p:nvSpPr>
          <p:cNvPr id="3" name="Content Placeholder 2"/>
          <p:cNvSpPr>
            <a:spLocks noGrp="1"/>
          </p:cNvSpPr>
          <p:nvPr>
            <p:ph idx="1"/>
          </p:nvPr>
        </p:nvSpPr>
        <p:spPr>
          <a:xfrm>
            <a:off x="395536" y="2014194"/>
            <a:ext cx="7948366" cy="4020846"/>
          </a:xfrm>
        </p:spPr>
        <p:txBody>
          <a:bodyPr>
            <a:normAutofit/>
          </a:bodyPr>
          <a:lstStyle/>
          <a:p>
            <a:r>
              <a:rPr lang="en-GB" sz="2000" b="1" dirty="0"/>
              <a:t>Sample</a:t>
            </a:r>
            <a:r>
              <a:rPr lang="en-GB" sz="2000" dirty="0"/>
              <a:t>: A segment of the population selected for marketing research to represent the population as a whole.</a:t>
            </a:r>
          </a:p>
          <a:p>
            <a:r>
              <a:rPr lang="en-GB" sz="2000" dirty="0"/>
              <a:t>Who is to be surveyed?</a:t>
            </a:r>
          </a:p>
          <a:p>
            <a:r>
              <a:rPr lang="en-GB" sz="2000" dirty="0"/>
              <a:t>How many people should be surveyed?</a:t>
            </a:r>
          </a:p>
          <a:p>
            <a:r>
              <a:rPr lang="en-GB" sz="2000" dirty="0"/>
              <a:t>How should the people be chosen?(Randomly or Cluster) </a:t>
            </a:r>
          </a:p>
          <a:p>
            <a:endParaRPr lang="en-GB" sz="2000" dirty="0"/>
          </a:p>
        </p:txBody>
      </p:sp>
      <p:sp>
        <p:nvSpPr>
          <p:cNvPr id="4" name="Slide Number Placeholder 3"/>
          <p:cNvSpPr>
            <a:spLocks noGrp="1"/>
          </p:cNvSpPr>
          <p:nvPr>
            <p:ph type="sldNum" sz="quarter" idx="8"/>
          </p:nvPr>
        </p:nvSpPr>
        <p:spPr>
          <a:xfrm>
            <a:off x="7761404" y="6214536"/>
            <a:ext cx="1097280" cy="256032"/>
          </a:xfrm>
          <a:prstGeom prst="rect">
            <a:avLst/>
          </a:prstGeom>
          <a:noFill/>
          <a:ln>
            <a:noFill/>
          </a:ln>
        </p:spPr>
        <p:txBody>
          <a:bodyPr vert="horz" wrap="square" lIns="91440" tIns="45720" rIns="91440" bIns="45720" anchor="b" anchorCtr="0" compatLnSpc="1">
            <a:noAutofit/>
          </a:bodyPr>
          <a:lstStyle>
            <a:defPPr>
              <a:defRPr lang="en-US"/>
            </a:defPPr>
            <a:lvl1pPr marL="0" marR="0" lvl="0" indent="0" algn="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11ED86-9F18-421D-85DE-B5EF9B42C7E0}" type="slidenum">
              <a:rPr lang="en-GB" smtClean="0"/>
              <a:pPr/>
              <a:t>31</a:t>
            </a:fld>
            <a:endParaRPr lang="en-GB"/>
          </a:p>
        </p:txBody>
      </p:sp>
      <p:pic>
        <p:nvPicPr>
          <p:cNvPr id="5" name="Picture 4"/>
          <p:cNvPicPr>
            <a:picLocks noChangeAspect="1"/>
          </p:cNvPicPr>
          <p:nvPr/>
        </p:nvPicPr>
        <p:blipFill>
          <a:blip r:embed="rId2"/>
          <a:stretch>
            <a:fillRect/>
          </a:stretch>
        </p:blipFill>
        <p:spPr>
          <a:xfrm>
            <a:off x="4572002" y="4024617"/>
            <a:ext cx="4039733" cy="2343283"/>
          </a:xfrm>
          <a:prstGeom prst="rect">
            <a:avLst/>
          </a:prstGeom>
        </p:spPr>
      </p:pic>
      <p:pic>
        <p:nvPicPr>
          <p:cNvPr id="6" name="Picture 5"/>
          <p:cNvPicPr>
            <a:picLocks noChangeAspect="1"/>
          </p:cNvPicPr>
          <p:nvPr/>
        </p:nvPicPr>
        <p:blipFill>
          <a:blip r:embed="rId3"/>
          <a:stretch>
            <a:fillRect/>
          </a:stretch>
        </p:blipFill>
        <p:spPr>
          <a:xfrm>
            <a:off x="475536" y="4024617"/>
            <a:ext cx="3705225" cy="2438400"/>
          </a:xfrm>
          <a:prstGeom prst="rect">
            <a:avLst/>
          </a:prstGeom>
        </p:spPr>
      </p:pic>
      <p:sp>
        <p:nvSpPr>
          <p:cNvPr id="7" name="Footer Placeholder 6"/>
          <p:cNvSpPr>
            <a:spLocks noGrp="1"/>
          </p:cNvSpPr>
          <p:nvPr>
            <p:ph type="ftr" sz="quarter" idx="9"/>
          </p:nvPr>
        </p:nvSpPr>
        <p:spPr>
          <a:xfrm>
            <a:off x="2617472" y="6214536"/>
            <a:ext cx="3909060" cy="256032"/>
          </a:xfrm>
          <a:prstGeom prst="rect">
            <a:avLst/>
          </a:prstGeom>
          <a:noFill/>
          <a:ln>
            <a:noFill/>
          </a:ln>
        </p:spPr>
        <p:txBody>
          <a:bodyPr vert="horz" wrap="square" lIns="91440" tIns="45720" rIns="91440" bIns="45720" anchor="b" anchorCtr="1" compatLnSpc="1">
            <a:noAutofit/>
          </a:bodyPr>
          <a:lstStyle>
            <a:defPPr>
              <a:defRPr lang="en-US"/>
            </a:defPPr>
            <a:lvl1pPr marL="0" marR="0" lvl="0" indent="0" algn="ct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Kotler &amp; Armstrong 15 Ed.</a:t>
            </a:r>
          </a:p>
        </p:txBody>
      </p:sp>
    </p:spTree>
    <p:extLst>
      <p:ext uri="{BB962C8B-B14F-4D97-AF65-F5344CB8AC3E}">
        <p14:creationId xmlns:p14="http://schemas.microsoft.com/office/powerpoint/2010/main" val="3494831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2" y="642594"/>
            <a:ext cx="7543800" cy="950726"/>
          </a:xfrm>
        </p:spPr>
        <p:txBody>
          <a:bodyPr/>
          <a:lstStyle/>
          <a:p>
            <a:r>
              <a:rPr lang="en-GB" dirty="0"/>
              <a:t>Research Instruments</a:t>
            </a:r>
          </a:p>
        </p:txBody>
      </p:sp>
      <p:sp>
        <p:nvSpPr>
          <p:cNvPr id="3" name="Content Placeholder 2"/>
          <p:cNvSpPr>
            <a:spLocks noGrp="1"/>
          </p:cNvSpPr>
          <p:nvPr>
            <p:ph idx="1"/>
          </p:nvPr>
        </p:nvSpPr>
        <p:spPr>
          <a:xfrm>
            <a:off x="467544" y="1772816"/>
            <a:ext cx="8280920" cy="4697752"/>
          </a:xfrm>
        </p:spPr>
        <p:txBody>
          <a:bodyPr>
            <a:normAutofit fontScale="77500" lnSpcReduction="20000"/>
          </a:bodyPr>
          <a:lstStyle/>
          <a:p>
            <a:r>
              <a:rPr lang="en-GB" sz="2000" b="1" dirty="0"/>
              <a:t>Questionnaires : </a:t>
            </a:r>
          </a:p>
          <a:p>
            <a:r>
              <a:rPr lang="en-GB" sz="2000" dirty="0"/>
              <a:t>Open-end questions (interview ) include all possible answers, and subjects make choices among them </a:t>
            </a:r>
          </a:p>
          <a:p>
            <a:r>
              <a:rPr lang="en-GB" sz="2000" dirty="0"/>
              <a:t>Closed-end questions allow respondents to answer in their own words. Useful in exploratory research</a:t>
            </a:r>
          </a:p>
          <a:p>
            <a:pPr marL="0" indent="0">
              <a:buNone/>
            </a:pPr>
            <a:endParaRPr lang="en-GB" sz="2000" dirty="0"/>
          </a:p>
          <a:p>
            <a:r>
              <a:rPr lang="en-GB" sz="2000" b="1" dirty="0"/>
              <a:t>Mechanical Instruments</a:t>
            </a:r>
            <a:r>
              <a:rPr lang="en-GB" sz="2000" dirty="0"/>
              <a:t>: </a:t>
            </a:r>
          </a:p>
          <a:p>
            <a:r>
              <a:rPr lang="en-GB" sz="2000" dirty="0"/>
              <a:t>Eye-tracking, </a:t>
            </a:r>
          </a:p>
          <a:p>
            <a:r>
              <a:rPr lang="en-GB" sz="2000" dirty="0"/>
              <a:t>Neuro-marketing: measuring brain activity to </a:t>
            </a:r>
          </a:p>
          <a:p>
            <a:pPr marL="0" indent="0">
              <a:buNone/>
            </a:pPr>
            <a:r>
              <a:rPr lang="en-GB" sz="2000" dirty="0"/>
              <a:t>learn how consumers feel and respond</a:t>
            </a:r>
          </a:p>
          <a:p>
            <a:r>
              <a:rPr lang="en-GB" sz="2000" dirty="0"/>
              <a:t>Checkout scanners</a:t>
            </a:r>
          </a:p>
          <a:p>
            <a:r>
              <a:rPr lang="en-GB" sz="2000" dirty="0"/>
              <a:t>Mechanical devices (to track eye movement,</a:t>
            </a:r>
          </a:p>
          <a:p>
            <a:pPr marL="0" indent="0">
              <a:buNone/>
            </a:pPr>
            <a:r>
              <a:rPr lang="en-GB" sz="2000" dirty="0"/>
              <a:t> monitor heart rates, and measure</a:t>
            </a:r>
          </a:p>
          <a:p>
            <a:pPr marL="0" indent="0">
              <a:buNone/>
            </a:pPr>
            <a:r>
              <a:rPr lang="en-GB" sz="2000" dirty="0"/>
              <a:t>other physical responses)</a:t>
            </a:r>
          </a:p>
          <a:p>
            <a:endParaRPr lang="en-GB" sz="2000" dirty="0"/>
          </a:p>
          <a:p>
            <a:endParaRPr lang="en-GB" sz="2000" dirty="0"/>
          </a:p>
        </p:txBody>
      </p:sp>
      <p:sp>
        <p:nvSpPr>
          <p:cNvPr id="4" name="Slide Number Placeholder 3"/>
          <p:cNvSpPr>
            <a:spLocks noGrp="1"/>
          </p:cNvSpPr>
          <p:nvPr>
            <p:ph type="sldNum" sz="quarter" idx="8"/>
          </p:nvPr>
        </p:nvSpPr>
        <p:spPr>
          <a:xfrm>
            <a:off x="7761404" y="6214536"/>
            <a:ext cx="1097280" cy="256032"/>
          </a:xfrm>
          <a:prstGeom prst="rect">
            <a:avLst/>
          </a:prstGeom>
          <a:noFill/>
          <a:ln>
            <a:noFill/>
          </a:ln>
        </p:spPr>
        <p:txBody>
          <a:bodyPr vert="horz" wrap="square" lIns="91440" tIns="45720" rIns="91440" bIns="45720" anchor="b" anchorCtr="0" compatLnSpc="1">
            <a:noAutofit/>
          </a:bodyPr>
          <a:lstStyle>
            <a:defPPr>
              <a:defRPr lang="en-US"/>
            </a:defPPr>
            <a:lvl1pPr marL="0" marR="0" lvl="0" indent="0" algn="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11ED86-9F18-421D-85DE-B5EF9B42C7E0}" type="slidenum">
              <a:rPr lang="en-GB" smtClean="0"/>
              <a:pPr/>
              <a:t>32</a:t>
            </a:fld>
            <a:endParaRPr lang="en-GB"/>
          </a:p>
        </p:txBody>
      </p:sp>
      <p:pic>
        <p:nvPicPr>
          <p:cNvPr id="5" name="Picture 4"/>
          <p:cNvPicPr>
            <a:picLocks noChangeAspect="1"/>
          </p:cNvPicPr>
          <p:nvPr/>
        </p:nvPicPr>
        <p:blipFill>
          <a:blip r:embed="rId2"/>
          <a:stretch>
            <a:fillRect/>
          </a:stretch>
        </p:blipFill>
        <p:spPr>
          <a:xfrm>
            <a:off x="6297546" y="3443961"/>
            <a:ext cx="2068060" cy="3026607"/>
          </a:xfrm>
          <a:prstGeom prst="rect">
            <a:avLst/>
          </a:prstGeom>
        </p:spPr>
      </p:pic>
      <p:sp>
        <p:nvSpPr>
          <p:cNvPr id="6" name="Footer Placeholder 5"/>
          <p:cNvSpPr>
            <a:spLocks noGrp="1"/>
          </p:cNvSpPr>
          <p:nvPr>
            <p:ph type="ftr" sz="quarter" idx="9"/>
          </p:nvPr>
        </p:nvSpPr>
        <p:spPr>
          <a:xfrm>
            <a:off x="2617472" y="6214536"/>
            <a:ext cx="3909060" cy="256032"/>
          </a:xfrm>
          <a:prstGeom prst="rect">
            <a:avLst/>
          </a:prstGeom>
          <a:noFill/>
          <a:ln>
            <a:noFill/>
          </a:ln>
        </p:spPr>
        <p:txBody>
          <a:bodyPr vert="horz" wrap="square" lIns="91440" tIns="45720" rIns="91440" bIns="45720" anchor="b" anchorCtr="1" compatLnSpc="1">
            <a:noAutofit/>
          </a:bodyPr>
          <a:lstStyle>
            <a:defPPr>
              <a:defRPr lang="en-US"/>
            </a:defPPr>
            <a:lvl1pPr marL="0" marR="0" lvl="0" indent="0" algn="ct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Kotler &amp; Armstrong 15 Ed.</a:t>
            </a:r>
          </a:p>
        </p:txBody>
      </p:sp>
    </p:spTree>
    <p:extLst>
      <p:ext uri="{BB962C8B-B14F-4D97-AF65-F5344CB8AC3E}">
        <p14:creationId xmlns:p14="http://schemas.microsoft.com/office/powerpoint/2010/main" val="18009933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Implementing &amp; Interpreting </a:t>
            </a:r>
            <a:br>
              <a:rPr lang="en-GB" dirty="0"/>
            </a:br>
            <a:r>
              <a:rPr lang="en-GB" dirty="0"/>
              <a:t>the Research Plan</a:t>
            </a:r>
            <a:br>
              <a:rPr lang="en-GB" dirty="0"/>
            </a:br>
            <a:endParaRPr lang="en-GB" dirty="0"/>
          </a:p>
        </p:txBody>
      </p:sp>
      <p:pic>
        <p:nvPicPr>
          <p:cNvPr id="6" name="Content Placeholder 5"/>
          <p:cNvPicPr>
            <a:picLocks noGrp="1" noChangeAspect="1"/>
          </p:cNvPicPr>
          <p:nvPr>
            <p:ph idx="1"/>
          </p:nvPr>
        </p:nvPicPr>
        <p:blipFill>
          <a:blip r:embed="rId2"/>
          <a:stretch>
            <a:fillRect/>
          </a:stretch>
        </p:blipFill>
        <p:spPr>
          <a:xfrm>
            <a:off x="1319502" y="1844824"/>
            <a:ext cx="6504996" cy="4248472"/>
          </a:xfrm>
          <a:prstGeom prst="rect">
            <a:avLst/>
          </a:prstGeom>
        </p:spPr>
      </p:pic>
      <p:sp>
        <p:nvSpPr>
          <p:cNvPr id="4" name="Slide Number Placeholder 3"/>
          <p:cNvSpPr>
            <a:spLocks noGrp="1"/>
          </p:cNvSpPr>
          <p:nvPr>
            <p:ph type="sldNum" sz="quarter" idx="8"/>
          </p:nvPr>
        </p:nvSpPr>
        <p:spPr>
          <a:xfrm>
            <a:off x="7761404" y="6214536"/>
            <a:ext cx="1097280" cy="256032"/>
          </a:xfrm>
          <a:prstGeom prst="rect">
            <a:avLst/>
          </a:prstGeom>
          <a:noFill/>
          <a:ln>
            <a:noFill/>
          </a:ln>
        </p:spPr>
        <p:txBody>
          <a:bodyPr vert="horz" wrap="square" lIns="91440" tIns="45720" rIns="91440" bIns="45720" anchor="b" anchorCtr="0" compatLnSpc="1">
            <a:noAutofit/>
          </a:bodyPr>
          <a:lstStyle>
            <a:defPPr>
              <a:defRPr lang="en-US"/>
            </a:defPPr>
            <a:lvl1pPr marL="0" marR="0" lvl="0" indent="0" algn="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11ED86-9F18-421D-85DE-B5EF9B42C7E0}" type="slidenum">
              <a:rPr lang="en-GB" smtClean="0"/>
              <a:pPr/>
              <a:t>33</a:t>
            </a:fld>
            <a:endParaRPr lang="en-GB"/>
          </a:p>
        </p:txBody>
      </p:sp>
      <p:sp>
        <p:nvSpPr>
          <p:cNvPr id="3" name="Footer Placeholder 2"/>
          <p:cNvSpPr>
            <a:spLocks noGrp="1"/>
          </p:cNvSpPr>
          <p:nvPr>
            <p:ph type="ftr" sz="quarter" idx="9"/>
          </p:nvPr>
        </p:nvSpPr>
        <p:spPr>
          <a:xfrm>
            <a:off x="2617472" y="6214536"/>
            <a:ext cx="3909060" cy="256032"/>
          </a:xfrm>
          <a:prstGeom prst="rect">
            <a:avLst/>
          </a:prstGeom>
          <a:noFill/>
          <a:ln>
            <a:noFill/>
          </a:ln>
        </p:spPr>
        <p:txBody>
          <a:bodyPr vert="horz" wrap="square" lIns="91440" tIns="45720" rIns="91440" bIns="45720" anchor="b" anchorCtr="1" compatLnSpc="1">
            <a:noAutofit/>
          </a:bodyPr>
          <a:lstStyle>
            <a:defPPr>
              <a:defRPr lang="en-US"/>
            </a:defPPr>
            <a:lvl1pPr marL="0" marR="0" lvl="0" indent="0" algn="ct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Kotler &amp; Armstrong 15 Ed.</a:t>
            </a:r>
          </a:p>
        </p:txBody>
      </p:sp>
    </p:spTree>
    <p:extLst>
      <p:ext uri="{BB962C8B-B14F-4D97-AF65-F5344CB8AC3E}">
        <p14:creationId xmlns:p14="http://schemas.microsoft.com/office/powerpoint/2010/main" val="26358099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Analysing and Using Marketing</a:t>
            </a:r>
            <a:br>
              <a:rPr lang="en-GB" dirty="0"/>
            </a:br>
            <a:r>
              <a:rPr lang="en-GB" dirty="0"/>
              <a:t>Information</a:t>
            </a:r>
          </a:p>
        </p:txBody>
      </p:sp>
      <p:sp>
        <p:nvSpPr>
          <p:cNvPr id="3" name="Content Placeholder 2"/>
          <p:cNvSpPr>
            <a:spLocks noGrp="1"/>
          </p:cNvSpPr>
          <p:nvPr>
            <p:ph idx="1"/>
          </p:nvPr>
        </p:nvSpPr>
        <p:spPr>
          <a:xfrm>
            <a:off x="467544" y="1844824"/>
            <a:ext cx="8208912" cy="4369712"/>
          </a:xfrm>
        </p:spPr>
        <p:txBody>
          <a:bodyPr>
            <a:normAutofit/>
          </a:bodyPr>
          <a:lstStyle/>
          <a:p>
            <a:r>
              <a:rPr lang="en-GB" sz="2400" dirty="0">
                <a:solidFill>
                  <a:srgbClr val="FF0000"/>
                </a:solidFill>
              </a:rPr>
              <a:t>Customer relationship management (CRM): </a:t>
            </a:r>
          </a:p>
          <a:p>
            <a:pPr marL="0" indent="0">
              <a:buNone/>
            </a:pPr>
            <a:r>
              <a:rPr lang="en-GB" sz="2400" dirty="0"/>
              <a:t>Managing detailed information about individual customers and carefully managing customer touch points to maximize </a:t>
            </a:r>
            <a:r>
              <a:rPr lang="en-GB" sz="2400" b="1" dirty="0"/>
              <a:t>customer loyalty</a:t>
            </a:r>
            <a:r>
              <a:rPr lang="en-GB" sz="2400" dirty="0"/>
              <a:t>.</a:t>
            </a:r>
          </a:p>
          <a:p>
            <a:pPr marL="0" indent="0">
              <a:buNone/>
            </a:pPr>
            <a:endParaRPr lang="en-GB" sz="2400" dirty="0"/>
          </a:p>
          <a:p>
            <a:pPr marL="0" indent="0">
              <a:buNone/>
            </a:pPr>
            <a:r>
              <a:rPr lang="en-GB" sz="1800" dirty="0"/>
              <a:t>CRM consists of sophisticated software and analytical tools that integrate customer information from all sources, analyse it in depth, and apply the results to build stronger customer relationships. </a:t>
            </a:r>
          </a:p>
        </p:txBody>
      </p:sp>
      <p:sp>
        <p:nvSpPr>
          <p:cNvPr id="4" name="Slide Number Placeholder 3"/>
          <p:cNvSpPr>
            <a:spLocks noGrp="1"/>
          </p:cNvSpPr>
          <p:nvPr>
            <p:ph type="sldNum" sz="quarter" idx="8"/>
          </p:nvPr>
        </p:nvSpPr>
        <p:spPr>
          <a:xfrm>
            <a:off x="7761404" y="6214536"/>
            <a:ext cx="1097280" cy="256032"/>
          </a:xfrm>
          <a:prstGeom prst="rect">
            <a:avLst/>
          </a:prstGeom>
          <a:noFill/>
          <a:ln>
            <a:noFill/>
          </a:ln>
        </p:spPr>
        <p:txBody>
          <a:bodyPr vert="horz" wrap="square" lIns="91440" tIns="45720" rIns="91440" bIns="45720" anchor="b" anchorCtr="0" compatLnSpc="1">
            <a:noAutofit/>
          </a:bodyPr>
          <a:lstStyle>
            <a:defPPr>
              <a:defRPr lang="en-US"/>
            </a:defPPr>
            <a:lvl1pPr marL="0" marR="0" lvl="0" indent="0" algn="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11ED86-9F18-421D-85DE-B5EF9B42C7E0}" type="slidenum">
              <a:rPr lang="en-GB" smtClean="0"/>
              <a:pPr/>
              <a:t>34</a:t>
            </a:fld>
            <a:endParaRPr lang="en-GB"/>
          </a:p>
        </p:txBody>
      </p:sp>
      <p:pic>
        <p:nvPicPr>
          <p:cNvPr id="7" name="Picture 6"/>
          <p:cNvPicPr>
            <a:picLocks noChangeAspect="1"/>
          </p:cNvPicPr>
          <p:nvPr/>
        </p:nvPicPr>
        <p:blipFill>
          <a:blip r:embed="rId2"/>
          <a:stretch>
            <a:fillRect/>
          </a:stretch>
        </p:blipFill>
        <p:spPr>
          <a:xfrm>
            <a:off x="800102" y="4922750"/>
            <a:ext cx="2255153" cy="1547817"/>
          </a:xfrm>
          <a:prstGeom prst="rect">
            <a:avLst/>
          </a:prstGeom>
        </p:spPr>
      </p:pic>
      <p:pic>
        <p:nvPicPr>
          <p:cNvPr id="8" name="Picture 7"/>
          <p:cNvPicPr>
            <a:picLocks noChangeAspect="1"/>
          </p:cNvPicPr>
          <p:nvPr/>
        </p:nvPicPr>
        <p:blipFill>
          <a:blip r:embed="rId3"/>
          <a:stretch>
            <a:fillRect/>
          </a:stretch>
        </p:blipFill>
        <p:spPr>
          <a:xfrm>
            <a:off x="6084168" y="4922750"/>
            <a:ext cx="2034927" cy="1524231"/>
          </a:xfrm>
          <a:prstGeom prst="rect">
            <a:avLst/>
          </a:prstGeom>
        </p:spPr>
      </p:pic>
      <p:pic>
        <p:nvPicPr>
          <p:cNvPr id="9" name="Picture 8"/>
          <p:cNvPicPr>
            <a:picLocks noChangeAspect="1"/>
          </p:cNvPicPr>
          <p:nvPr/>
        </p:nvPicPr>
        <p:blipFill>
          <a:blip r:embed="rId4"/>
          <a:stretch>
            <a:fillRect/>
          </a:stretch>
        </p:blipFill>
        <p:spPr>
          <a:xfrm>
            <a:off x="3563888" y="4845295"/>
            <a:ext cx="2442348" cy="1625272"/>
          </a:xfrm>
          <a:prstGeom prst="rect">
            <a:avLst/>
          </a:prstGeom>
        </p:spPr>
      </p:pic>
      <p:sp>
        <p:nvSpPr>
          <p:cNvPr id="5" name="Footer Placeholder 4"/>
          <p:cNvSpPr>
            <a:spLocks noGrp="1"/>
          </p:cNvSpPr>
          <p:nvPr>
            <p:ph type="ftr" sz="quarter" idx="9"/>
          </p:nvPr>
        </p:nvSpPr>
        <p:spPr>
          <a:xfrm>
            <a:off x="2617472" y="6214536"/>
            <a:ext cx="3909060" cy="256032"/>
          </a:xfrm>
          <a:prstGeom prst="rect">
            <a:avLst/>
          </a:prstGeom>
          <a:noFill/>
          <a:ln>
            <a:noFill/>
          </a:ln>
        </p:spPr>
        <p:txBody>
          <a:bodyPr vert="horz" wrap="square" lIns="91440" tIns="45720" rIns="91440" bIns="45720" anchor="b" anchorCtr="1" compatLnSpc="1">
            <a:noAutofit/>
          </a:bodyPr>
          <a:lstStyle>
            <a:defPPr>
              <a:defRPr lang="en-US"/>
            </a:defPPr>
            <a:lvl1pPr marL="0" marR="0" lvl="0" indent="0" algn="ct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Kotler &amp; Armstrong 15 Ed.</a:t>
            </a:r>
          </a:p>
        </p:txBody>
      </p:sp>
    </p:spTree>
    <p:extLst>
      <p:ext uri="{BB962C8B-B14F-4D97-AF65-F5344CB8AC3E}">
        <p14:creationId xmlns:p14="http://schemas.microsoft.com/office/powerpoint/2010/main" val="11191117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2" y="642594"/>
            <a:ext cx="7543800" cy="770182"/>
          </a:xfrm>
        </p:spPr>
        <p:txBody>
          <a:bodyPr/>
          <a:lstStyle/>
          <a:p>
            <a:r>
              <a:rPr lang="en-GB" dirty="0"/>
              <a:t>Review </a:t>
            </a:r>
          </a:p>
        </p:txBody>
      </p:sp>
      <p:sp>
        <p:nvSpPr>
          <p:cNvPr id="3" name="Content Placeholder 2"/>
          <p:cNvSpPr>
            <a:spLocks noGrp="1"/>
          </p:cNvSpPr>
          <p:nvPr>
            <p:ph idx="1"/>
          </p:nvPr>
        </p:nvSpPr>
        <p:spPr>
          <a:xfrm>
            <a:off x="251520" y="1412776"/>
            <a:ext cx="8424936" cy="4801760"/>
          </a:xfrm>
        </p:spPr>
        <p:txBody>
          <a:bodyPr>
            <a:normAutofit/>
          </a:bodyPr>
          <a:lstStyle/>
          <a:p>
            <a:r>
              <a:rPr lang="en-GB" sz="2000" b="1" dirty="0">
                <a:solidFill>
                  <a:srgbClr val="FF0000"/>
                </a:solidFill>
              </a:rPr>
              <a:t>Customer insights:</a:t>
            </a:r>
          </a:p>
          <a:p>
            <a:pPr marL="0" indent="0">
              <a:buNone/>
            </a:pPr>
            <a:r>
              <a:rPr lang="en-GB" sz="2000" dirty="0"/>
              <a:t>Fresh understandings of customers and the marketplace derived from marketing information that become the basis for creating customer value and relationships.</a:t>
            </a:r>
          </a:p>
          <a:p>
            <a:r>
              <a:rPr lang="en-GB" sz="2000" b="1" dirty="0">
                <a:solidFill>
                  <a:srgbClr val="FF0000"/>
                </a:solidFill>
              </a:rPr>
              <a:t>Marketing information system (MIS) </a:t>
            </a:r>
            <a:r>
              <a:rPr lang="en-GB" sz="2000" dirty="0"/>
              <a:t>refers to People,  and procedures to gather, sort, analyse, evaluate and distribute needed  and accurate information to marketing decision makers to generate customer insight. </a:t>
            </a:r>
          </a:p>
          <a:p>
            <a:r>
              <a:rPr lang="en-GB" sz="2000" dirty="0"/>
              <a:t> </a:t>
            </a:r>
            <a:r>
              <a:rPr lang="en-GB" sz="2000" b="1" dirty="0">
                <a:solidFill>
                  <a:srgbClr val="FF0000"/>
                </a:solidFill>
              </a:rPr>
              <a:t>Developing Marketing Information:</a:t>
            </a:r>
          </a:p>
          <a:p>
            <a:pPr marL="0" indent="0">
              <a:buNone/>
            </a:pPr>
            <a:r>
              <a:rPr lang="en-GB" sz="2000" b="1" dirty="0"/>
              <a:t> </a:t>
            </a:r>
            <a:r>
              <a:rPr lang="en-GB" sz="2000" dirty="0"/>
              <a:t>Internal data, Marketing intelligence, Marketing research</a:t>
            </a:r>
          </a:p>
          <a:p>
            <a:r>
              <a:rPr lang="en-GB" sz="2000" b="1" dirty="0">
                <a:solidFill>
                  <a:srgbClr val="FF0000"/>
                </a:solidFill>
              </a:rPr>
              <a:t>Type of research objectives </a:t>
            </a:r>
            <a:r>
              <a:rPr lang="en-GB" sz="2000" b="1" dirty="0"/>
              <a:t>: </a:t>
            </a:r>
            <a:r>
              <a:rPr lang="en-GB" sz="2000" dirty="0"/>
              <a:t>Exploratory ,  descriptive, causal </a:t>
            </a:r>
          </a:p>
          <a:p>
            <a:r>
              <a:rPr lang="en-GB" sz="2000" b="1" dirty="0">
                <a:solidFill>
                  <a:srgbClr val="FF0000"/>
                </a:solidFill>
              </a:rPr>
              <a:t>Research approaches</a:t>
            </a:r>
            <a:r>
              <a:rPr lang="en-GB" sz="2000" dirty="0"/>
              <a:t>: observation, survey, experiment </a:t>
            </a:r>
          </a:p>
          <a:p>
            <a:endParaRPr lang="en-GB" sz="2000" b="1" dirty="0"/>
          </a:p>
        </p:txBody>
      </p:sp>
      <p:sp>
        <p:nvSpPr>
          <p:cNvPr id="4" name="Slide Number Placeholder 3"/>
          <p:cNvSpPr>
            <a:spLocks noGrp="1"/>
          </p:cNvSpPr>
          <p:nvPr>
            <p:ph type="sldNum" sz="quarter" idx="8"/>
          </p:nvPr>
        </p:nvSpPr>
        <p:spPr>
          <a:xfrm>
            <a:off x="7761404" y="6214536"/>
            <a:ext cx="1097280" cy="256032"/>
          </a:xfrm>
          <a:prstGeom prst="rect">
            <a:avLst/>
          </a:prstGeom>
          <a:noFill/>
          <a:ln>
            <a:noFill/>
          </a:ln>
        </p:spPr>
        <p:txBody>
          <a:bodyPr vert="horz" wrap="square" lIns="91440" tIns="45720" rIns="91440" bIns="45720" anchor="b" anchorCtr="0" compatLnSpc="1">
            <a:noAutofit/>
          </a:bodyPr>
          <a:lstStyle>
            <a:defPPr>
              <a:defRPr lang="en-US"/>
            </a:defPPr>
            <a:lvl1pPr marL="0" marR="0" lvl="0" indent="0" algn="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11ED86-9F18-421D-85DE-B5EF9B42C7E0}" type="slidenum">
              <a:rPr lang="en-GB" smtClean="0"/>
              <a:pPr/>
              <a:t>35</a:t>
            </a:fld>
            <a:endParaRPr lang="en-GB"/>
          </a:p>
        </p:txBody>
      </p:sp>
      <p:sp>
        <p:nvSpPr>
          <p:cNvPr id="5" name="Footer Placeholder 4"/>
          <p:cNvSpPr>
            <a:spLocks noGrp="1"/>
          </p:cNvSpPr>
          <p:nvPr>
            <p:ph type="ftr" sz="quarter" idx="9"/>
          </p:nvPr>
        </p:nvSpPr>
        <p:spPr>
          <a:xfrm>
            <a:off x="2617472" y="6214536"/>
            <a:ext cx="3909060" cy="256032"/>
          </a:xfrm>
          <a:prstGeom prst="rect">
            <a:avLst/>
          </a:prstGeom>
          <a:noFill/>
          <a:ln>
            <a:noFill/>
          </a:ln>
        </p:spPr>
        <p:txBody>
          <a:bodyPr vert="horz" wrap="square" lIns="91440" tIns="45720" rIns="91440" bIns="45720" anchor="b" anchorCtr="1" compatLnSpc="1">
            <a:noAutofit/>
          </a:bodyPr>
          <a:lstStyle>
            <a:defPPr>
              <a:defRPr lang="en-US"/>
            </a:defPPr>
            <a:lvl1pPr marL="0" marR="0" lvl="0" indent="0" algn="ct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Kotler &amp; Armstrong 15 Ed.</a:t>
            </a:r>
          </a:p>
        </p:txBody>
      </p:sp>
    </p:spTree>
    <p:extLst>
      <p:ext uri="{BB962C8B-B14F-4D97-AF65-F5344CB8AC3E}">
        <p14:creationId xmlns:p14="http://schemas.microsoft.com/office/powerpoint/2010/main" val="34561969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D91025-B1E4-42B9-BB30-60BACA12CEAF}"/>
              </a:ext>
            </a:extLst>
          </p:cNvPr>
          <p:cNvSpPr>
            <a:spLocks noGrp="1"/>
          </p:cNvSpPr>
          <p:nvPr>
            <p:ph idx="1"/>
          </p:nvPr>
        </p:nvSpPr>
        <p:spPr/>
        <p:txBody>
          <a:bodyPr/>
          <a:lstStyle/>
          <a:p>
            <a:r>
              <a:rPr lang="en-GB" dirty="0">
                <a:hlinkClick r:id="rId2"/>
              </a:rPr>
              <a:t>https://study.com/academy/practice/quiz-worksheet-market-research-methodology.html</a:t>
            </a:r>
            <a:endParaRPr lang="en-GB" dirty="0"/>
          </a:p>
          <a:p>
            <a:pPr marL="0" indent="0">
              <a:buNone/>
            </a:pPr>
            <a:endParaRPr lang="en-GB" dirty="0"/>
          </a:p>
        </p:txBody>
      </p:sp>
      <p:sp>
        <p:nvSpPr>
          <p:cNvPr id="3" name="Title 2">
            <a:extLst>
              <a:ext uri="{FF2B5EF4-FFF2-40B4-BE49-F238E27FC236}">
                <a16:creationId xmlns:a16="http://schemas.microsoft.com/office/drawing/2014/main" id="{DC65CAF9-8DB2-4225-982C-1519608A1502}"/>
              </a:ext>
            </a:extLst>
          </p:cNvPr>
          <p:cNvSpPr>
            <a:spLocks noGrp="1"/>
          </p:cNvSpPr>
          <p:nvPr>
            <p:ph type="title"/>
          </p:nvPr>
        </p:nvSpPr>
        <p:spPr>
          <a:xfrm>
            <a:off x="611560" y="340123"/>
            <a:ext cx="6965950" cy="854075"/>
          </a:xfrm>
        </p:spPr>
        <p:txBody>
          <a:bodyPr/>
          <a:lstStyle/>
          <a:p>
            <a:r>
              <a:rPr lang="en-GB" dirty="0"/>
              <a:t>Class Activities </a:t>
            </a:r>
          </a:p>
        </p:txBody>
      </p:sp>
      <p:sp>
        <p:nvSpPr>
          <p:cNvPr id="4" name="Slide Number Placeholder 3">
            <a:extLst>
              <a:ext uri="{FF2B5EF4-FFF2-40B4-BE49-F238E27FC236}">
                <a16:creationId xmlns:a16="http://schemas.microsoft.com/office/drawing/2014/main" id="{06E261D7-BDED-4CA3-8D88-02845EA72853}"/>
              </a:ext>
            </a:extLst>
          </p:cNvPr>
          <p:cNvSpPr>
            <a:spLocks noGrp="1"/>
          </p:cNvSpPr>
          <p:nvPr>
            <p:ph type="sldNum" sz="quarter" idx="10"/>
          </p:nvPr>
        </p:nvSpPr>
        <p:spPr/>
        <p:txBody>
          <a:bodyPr/>
          <a:lstStyle/>
          <a:p>
            <a:pPr>
              <a:defRPr/>
            </a:pPr>
            <a:fld id="{40AC488E-D317-AD4E-9D65-863F647F8AC1}" type="slidenum">
              <a:rPr lang="en-GB" smtClean="0"/>
              <a:pPr>
                <a:defRPr/>
              </a:pPr>
              <a:t>36</a:t>
            </a:fld>
            <a:endParaRPr lang="en-GB" dirty="0"/>
          </a:p>
        </p:txBody>
      </p:sp>
    </p:spTree>
    <p:extLst>
      <p:ext uri="{BB962C8B-B14F-4D97-AF65-F5344CB8AC3E}">
        <p14:creationId xmlns:p14="http://schemas.microsoft.com/office/powerpoint/2010/main" val="2247440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pPr fontAlgn="base">
              <a:spcBef>
                <a:spcPct val="0"/>
              </a:spcBef>
              <a:spcAft>
                <a:spcPct val="0"/>
              </a:spcAft>
              <a:defRPr/>
            </a:pPr>
            <a:r>
              <a:rPr lang="en-GB" b="1" kern="1200" dirty="0">
                <a:solidFill>
                  <a:schemeClr val="tx1"/>
                </a:solidFill>
                <a:ea typeface="+mn-ea"/>
                <a:cs typeface="+mn-cs"/>
              </a:rPr>
              <a:t>The marketing environment</a:t>
            </a:r>
            <a:endParaRPr lang="en-US" b="1" kern="1200" dirty="0">
              <a:solidFill>
                <a:schemeClr val="tx1"/>
              </a:solidFill>
              <a:ea typeface="+mn-ea"/>
              <a:cs typeface="+mn-cs"/>
            </a:endParaRPr>
          </a:p>
        </p:txBody>
      </p:sp>
      <p:sp>
        <p:nvSpPr>
          <p:cNvPr id="3" name="Content Placeholder 2"/>
          <p:cNvSpPr>
            <a:spLocks noGrp="1"/>
          </p:cNvSpPr>
          <p:nvPr>
            <p:ph idx="1"/>
          </p:nvPr>
        </p:nvSpPr>
        <p:spPr>
          <a:xfrm>
            <a:off x="457200" y="1371600"/>
            <a:ext cx="8229600" cy="4525963"/>
          </a:xfrm>
        </p:spPr>
        <p:txBody>
          <a:bodyPr>
            <a:normAutofit fontScale="77500" lnSpcReduction="20000"/>
          </a:bodyPr>
          <a:lstStyle/>
          <a:p>
            <a:pPr marL="0" indent="0">
              <a:lnSpc>
                <a:spcPct val="90000"/>
              </a:lnSpc>
              <a:buNone/>
              <a:defRPr/>
            </a:pPr>
            <a:endParaRPr lang="en-US" dirty="0"/>
          </a:p>
          <a:p>
            <a:pPr marL="0" indent="0">
              <a:lnSpc>
                <a:spcPct val="90000"/>
              </a:lnSpc>
              <a:buNone/>
              <a:defRPr/>
            </a:pPr>
            <a:r>
              <a:rPr lang="en-US" dirty="0"/>
              <a:t>The marketing environment consists of the factors and forces that affect a company’s capability to operate effectively in providing products and services to its customers. We can identify three levels in the environment around the organisation:</a:t>
            </a:r>
          </a:p>
          <a:p>
            <a:pPr marL="0" indent="0">
              <a:lnSpc>
                <a:spcPct val="90000"/>
              </a:lnSpc>
              <a:buNone/>
              <a:defRPr/>
            </a:pPr>
            <a:endParaRPr lang="en-US" dirty="0"/>
          </a:p>
          <a:p>
            <a:pPr marL="0" indent="0">
              <a:lnSpc>
                <a:spcPct val="90000"/>
              </a:lnSpc>
              <a:buNone/>
              <a:defRPr/>
            </a:pPr>
            <a:r>
              <a:rPr lang="en-US" b="1" dirty="0">
                <a:solidFill>
                  <a:srgbClr val="00B050"/>
                </a:solidFill>
              </a:rPr>
              <a:t>Internal environment</a:t>
            </a:r>
            <a:r>
              <a:rPr lang="en-US" dirty="0">
                <a:solidFill>
                  <a:srgbClr val="00B050"/>
                </a:solidFill>
              </a:rPr>
              <a:t> </a:t>
            </a:r>
            <a:r>
              <a:rPr lang="en-US" dirty="0"/>
              <a:t>- This comprises internal factors that exist within an organisation.</a:t>
            </a:r>
          </a:p>
          <a:p>
            <a:pPr marL="0" indent="0">
              <a:lnSpc>
                <a:spcPct val="90000"/>
              </a:lnSpc>
              <a:buNone/>
              <a:defRPr/>
            </a:pPr>
            <a:endParaRPr lang="en-US" dirty="0"/>
          </a:p>
          <a:p>
            <a:pPr marL="0" indent="0">
              <a:lnSpc>
                <a:spcPct val="90000"/>
              </a:lnSpc>
              <a:buNone/>
              <a:defRPr/>
            </a:pPr>
            <a:r>
              <a:rPr lang="en-US" b="1" dirty="0">
                <a:solidFill>
                  <a:srgbClr val="00B050"/>
                </a:solidFill>
              </a:rPr>
              <a:t>The micro environment </a:t>
            </a:r>
            <a:r>
              <a:rPr lang="en-US" dirty="0"/>
              <a:t>- This comprises those factors external to a business that directly affect the running of the business and over which it can exert some control. </a:t>
            </a:r>
          </a:p>
          <a:p>
            <a:pPr marL="0" indent="0">
              <a:lnSpc>
                <a:spcPct val="90000"/>
              </a:lnSpc>
              <a:buNone/>
              <a:defRPr/>
            </a:pPr>
            <a:endParaRPr lang="en-US" dirty="0"/>
          </a:p>
          <a:p>
            <a:pPr marL="0" indent="0">
              <a:lnSpc>
                <a:spcPct val="90000"/>
              </a:lnSpc>
              <a:buNone/>
              <a:defRPr/>
            </a:pPr>
            <a:r>
              <a:rPr lang="en-US" b="1" dirty="0">
                <a:solidFill>
                  <a:srgbClr val="00B050"/>
                </a:solidFill>
              </a:rPr>
              <a:t>The macro environment </a:t>
            </a:r>
            <a:r>
              <a:rPr lang="en-US" dirty="0"/>
              <a:t>- This comprises a complex set of uncontrollable variables which collectively form a framework within which organisations conduct business. </a:t>
            </a:r>
          </a:p>
          <a:p>
            <a:pPr marL="0" indent="0">
              <a:lnSpc>
                <a:spcPct val="90000"/>
              </a:lnSpc>
              <a:buNone/>
              <a:defRPr/>
            </a:pPr>
            <a:endParaRPr lang="en-US" dirty="0"/>
          </a:p>
        </p:txBody>
      </p:sp>
    </p:spTree>
    <p:extLst>
      <p:ext uri="{BB962C8B-B14F-4D97-AF65-F5344CB8AC3E}">
        <p14:creationId xmlns:p14="http://schemas.microsoft.com/office/powerpoint/2010/main" val="20113787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pPr fontAlgn="base">
              <a:spcBef>
                <a:spcPct val="0"/>
              </a:spcBef>
              <a:spcAft>
                <a:spcPct val="0"/>
              </a:spcAft>
              <a:defRPr/>
            </a:pPr>
            <a:r>
              <a:rPr lang="en-GB" b="1" kern="1200" dirty="0">
                <a:solidFill>
                  <a:schemeClr val="tx1"/>
                </a:solidFill>
                <a:ea typeface="+mn-ea"/>
                <a:cs typeface="+mn-cs"/>
              </a:rPr>
              <a:t>The marketing environment</a:t>
            </a:r>
            <a:endParaRPr lang="en-US" b="1" kern="1200" dirty="0">
              <a:solidFill>
                <a:schemeClr val="tx1"/>
              </a:solidFill>
              <a:ea typeface="+mn-ea"/>
              <a:cs typeface="+mn-cs"/>
            </a:endParaRPr>
          </a:p>
        </p:txBody>
      </p:sp>
      <p:sp>
        <p:nvSpPr>
          <p:cNvPr id="5" name="Rectangle 3"/>
          <p:cNvSpPr txBox="1">
            <a:spLocks noChangeArrowheads="1"/>
          </p:cNvSpPr>
          <p:nvPr/>
        </p:nvSpPr>
        <p:spPr bwMode="auto">
          <a:xfrm>
            <a:off x="352082" y="1275806"/>
            <a:ext cx="8715718" cy="7053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5690D8"/>
              </a:buClr>
              <a:buFont typeface="Wingdings" pitchFamily="2" charset="2"/>
              <a:buChar char="§"/>
              <a:defRPr sz="2200">
                <a:solidFill>
                  <a:srgbClr val="7F7F7F"/>
                </a:solidFill>
                <a:latin typeface="+mn-lt"/>
                <a:ea typeface="+mn-ea"/>
                <a:cs typeface="+mn-cs"/>
              </a:defRPr>
            </a:lvl1pPr>
            <a:lvl2pPr marL="742950" indent="-285750" algn="l" rtl="0" eaLnBrk="0" fontAlgn="base" hangingPunct="0">
              <a:spcBef>
                <a:spcPct val="20000"/>
              </a:spcBef>
              <a:spcAft>
                <a:spcPct val="0"/>
              </a:spcAft>
              <a:buClr>
                <a:srgbClr val="5690D8"/>
              </a:buClr>
              <a:buFont typeface="Verdana" pitchFamily="34" charset="0"/>
              <a:buChar char="-"/>
              <a:defRPr sz="2800">
                <a:solidFill>
                  <a:srgbClr val="7F7F7F"/>
                </a:solidFill>
                <a:latin typeface="+mn-lt"/>
              </a:defRPr>
            </a:lvl2pPr>
            <a:lvl3pPr marL="1143000" indent="-228600" algn="l" rtl="0" eaLnBrk="0" fontAlgn="base" hangingPunct="0">
              <a:spcBef>
                <a:spcPct val="20000"/>
              </a:spcBef>
              <a:spcAft>
                <a:spcPct val="0"/>
              </a:spcAft>
              <a:buClr>
                <a:srgbClr val="5690D8"/>
              </a:buClr>
              <a:buFont typeface="Wingdings" pitchFamily="2" charset="2"/>
              <a:buChar char="§"/>
              <a:defRPr sz="1600">
                <a:solidFill>
                  <a:srgbClr val="7F7F7F"/>
                </a:solidFill>
                <a:latin typeface="+mn-lt"/>
              </a:defRPr>
            </a:lvl3pPr>
            <a:lvl4pPr marL="1600200" indent="-228600" algn="l" rtl="0" eaLnBrk="0" fontAlgn="base" hangingPunct="0">
              <a:spcBef>
                <a:spcPct val="20000"/>
              </a:spcBef>
              <a:spcAft>
                <a:spcPct val="0"/>
              </a:spcAft>
              <a:buClr>
                <a:srgbClr val="5690D8"/>
              </a:buClr>
              <a:buFont typeface="Wingdings" pitchFamily="2" charset="2"/>
              <a:buChar char="§"/>
              <a:defRPr sz="1200" b="1">
                <a:solidFill>
                  <a:srgbClr val="7F7F7F"/>
                </a:solidFill>
                <a:latin typeface="+mn-lt"/>
              </a:defRPr>
            </a:lvl4pPr>
            <a:lvl5pPr marL="2057400" indent="-228600" algn="l" rtl="0" eaLnBrk="0" fontAlgn="base" hangingPunct="0">
              <a:spcBef>
                <a:spcPct val="20000"/>
              </a:spcBef>
              <a:spcAft>
                <a:spcPct val="0"/>
              </a:spcAft>
              <a:buClr>
                <a:srgbClr val="5690D8"/>
              </a:buClr>
              <a:buFont typeface="Wingdings" pitchFamily="2" charset="2"/>
              <a:buChar char="§"/>
              <a:defRPr sz="1200" b="1">
                <a:solidFill>
                  <a:srgbClr val="7F7F7F"/>
                </a:solidFill>
                <a:latin typeface="+mn-lt"/>
              </a:defRPr>
            </a:lvl5pPr>
            <a:lvl6pPr marL="2514600" indent="-228600" algn="l" rtl="0" fontAlgn="base">
              <a:spcBef>
                <a:spcPct val="20000"/>
              </a:spcBef>
              <a:spcAft>
                <a:spcPct val="0"/>
              </a:spcAft>
              <a:buClr>
                <a:srgbClr val="5690D8"/>
              </a:buClr>
              <a:buFont typeface="Wingdings" pitchFamily="2" charset="2"/>
              <a:buChar char="§"/>
              <a:defRPr sz="1200" b="1">
                <a:solidFill>
                  <a:srgbClr val="7F7F7F"/>
                </a:solidFill>
                <a:latin typeface="+mn-lt"/>
              </a:defRPr>
            </a:lvl6pPr>
            <a:lvl7pPr marL="2971800" indent="-228600" algn="l" rtl="0" fontAlgn="base">
              <a:spcBef>
                <a:spcPct val="20000"/>
              </a:spcBef>
              <a:spcAft>
                <a:spcPct val="0"/>
              </a:spcAft>
              <a:buClr>
                <a:srgbClr val="5690D8"/>
              </a:buClr>
              <a:buFont typeface="Wingdings" pitchFamily="2" charset="2"/>
              <a:buChar char="§"/>
              <a:defRPr sz="1200" b="1">
                <a:solidFill>
                  <a:srgbClr val="7F7F7F"/>
                </a:solidFill>
                <a:latin typeface="+mn-lt"/>
              </a:defRPr>
            </a:lvl7pPr>
            <a:lvl8pPr marL="3429000" indent="-228600" algn="l" rtl="0" fontAlgn="base">
              <a:spcBef>
                <a:spcPct val="20000"/>
              </a:spcBef>
              <a:spcAft>
                <a:spcPct val="0"/>
              </a:spcAft>
              <a:buClr>
                <a:srgbClr val="5690D8"/>
              </a:buClr>
              <a:buFont typeface="Wingdings" pitchFamily="2" charset="2"/>
              <a:buChar char="§"/>
              <a:defRPr sz="1200" b="1">
                <a:solidFill>
                  <a:srgbClr val="7F7F7F"/>
                </a:solidFill>
                <a:latin typeface="+mn-lt"/>
              </a:defRPr>
            </a:lvl8pPr>
            <a:lvl9pPr marL="3886200" indent="-228600" algn="l" rtl="0" fontAlgn="base">
              <a:spcBef>
                <a:spcPct val="20000"/>
              </a:spcBef>
              <a:spcAft>
                <a:spcPct val="0"/>
              </a:spcAft>
              <a:buClr>
                <a:srgbClr val="5690D8"/>
              </a:buClr>
              <a:buFont typeface="Wingdings" pitchFamily="2" charset="2"/>
              <a:buChar char="§"/>
              <a:defRPr sz="1200" b="1">
                <a:solidFill>
                  <a:srgbClr val="7F7F7F"/>
                </a:solidFill>
                <a:latin typeface="+mn-lt"/>
              </a:defRPr>
            </a:lvl9pPr>
          </a:lstStyle>
          <a:p>
            <a:pPr marL="0" indent="0">
              <a:lnSpc>
                <a:spcPct val="90000"/>
              </a:lnSpc>
              <a:buNone/>
              <a:defRPr/>
            </a:pPr>
            <a:endParaRPr lang="en-US" sz="1600" dirty="0">
              <a:solidFill>
                <a:schemeClr val="tx1"/>
              </a:solidFill>
              <a:latin typeface="+mj-lt"/>
            </a:endParaRPr>
          </a:p>
          <a:p>
            <a:pPr marL="0" indent="0">
              <a:lnSpc>
                <a:spcPct val="90000"/>
              </a:lnSpc>
              <a:buNone/>
              <a:defRPr/>
            </a:pPr>
            <a:r>
              <a:rPr lang="en-US" sz="1600" dirty="0">
                <a:solidFill>
                  <a:schemeClr val="tx1"/>
                </a:solidFill>
                <a:latin typeface="+mj-lt"/>
              </a:rPr>
              <a:t>The three levels in the environment are illustrated below:</a:t>
            </a:r>
          </a:p>
          <a:p>
            <a:pPr marL="0" indent="0">
              <a:lnSpc>
                <a:spcPct val="90000"/>
              </a:lnSpc>
              <a:buNone/>
              <a:defRPr/>
            </a:pPr>
            <a:endParaRPr lang="en-US" sz="1600" dirty="0">
              <a:solidFill>
                <a:schemeClr val="tx1"/>
              </a:solidFill>
              <a:latin typeface="+mj-lt"/>
            </a:endParaRPr>
          </a:p>
          <a:p>
            <a:pPr marL="0" indent="0">
              <a:lnSpc>
                <a:spcPct val="90000"/>
              </a:lnSpc>
              <a:buNone/>
              <a:defRPr/>
            </a:pPr>
            <a:endParaRPr lang="en-US" sz="1600" dirty="0">
              <a:solidFill>
                <a:schemeClr val="tx1"/>
              </a:solidFill>
              <a:latin typeface="+mj-lt"/>
            </a:endParaRPr>
          </a:p>
          <a:p>
            <a:pPr marL="0" indent="0">
              <a:lnSpc>
                <a:spcPct val="90000"/>
              </a:lnSpc>
              <a:buNone/>
              <a:defRPr/>
            </a:pPr>
            <a:r>
              <a:rPr lang="en-US" sz="1600" dirty="0">
                <a:solidFill>
                  <a:schemeClr val="tx1"/>
                </a:solidFill>
                <a:latin typeface="+mj-lt"/>
              </a:rPr>
              <a:t> </a:t>
            </a:r>
          </a:p>
        </p:txBody>
      </p:sp>
      <p:pic>
        <p:nvPicPr>
          <p:cNvPr id="6" name="Picture 2" descr="Y:\Review &amp; Final Models\PNG Files\CIM CAM ARU Diagrams\CIM CAM Diagrams\WIM\Three-levels-of-organisation-environment.png"/>
          <p:cNvPicPr>
            <a:picLocks noChangeAspect="1" noChangeArrowheads="1"/>
          </p:cNvPicPr>
          <p:nvPr/>
        </p:nvPicPr>
        <p:blipFill>
          <a:blip r:embed="rId3" cstate="print"/>
          <a:srcRect/>
          <a:stretch>
            <a:fillRect/>
          </a:stretch>
        </p:blipFill>
        <p:spPr bwMode="auto">
          <a:xfrm>
            <a:off x="1905000" y="2362200"/>
            <a:ext cx="5267325" cy="3733800"/>
          </a:xfrm>
          <a:prstGeom prst="rect">
            <a:avLst/>
          </a:prstGeom>
          <a:noFill/>
        </p:spPr>
      </p:pic>
    </p:spTree>
    <p:extLst>
      <p:ext uri="{BB962C8B-B14F-4D97-AF65-F5344CB8AC3E}">
        <p14:creationId xmlns:p14="http://schemas.microsoft.com/office/powerpoint/2010/main" val="38683297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331640" y="1268760"/>
            <a:ext cx="6048672" cy="590897"/>
          </a:xfrm>
        </p:spPr>
        <p:txBody>
          <a:bodyPr/>
          <a:lstStyle/>
          <a:p>
            <a:pPr algn="ctr"/>
            <a:r>
              <a:rPr lang="en-GB" altLang="en-US" dirty="0">
                <a:solidFill>
                  <a:schemeClr val="tx1"/>
                </a:solidFill>
              </a:rPr>
              <a:t>VIDEO ON PESTLE</a:t>
            </a:r>
          </a:p>
        </p:txBody>
      </p:sp>
      <p:sp>
        <p:nvSpPr>
          <p:cNvPr id="6147" name="Content Placeholder 2"/>
          <p:cNvSpPr>
            <a:spLocks noGrp="1"/>
          </p:cNvSpPr>
          <p:nvPr>
            <p:ph idx="1"/>
          </p:nvPr>
        </p:nvSpPr>
        <p:spPr>
          <a:xfrm>
            <a:off x="1979713" y="2500313"/>
            <a:ext cx="5040560" cy="1000695"/>
          </a:xfrm>
        </p:spPr>
        <p:txBody>
          <a:bodyPr/>
          <a:lstStyle/>
          <a:p>
            <a:pPr>
              <a:buFontTx/>
              <a:buNone/>
            </a:pPr>
            <a:r>
              <a:rPr lang="en-GB" altLang="en-US" b="1" u="sng" dirty="0">
                <a:hlinkClick r:id="rId2"/>
              </a:rPr>
              <a:t>https://youtu.be/eGLFVjs1Zak</a:t>
            </a:r>
            <a:endParaRPr lang="en-GB" altLang="en-US" b="1" dirty="0"/>
          </a:p>
          <a:p>
            <a:endParaRPr lang="en-GB" altLang="en-US" dirty="0"/>
          </a:p>
        </p:txBody>
      </p:sp>
      <p:sp>
        <p:nvSpPr>
          <p:cNvPr id="61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dirty="0"/>
          </a:p>
        </p:txBody>
      </p:sp>
      <p:sp>
        <p:nvSpPr>
          <p:cNvPr id="61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01E10EE-5E44-40A1-B04C-C8A2367F1A3C}" type="slidenum">
              <a:rPr lang="en-GB" altLang="en-US" sz="1400"/>
              <a:pPr>
                <a:spcBef>
                  <a:spcPct val="0"/>
                </a:spcBef>
                <a:buFontTx/>
                <a:buNone/>
              </a:pPr>
              <a:t>6</a:t>
            </a:fld>
            <a:endParaRPr lang="en-GB" altLang="en-US" sz="1400"/>
          </a:p>
        </p:txBody>
      </p:sp>
    </p:spTree>
    <p:extLst>
      <p:ext uri="{BB962C8B-B14F-4D97-AF65-F5344CB8AC3E}">
        <p14:creationId xmlns:p14="http://schemas.microsoft.com/office/powerpoint/2010/main" val="7218679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title"/>
          </p:nvPr>
        </p:nvSpPr>
        <p:spPr>
          <a:xfrm>
            <a:off x="457200" y="548680"/>
            <a:ext cx="7467600" cy="432048"/>
          </a:xfrm>
        </p:spPr>
        <p:txBody>
          <a:bodyPr>
            <a:normAutofit fontScale="90000"/>
          </a:bodyPr>
          <a:lstStyle/>
          <a:p>
            <a:pPr eaLnBrk="1" hangingPunct="1"/>
            <a:r>
              <a:rPr lang="en-GB"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Macro-environment</a:t>
            </a:r>
          </a:p>
        </p:txBody>
      </p:sp>
      <p:sp>
        <p:nvSpPr>
          <p:cNvPr id="3891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BF4F15D-846B-40C1-AB2D-50C74D295477}" type="slidenum">
              <a:rPr lang="en-GB" altLang="en-US" sz="1000">
                <a:solidFill>
                  <a:srgbClr val="898989"/>
                </a:solidFill>
              </a:rPr>
              <a:pPr/>
              <a:t>7</a:t>
            </a:fld>
            <a:endParaRPr lang="en-GB" altLang="en-US" sz="1000">
              <a:solidFill>
                <a:srgbClr val="898989"/>
              </a:solidFill>
            </a:endParaRPr>
          </a:p>
        </p:txBody>
      </p:sp>
      <p:pic>
        <p:nvPicPr>
          <p:cNvPr id="5" name="Picture 4" descr="Major Forces in Macroenvironment Graphic"/>
          <p:cNvPicPr>
            <a:picLocks noChangeAspect="1"/>
          </p:cNvPicPr>
          <p:nvPr/>
        </p:nvPicPr>
        <p:blipFill>
          <a:blip r:embed="rId3" cstate="print"/>
          <a:stretch>
            <a:fillRect/>
          </a:stretch>
        </p:blipFill>
        <p:spPr>
          <a:xfrm>
            <a:off x="539552" y="1963738"/>
            <a:ext cx="7863784" cy="3481486"/>
          </a:xfrm>
          <a:prstGeom prst="rect">
            <a:avLst/>
          </a:prstGeom>
        </p:spPr>
      </p:pic>
      <p:sp>
        <p:nvSpPr>
          <p:cNvPr id="3891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000"/>
              <a:t>Dr C Gogus</a:t>
            </a:r>
          </a:p>
        </p:txBody>
      </p:sp>
    </p:spTree>
    <p:extLst>
      <p:ext uri="{BB962C8B-B14F-4D97-AF65-F5344CB8AC3E}">
        <p14:creationId xmlns:p14="http://schemas.microsoft.com/office/powerpoint/2010/main" val="22057133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a:xfrm>
            <a:off x="1148258" y="764704"/>
            <a:ext cx="6965950" cy="422176"/>
          </a:xfrm>
        </p:spPr>
        <p:txBody>
          <a:bodyPr>
            <a:normAutofit fontScale="90000"/>
          </a:bodyPr>
          <a:lstStyle/>
          <a:p>
            <a:pPr eaLnBrk="1" hangingPunct="1"/>
            <a:r>
              <a:rPr lang="en-GB"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The Factors in the micro-environment</a:t>
            </a:r>
          </a:p>
        </p:txBody>
      </p:sp>
      <p:sp>
        <p:nvSpPr>
          <p:cNvPr id="2765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FB4D20C-D365-431C-8342-15355FB79358}" type="slidenum">
              <a:rPr lang="en-GB" altLang="en-US" sz="1000">
                <a:solidFill>
                  <a:srgbClr val="898989"/>
                </a:solidFill>
              </a:rPr>
              <a:pPr/>
              <a:t>8</a:t>
            </a:fld>
            <a:endParaRPr lang="en-GB" altLang="en-US" sz="1000">
              <a:solidFill>
                <a:srgbClr val="898989"/>
              </a:solidFill>
            </a:endParaRPr>
          </a:p>
        </p:txBody>
      </p:sp>
      <p:pic>
        <p:nvPicPr>
          <p:cNvPr id="5" name="Picture 4" descr="Actors in Microenvironment Graphic"/>
          <p:cNvPicPr>
            <a:picLocks noChangeAspect="1"/>
          </p:cNvPicPr>
          <p:nvPr/>
        </p:nvPicPr>
        <p:blipFill>
          <a:blip r:embed="rId2" cstate="print"/>
          <a:stretch>
            <a:fillRect/>
          </a:stretch>
        </p:blipFill>
        <p:spPr>
          <a:xfrm>
            <a:off x="611560" y="2071688"/>
            <a:ext cx="7517456" cy="3805584"/>
          </a:xfrm>
          <a:prstGeom prst="rect">
            <a:avLst/>
          </a:prstGeom>
        </p:spPr>
      </p:pic>
      <p:sp>
        <p:nvSpPr>
          <p:cNvPr id="2765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000"/>
              <a:t>Dr C Gogus</a:t>
            </a:r>
          </a:p>
        </p:txBody>
      </p:sp>
    </p:spTree>
    <p:extLst>
      <p:ext uri="{BB962C8B-B14F-4D97-AF65-F5344CB8AC3E}">
        <p14:creationId xmlns:p14="http://schemas.microsoft.com/office/powerpoint/2010/main" val="25298503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467544" y="1628800"/>
          <a:ext cx="7920880" cy="4392489"/>
        </p:xfrm>
        <a:graphic>
          <a:graphicData uri="http://schemas.openxmlformats.org/drawingml/2006/table">
            <a:tbl>
              <a:tblPr firstRow="1" firstCol="1" bandRow="1"/>
              <a:tblGrid>
                <a:gridCol w="6292746">
                  <a:extLst>
                    <a:ext uri="{9D8B030D-6E8A-4147-A177-3AD203B41FA5}">
                      <a16:colId xmlns:a16="http://schemas.microsoft.com/office/drawing/2014/main" val="1793305197"/>
                    </a:ext>
                  </a:extLst>
                </a:gridCol>
                <a:gridCol w="1628134">
                  <a:extLst>
                    <a:ext uri="{9D8B030D-6E8A-4147-A177-3AD203B41FA5}">
                      <a16:colId xmlns:a16="http://schemas.microsoft.com/office/drawing/2014/main" val="3203523571"/>
                    </a:ext>
                  </a:extLst>
                </a:gridCol>
              </a:tblGrid>
              <a:tr h="256056">
                <a:tc>
                  <a:txBody>
                    <a:bodyPr/>
                    <a:lstStyle/>
                    <a:p>
                      <a:pPr marL="548640" indent="-548640">
                        <a:lnSpc>
                          <a:spcPct val="115000"/>
                        </a:lnSpc>
                        <a:spcBef>
                          <a:spcPts val="600"/>
                        </a:spcBef>
                        <a:spcAft>
                          <a:spcPts val="600"/>
                        </a:spcAft>
                      </a:pPr>
                      <a:r>
                        <a:rPr lang="en-GB" sz="1000" b="1">
                          <a:effectLst/>
                          <a:latin typeface="Times New Roman" panose="02020603050405020304" pitchFamily="18" charset="0"/>
                          <a:cs typeface="Times New Roman" panose="02020603050405020304" pitchFamily="18" charset="0"/>
                        </a:rPr>
                        <a:t>Assessment criteria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8640" indent="-548640" algn="ctr">
                        <a:lnSpc>
                          <a:spcPct val="115000"/>
                        </a:lnSpc>
                        <a:spcBef>
                          <a:spcPts val="600"/>
                        </a:spcBef>
                        <a:spcAft>
                          <a:spcPts val="600"/>
                        </a:spcAft>
                      </a:pPr>
                      <a:r>
                        <a:rPr lang="en-GB" sz="1000" b="1">
                          <a:effectLst/>
                          <a:latin typeface="Times New Roman" panose="02020603050405020304" pitchFamily="18" charset="0"/>
                          <a:cs typeface="Times New Roman" panose="02020603050405020304" pitchFamily="18" charset="0"/>
                        </a:rPr>
                        <a:t>Maximum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879717"/>
                  </a:ext>
                </a:extLst>
              </a:tr>
              <a:tr h="656842">
                <a:tc>
                  <a:txBody>
                    <a:bodyPr/>
                    <a:lstStyle/>
                    <a:p>
                      <a:pPr algn="just">
                        <a:lnSpc>
                          <a:spcPct val="115000"/>
                        </a:lnSpc>
                        <a:spcBef>
                          <a:spcPts val="600"/>
                        </a:spcBef>
                        <a:spcAft>
                          <a:spcPts val="1200"/>
                        </a:spcAft>
                      </a:pPr>
                      <a:r>
                        <a:rPr lang="en-GB" sz="1200" b="1">
                          <a:effectLst/>
                          <a:latin typeface="Arial" panose="020B0604020202020204" pitchFamily="34" charset="0"/>
                          <a:ea typeface="Times New Roman" panose="02020603050405020304" pitchFamily="18" charset="0"/>
                          <a:cs typeface="Arial" panose="020B0604020202020204" pitchFamily="34" charset="0"/>
                        </a:rPr>
                        <a:t>Introduction and Background</a:t>
                      </a:r>
                      <a:r>
                        <a:rPr lang="en-GB" sz="1200">
                          <a:effectLst/>
                          <a:latin typeface="Arial" panose="020B0604020202020204" pitchFamily="34" charset="0"/>
                          <a:ea typeface="Times New Roman" panose="02020603050405020304" pitchFamily="18" charset="0"/>
                          <a:cs typeface="Arial" panose="020B0604020202020204" pitchFamily="34"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1200"/>
                        </a:spcAft>
                      </a:pPr>
                      <a:r>
                        <a:rPr lang="en-GB" sz="1200">
                          <a:effectLst/>
                          <a:latin typeface="Arial" panose="020B0604020202020204" pitchFamily="34" charset="0"/>
                          <a:ea typeface="Times New Roman" panose="02020603050405020304" pitchFamily="18" charset="0"/>
                          <a:cs typeface="Arial" panose="020B0604020202020204" pitchFamily="34" charset="0"/>
                        </a:rPr>
                        <a:t>10%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5908812"/>
                  </a:ext>
                </a:extLst>
              </a:tr>
              <a:tr h="307268">
                <a:tc>
                  <a:txBody>
                    <a:bodyPr/>
                    <a:lstStyle/>
                    <a:p>
                      <a:pPr algn="just">
                        <a:lnSpc>
                          <a:spcPct val="115000"/>
                        </a:lnSpc>
                        <a:spcBef>
                          <a:spcPts val="600"/>
                        </a:spcBef>
                        <a:spcAft>
                          <a:spcPts val="1200"/>
                        </a:spcAft>
                      </a:pPr>
                      <a:r>
                        <a:rPr lang="en-GB" sz="1200" b="1">
                          <a:effectLst/>
                          <a:latin typeface="Arial" panose="020B0604020202020204" pitchFamily="34" charset="0"/>
                          <a:ea typeface="Times New Roman" panose="02020603050405020304" pitchFamily="18" charset="0"/>
                          <a:cs typeface="Arial" panose="020B0604020202020204" pitchFamily="34" charset="0"/>
                        </a:rPr>
                        <a:t>Environmental Analysis</a:t>
                      </a:r>
                      <a:r>
                        <a:rPr lang="en-GB" sz="1200">
                          <a:effectLst/>
                          <a:latin typeface="Arial" panose="020B0604020202020204" pitchFamily="34" charset="0"/>
                          <a:ea typeface="Times New Roman" panose="02020603050405020304" pitchFamily="18" charset="0"/>
                          <a:cs typeface="Arial" panose="020B0604020202020204" pitchFamily="34" charset="0"/>
                        </a:rPr>
                        <a:t> (Internal and External Analysis)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1200"/>
                        </a:spcAft>
                      </a:pPr>
                      <a:r>
                        <a:rPr lang="en-GB" sz="1200">
                          <a:effectLst/>
                          <a:latin typeface="Arial" panose="020B0604020202020204" pitchFamily="34" charset="0"/>
                          <a:ea typeface="Times New Roman" panose="02020603050405020304" pitchFamily="18" charset="0"/>
                          <a:cs typeface="Arial" panose="020B0604020202020204" pitchFamily="34" charset="0"/>
                        </a:rPr>
                        <a:t>20%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6169956"/>
                  </a:ext>
                </a:extLst>
              </a:tr>
              <a:tr h="687457">
                <a:tc>
                  <a:txBody>
                    <a:bodyPr/>
                    <a:lstStyle/>
                    <a:p>
                      <a:pPr>
                        <a:lnSpc>
                          <a:spcPct val="115000"/>
                        </a:lnSpc>
                        <a:spcBef>
                          <a:spcPts val="600"/>
                        </a:spcBef>
                        <a:spcAft>
                          <a:spcPts val="1200"/>
                        </a:spcAft>
                      </a:pPr>
                      <a:r>
                        <a:rPr lang="en-GB" sz="1200" b="1">
                          <a:effectLst/>
                          <a:latin typeface="Arial" panose="020B0604020202020204" pitchFamily="34" charset="0"/>
                          <a:ea typeface="Times New Roman" panose="02020603050405020304" pitchFamily="18" charset="0"/>
                          <a:cs typeface="Arial" panose="020B0604020202020204" pitchFamily="34" charset="0"/>
                        </a:rPr>
                        <a:t>SOWT Analysis and Summary of the issues based on the analysis</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1200"/>
                        </a:spcAft>
                      </a:pPr>
                      <a:r>
                        <a:rPr lang="en-GB" sz="1200">
                          <a:effectLst/>
                          <a:latin typeface="Arial" panose="020B0604020202020204" pitchFamily="34" charset="0"/>
                          <a:ea typeface="Times New Roman" panose="02020603050405020304" pitchFamily="18" charset="0"/>
                          <a:cs typeface="Arial" panose="020B0604020202020204" pitchFamily="34" charset="0"/>
                        </a:rPr>
                        <a:t>15%</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1072638"/>
                  </a:ext>
                </a:extLst>
              </a:tr>
              <a:tr h="948524">
                <a:tc>
                  <a:txBody>
                    <a:bodyPr/>
                    <a:lstStyle/>
                    <a:p>
                      <a:pPr>
                        <a:lnSpc>
                          <a:spcPct val="115000"/>
                        </a:lnSpc>
                        <a:spcBef>
                          <a:spcPts val="600"/>
                        </a:spcBef>
                        <a:spcAft>
                          <a:spcPts val="1200"/>
                        </a:spcAft>
                      </a:pPr>
                      <a:r>
                        <a:rPr lang="en-GB" sz="1200" b="1">
                          <a:effectLst/>
                          <a:latin typeface="Arial" panose="020B0604020202020204" pitchFamily="34" charset="0"/>
                          <a:ea typeface="Times New Roman" panose="02020603050405020304" pitchFamily="18" charset="0"/>
                          <a:cs typeface="Arial" panose="020B0604020202020204" pitchFamily="34" charset="0"/>
                        </a:rPr>
                        <a:t>Market Research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Bef>
                          <a:spcPts val="600"/>
                        </a:spcBef>
                        <a:spcAft>
                          <a:spcPts val="1200"/>
                        </a:spcAft>
                      </a:pPr>
                      <a:r>
                        <a:rPr lang="en-GB" sz="1200">
                          <a:effectLst/>
                          <a:latin typeface="Arial" panose="020B0604020202020204" pitchFamily="34" charset="0"/>
                          <a:ea typeface="Times New Roman" panose="02020603050405020304" pitchFamily="18" charset="0"/>
                          <a:cs typeface="Arial" panose="020B0604020202020204" pitchFamily="34" charset="0"/>
                        </a:rPr>
                        <a:t> Primary/Secondary data collection (linked to the issues) is required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1200"/>
                        </a:spcAft>
                      </a:pPr>
                      <a:r>
                        <a:rPr lang="en-GB" sz="1200">
                          <a:effectLst/>
                          <a:latin typeface="Arial" panose="020B0604020202020204" pitchFamily="34" charset="0"/>
                          <a:ea typeface="Times New Roman" panose="02020603050405020304" pitchFamily="18" charset="0"/>
                          <a:cs typeface="Arial" panose="020B0604020202020204" pitchFamily="34" charset="0"/>
                        </a:rPr>
                        <a:t>15%</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88584"/>
                  </a:ext>
                </a:extLst>
              </a:tr>
              <a:tr h="921805">
                <a:tc>
                  <a:txBody>
                    <a:bodyPr/>
                    <a:lstStyle/>
                    <a:p>
                      <a:pPr algn="just">
                        <a:lnSpc>
                          <a:spcPct val="115000"/>
                        </a:lnSpc>
                        <a:spcBef>
                          <a:spcPts val="600"/>
                        </a:spcBef>
                        <a:spcAft>
                          <a:spcPts val="1200"/>
                        </a:spcAft>
                      </a:pPr>
                      <a:r>
                        <a:rPr lang="en-GB" sz="1200" b="1" dirty="0">
                          <a:effectLst/>
                          <a:latin typeface="Arial" panose="020B0604020202020204" pitchFamily="34" charset="0"/>
                          <a:ea typeface="Times New Roman" panose="02020603050405020304" pitchFamily="18" charset="0"/>
                          <a:cs typeface="Arial" panose="020B0604020202020204" pitchFamily="34" charset="0"/>
                        </a:rPr>
                        <a:t>Conclusion and Recommendations</a:t>
                      </a:r>
                      <a:r>
                        <a:rPr lang="en-GB" sz="1200" dirty="0">
                          <a:effectLst/>
                          <a:latin typeface="Arial" panose="020B0604020202020204" pitchFamily="34" charset="0"/>
                          <a:ea typeface="Times New Roman" panose="02020603050405020304" pitchFamily="18" charset="0"/>
                          <a:cs typeface="Arial" panose="020B0604020202020204" pitchFamily="34" charset="0"/>
                        </a:rPr>
                        <a:t>– Recommendation should be based on issues being considered as weakness and threats identified in the SWOT analysis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1200"/>
                        </a:spcAft>
                      </a:pPr>
                      <a:r>
                        <a:rPr lang="en-GB" sz="1200">
                          <a:effectLst/>
                          <a:latin typeface="Arial" panose="020B0604020202020204" pitchFamily="34" charset="0"/>
                          <a:ea typeface="Times New Roman" panose="02020603050405020304" pitchFamily="18" charset="0"/>
                          <a:cs typeface="Arial" panose="020B0604020202020204" pitchFamily="34" charset="0"/>
                        </a:rPr>
                        <a:t>20%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0075878"/>
                  </a:ext>
                </a:extLst>
              </a:tr>
              <a:tr h="614537">
                <a:tc>
                  <a:txBody>
                    <a:bodyPr/>
                    <a:lstStyle/>
                    <a:p>
                      <a:pPr>
                        <a:lnSpc>
                          <a:spcPct val="115000"/>
                        </a:lnSpc>
                        <a:spcBef>
                          <a:spcPts val="600"/>
                        </a:spcBef>
                        <a:spcAft>
                          <a:spcPts val="1200"/>
                        </a:spcAft>
                      </a:pPr>
                      <a:r>
                        <a:rPr lang="en-GB" sz="1200">
                          <a:effectLst/>
                          <a:latin typeface="Arial" panose="020B0604020202020204" pitchFamily="34" charset="0"/>
                          <a:ea typeface="Times New Roman" panose="02020603050405020304" pitchFamily="18" charset="0"/>
                          <a:cs typeface="Arial" panose="020B0604020202020204" pitchFamily="34" charset="0"/>
                        </a:rPr>
                        <a:t>Presentation style and format, Professionalism, and contribution to the group work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120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20%</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1573300"/>
                  </a:ext>
                </a:extLst>
              </a:tr>
            </a:tbl>
          </a:graphicData>
        </a:graphic>
      </p:graphicFrame>
      <p:sp>
        <p:nvSpPr>
          <p:cNvPr id="3" name="Title 2"/>
          <p:cNvSpPr>
            <a:spLocks noGrp="1"/>
          </p:cNvSpPr>
          <p:nvPr>
            <p:ph type="title"/>
          </p:nvPr>
        </p:nvSpPr>
        <p:spPr>
          <a:xfrm>
            <a:off x="323528" y="476672"/>
            <a:ext cx="8293620" cy="504056"/>
          </a:xfrm>
        </p:spPr>
        <p:txBody>
          <a:bodyPr/>
          <a:lstStyle/>
          <a:p>
            <a:pPr algn="ctr"/>
            <a:r>
              <a:rPr lang="en-GB" sz="1900" b="1" dirty="0" smtClean="0">
                <a:solidFill>
                  <a:srgbClr val="FF0000"/>
                </a:solidFill>
              </a:rPr>
              <a:t>Assesements 1 ? Group Presentation Deadline 9</a:t>
            </a:r>
            <a:r>
              <a:rPr lang="en-GB" sz="1900" b="1" baseline="30000" dirty="0" smtClean="0">
                <a:solidFill>
                  <a:srgbClr val="FF0000"/>
                </a:solidFill>
              </a:rPr>
              <a:t>th</a:t>
            </a:r>
            <a:r>
              <a:rPr lang="en-GB" sz="1900" b="1" dirty="0">
                <a:solidFill>
                  <a:srgbClr val="FF0000"/>
                </a:solidFill>
              </a:rPr>
              <a:t> </a:t>
            </a:r>
            <a:r>
              <a:rPr lang="en-GB" sz="1900" b="1" dirty="0" smtClean="0">
                <a:solidFill>
                  <a:srgbClr val="FF0000"/>
                </a:solidFill>
              </a:rPr>
              <a:t>&amp; 16</a:t>
            </a:r>
            <a:r>
              <a:rPr lang="en-GB" sz="1900" b="1" baseline="30000" dirty="0" smtClean="0">
                <a:solidFill>
                  <a:srgbClr val="FF0000"/>
                </a:solidFill>
              </a:rPr>
              <a:t>th</a:t>
            </a:r>
            <a:r>
              <a:rPr lang="en-GB" sz="1900" b="1" dirty="0" smtClean="0">
                <a:solidFill>
                  <a:srgbClr val="FF0000"/>
                </a:solidFill>
              </a:rPr>
              <a:t> February 2022</a:t>
            </a:r>
            <a:endParaRPr lang="en-GB" sz="1900" b="1" dirty="0">
              <a:solidFill>
                <a:srgbClr val="FF0000"/>
              </a:solidFill>
            </a:endParaRPr>
          </a:p>
        </p:txBody>
      </p:sp>
      <p:sp>
        <p:nvSpPr>
          <p:cNvPr id="4" name="Slide Number Placeholder 3"/>
          <p:cNvSpPr>
            <a:spLocks noGrp="1"/>
          </p:cNvSpPr>
          <p:nvPr>
            <p:ph type="sldNum" sz="quarter" idx="10"/>
          </p:nvPr>
        </p:nvSpPr>
        <p:spPr/>
        <p:txBody>
          <a:bodyPr/>
          <a:lstStyle/>
          <a:p>
            <a:pPr>
              <a:defRPr/>
            </a:pPr>
            <a:fld id="{40AC488E-D317-AD4E-9D65-863F647F8AC1}" type="slidenum">
              <a:rPr lang="en-GB" smtClean="0"/>
              <a:pPr>
                <a:defRPr/>
              </a:pPr>
              <a:t>9</a:t>
            </a:fld>
            <a:endParaRPr lang="en-GB" dirty="0"/>
          </a:p>
        </p:txBody>
      </p:sp>
    </p:spTree>
    <p:extLst>
      <p:ext uri="{BB962C8B-B14F-4D97-AF65-F5344CB8AC3E}">
        <p14:creationId xmlns:p14="http://schemas.microsoft.com/office/powerpoint/2010/main" val="35054950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theme/theme1.xml><?xml version="1.0" encoding="utf-8"?>
<a:theme xmlns:a="http://schemas.openxmlformats.org/drawingml/2006/main" name="UWL PPT_Template May 2013 (3)">
  <a:themeElements>
    <a:clrScheme name="University of West London 1">
      <a:dk1>
        <a:srgbClr val="000000"/>
      </a:dk1>
      <a:lt1>
        <a:sysClr val="window" lastClr="FFFFFF"/>
      </a:lt1>
      <a:dk2>
        <a:srgbClr val="939598"/>
      </a:dk2>
      <a:lt2>
        <a:srgbClr val="BCBEC0"/>
      </a:lt2>
      <a:accent1>
        <a:srgbClr val="BCBEC0"/>
      </a:accent1>
      <a:accent2>
        <a:srgbClr val="CC7B16"/>
      </a:accent2>
      <a:accent3>
        <a:srgbClr val="ED1C24"/>
      </a:accent3>
      <a:accent4>
        <a:srgbClr val="B34215"/>
      </a:accent4>
      <a:accent5>
        <a:srgbClr val="7B0A6B"/>
      </a:accent5>
      <a:accent6>
        <a:srgbClr val="0039A6"/>
      </a:accent6>
      <a:hlink>
        <a:srgbClr val="00AEEF"/>
      </a:hlink>
      <a:folHlink>
        <a:srgbClr val="45196F"/>
      </a:folHlink>
    </a:clrScheme>
    <a:fontScheme name="University of West Lond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75000"/>
          </a:schemeClr>
        </a:solidFill>
        <a:ln>
          <a:solidFill>
            <a:schemeClr val="bg1">
              <a:lumMod val="75000"/>
            </a:schemeClr>
          </a:solidFill>
        </a:ln>
      </a:spPr>
      <a:bodyPr lIns="46800" rIns="46800" rtlCol="0" anchor="ctr">
        <a:noAutofit/>
      </a:bodyPr>
      <a:lstStyle>
        <a:defPPr algn="ctr">
          <a:defRPr sz="18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rtlCol="0">
        <a:spAutoFit/>
      </a:bodyPr>
      <a:lstStyle>
        <a:defPPr>
          <a:spcAft>
            <a:spcPts val="600"/>
          </a:spcAft>
          <a:defRPr sz="20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1CD4B839E6E044EBC1C3559D6F5F9F9" ma:contentTypeVersion="2" ma:contentTypeDescription="Create a new document." ma:contentTypeScope="" ma:versionID="b61c29d5acf332c6ffe38381fa99b264">
  <xsd:schema xmlns:xsd="http://www.w3.org/2001/XMLSchema" xmlns:xs="http://www.w3.org/2001/XMLSchema" xmlns:p="http://schemas.microsoft.com/office/2006/metadata/properties" xmlns:ns1="http://schemas.microsoft.com/sharepoint/v3" targetNamespace="http://schemas.microsoft.com/office/2006/metadata/properties" ma:root="true" ma:fieldsID="58beda3639128f09face6fac63f93ec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94EA228-C0CE-4473-933D-4AEEB36E61BB}">
  <ds:schemaRefs>
    <ds:schemaRef ds:uri="http://schemas.microsoft.com/sharepoint/v3/contenttype/forms"/>
  </ds:schemaRefs>
</ds:datastoreItem>
</file>

<file path=customXml/itemProps2.xml><?xml version="1.0" encoding="utf-8"?>
<ds:datastoreItem xmlns:ds="http://schemas.openxmlformats.org/officeDocument/2006/customXml" ds:itemID="{897C53B2-2370-406A-A734-67A0A303FB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78DF63-B53C-43B8-BAC4-B0AF18DA9F1E}">
  <ds:schemaRefs>
    <ds:schemaRef ds:uri="http://schemas.microsoft.com/office/2006/metadata/properties"/>
    <ds:schemaRef ds:uri="http://purl.org/dc/dcmitype/"/>
    <ds:schemaRef ds:uri="http://schemas.microsoft.com/sharepoint/v3"/>
    <ds:schemaRef ds:uri="http://schemas.microsoft.com/office/infopath/2007/PartnerControls"/>
    <ds:schemaRef ds:uri="http://purl.org/dc/elements/1.1/"/>
    <ds:schemaRef ds:uri="http://www.w3.org/XML/1998/namespace"/>
    <ds:schemaRef ds:uri="http://schemas.microsoft.com/office/2006/documentManagement/type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952</TotalTime>
  <Words>1959</Words>
  <Application>Microsoft Office PowerPoint</Application>
  <PresentationFormat>On-screen Show (4:3)</PresentationFormat>
  <Paragraphs>279</Paragraphs>
  <Slides>36</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ＭＳ Ｐゴシック</vt:lpstr>
      <vt:lpstr>Arial</vt:lpstr>
      <vt:lpstr>Calibri</vt:lpstr>
      <vt:lpstr>Century Gothic</vt:lpstr>
      <vt:lpstr>Courier New</vt:lpstr>
      <vt:lpstr>Lucida Grande</vt:lpstr>
      <vt:lpstr>Times New Roman</vt:lpstr>
      <vt:lpstr>Trebuchet MS</vt:lpstr>
      <vt:lpstr>Verdana</vt:lpstr>
      <vt:lpstr>Wingdings</vt:lpstr>
      <vt:lpstr>UWL PPT_Template May 2013 (3)</vt:lpstr>
      <vt:lpstr>        Week 4  Managing Marketing  Information to Gain Customer Insights Marketing Research </vt:lpstr>
      <vt:lpstr>Week 3 Recap  </vt:lpstr>
      <vt:lpstr>The Marketing Environment </vt:lpstr>
      <vt:lpstr>The marketing environment</vt:lpstr>
      <vt:lpstr>The marketing environment</vt:lpstr>
      <vt:lpstr>VIDEO ON PESTLE</vt:lpstr>
      <vt:lpstr>Macro-environment</vt:lpstr>
      <vt:lpstr>The Factors in the micro-environment</vt:lpstr>
      <vt:lpstr>Assesements 1 ? Group Presentation Deadline 9th &amp; 16th February 2022</vt:lpstr>
      <vt:lpstr>Environmental Analysis </vt:lpstr>
      <vt:lpstr>SWOT Analysis </vt:lpstr>
      <vt:lpstr>Sources of collecting information </vt:lpstr>
      <vt:lpstr>Recommendations based on SWOT </vt:lpstr>
      <vt:lpstr>Consumer Behaviour and Coca Cola</vt:lpstr>
      <vt:lpstr>        Week 4  Managing Marketing  Information to Gain Customer Insights</vt:lpstr>
      <vt:lpstr>Marketing Information and Customer Insights</vt:lpstr>
      <vt:lpstr>Marketing Information systems (MIS)</vt:lpstr>
      <vt:lpstr>Marketing Information systems (MIS)</vt:lpstr>
      <vt:lpstr>MIS </vt:lpstr>
      <vt:lpstr>Assessing Marketing Information Needs</vt:lpstr>
      <vt:lpstr>Developing Marketing Information</vt:lpstr>
      <vt:lpstr> 1. Internal data</vt:lpstr>
      <vt:lpstr>2. Competitive Marketing Intelligence </vt:lpstr>
      <vt:lpstr> 3. Marketing research</vt:lpstr>
      <vt:lpstr>Marketing research process</vt:lpstr>
      <vt:lpstr>Defining the Problem and Research Objectives</vt:lpstr>
      <vt:lpstr>Developing the Research Plan  (Data collection) </vt:lpstr>
      <vt:lpstr>Research Approaches</vt:lpstr>
      <vt:lpstr>Research approaches (Primary data collection) </vt:lpstr>
      <vt:lpstr>Contact methods </vt:lpstr>
      <vt:lpstr>Sampling Plan</vt:lpstr>
      <vt:lpstr>Research Instruments</vt:lpstr>
      <vt:lpstr>Implementing &amp; Interpreting  the Research Plan </vt:lpstr>
      <vt:lpstr>Analysing and Using Marketing Information</vt:lpstr>
      <vt:lpstr>Review </vt:lpstr>
      <vt:lpstr>Class Activities </vt:lpstr>
    </vt:vector>
  </TitlesOfParts>
  <Company>University of West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UWL PowerPoint Guidelines</dc:title>
  <dc:creator>University of West London</dc:creator>
  <cp:lastModifiedBy>Windows User</cp:lastModifiedBy>
  <cp:revision>173</cp:revision>
  <cp:lastPrinted>2013-02-14T16:28:41Z</cp:lastPrinted>
  <dcterms:created xsi:type="dcterms:W3CDTF">2013-05-09T14:51:02Z</dcterms:created>
  <dcterms:modified xsi:type="dcterms:W3CDTF">2022-01-28T10:44:00Z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0x010100D1CD4B839E6E044EBC1C3559D6F5F9F9</vt:lpwstr>
  </property>
</Properties>
</file>