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882" r:id="rId5"/>
  </p:sldMasterIdLst>
  <p:notesMasterIdLst>
    <p:notesMasterId r:id="rId66"/>
  </p:notesMasterIdLst>
  <p:handoutMasterIdLst>
    <p:handoutMasterId r:id="rId67"/>
  </p:handoutMasterIdLst>
  <p:sldIdLst>
    <p:sldId id="377" r:id="rId6"/>
    <p:sldId id="424" r:id="rId7"/>
    <p:sldId id="415" r:id="rId8"/>
    <p:sldId id="483" r:id="rId9"/>
    <p:sldId id="484" r:id="rId10"/>
    <p:sldId id="485" r:id="rId11"/>
    <p:sldId id="486" r:id="rId12"/>
    <p:sldId id="487" r:id="rId13"/>
    <p:sldId id="421"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82" r:id="rId35"/>
    <p:sldId id="481"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2" r:id="rId62"/>
    <p:sldId id="476" r:id="rId63"/>
    <p:sldId id="479" r:id="rId64"/>
    <p:sldId id="422" r:id="rId65"/>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46">
          <p15:clr>
            <a:srgbClr val="A4A3A4"/>
          </p15:clr>
        </p15:guide>
        <p15:guide id="2" pos="258">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06600"/>
    <a:srgbClr val="0066FF"/>
    <a:srgbClr val="FFFFFF"/>
    <a:srgbClr val="000000"/>
    <a:srgbClr val="BCBEB6"/>
    <a:srgbClr val="939598"/>
    <a:srgbClr val="747678"/>
    <a:srgbClr val="CC7B16"/>
    <a:srgbClr val="B342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8" autoAdjust="0"/>
    <p:restoredTop sz="96433" autoAdjust="0"/>
  </p:normalViewPr>
  <p:slideViewPr>
    <p:cSldViewPr>
      <p:cViewPr varScale="1">
        <p:scale>
          <a:sx n="77" d="100"/>
          <a:sy n="77" d="100"/>
        </p:scale>
        <p:origin x="1000" y="68"/>
      </p:cViewPr>
      <p:guideLst>
        <p:guide orient="horz" pos="346"/>
        <p:guide pos="258"/>
        <p:guide pos="2880"/>
      </p:guideLst>
    </p:cSldViewPr>
  </p:slid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ea typeface="+mn-ea"/>
                <a:cs typeface="+mn-cs"/>
              </a:defRPr>
            </a:lvl1pPr>
          </a:lstStyle>
          <a:p>
            <a:pPr>
              <a:defRPr/>
            </a:pPr>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ea typeface="+mn-ea"/>
                <a:cs typeface="+mn-cs"/>
              </a:defRPr>
            </a:lvl1pPr>
          </a:lstStyle>
          <a:p>
            <a:pPr>
              <a:defRPr/>
            </a:pPr>
            <a:fld id="{F794EB0A-B56C-6A4A-A1BD-6A97A210FA5B}" type="datetime1">
              <a:rPr lang="en-GB"/>
              <a:pPr>
                <a:defRPr/>
              </a:pPr>
              <a:t>12/02/2023</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ea typeface="+mn-ea"/>
                <a:cs typeface="+mn-cs"/>
              </a:defRPr>
            </a:lvl1pPr>
          </a:lstStyle>
          <a:p>
            <a:pPr>
              <a:defRPr/>
            </a:pPr>
            <a:fld id="{C9BA861C-AB24-5C47-A91E-AECAEA16D894}" type="slidenum">
              <a:rPr lang="en-GB"/>
              <a:pPr>
                <a:defRPr/>
              </a:pPr>
              <a:t>‹#›</a:t>
            </a:fld>
            <a:endParaRPr lang="en-GB" dirty="0"/>
          </a:p>
        </p:txBody>
      </p:sp>
    </p:spTree>
    <p:extLst>
      <p:ext uri="{BB962C8B-B14F-4D97-AF65-F5344CB8AC3E}">
        <p14:creationId xmlns:p14="http://schemas.microsoft.com/office/powerpoint/2010/main" val="73930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1FDBDD0-D841-7E44-ADEF-5AAA392F1D74}" type="datetime1">
              <a:rPr lang="en-GB"/>
              <a:pPr>
                <a:defRPr/>
              </a:pPr>
              <a:t>12/02/2023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861487F-BF82-0B49-8565-A425B902F1D9}" type="slidenum">
              <a:rPr lang="en-GB"/>
              <a:pPr>
                <a:defRPr/>
              </a:pPr>
              <a:t>‹#›</a:t>
            </a:fld>
            <a:endParaRPr lang="en-GB" dirty="0"/>
          </a:p>
        </p:txBody>
      </p:sp>
    </p:spTree>
    <p:extLst>
      <p:ext uri="{BB962C8B-B14F-4D97-AF65-F5344CB8AC3E}">
        <p14:creationId xmlns:p14="http://schemas.microsoft.com/office/powerpoint/2010/main" val="238459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a:t>
            </a:r>
            <a:r>
              <a:rPr lang="en-GB" baseline="0" dirty="0"/>
              <a:t> been given only a limited time speak with you today</a:t>
            </a:r>
          </a:p>
          <a:p>
            <a:r>
              <a:rPr lang="en-GB" baseline="0" dirty="0"/>
              <a:t>So I don’t have much time to say all that I want to say TODAY.</a:t>
            </a:r>
          </a:p>
          <a:p>
            <a:endParaRPr lang="en-GB" baseline="0" dirty="0"/>
          </a:p>
          <a:p>
            <a:r>
              <a:rPr lang="en-GB" baseline="0" dirty="0"/>
              <a:t>However, I will be meeting you several times during your course.</a:t>
            </a:r>
          </a:p>
          <a:p>
            <a:endParaRPr lang="en-GB" baseline="0" dirty="0"/>
          </a:p>
          <a:p>
            <a:r>
              <a:rPr lang="en-GB" baseline="0" dirty="0"/>
              <a:t>Today, I want to focus on the important things that need to be said,</a:t>
            </a:r>
          </a:p>
          <a:p>
            <a:r>
              <a:rPr lang="en-GB" baseline="0" dirty="0"/>
              <a:t>To students on their first day.</a:t>
            </a:r>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a:t>
            </a:fld>
            <a:endParaRPr lang="en-GB" dirty="0"/>
          </a:p>
        </p:txBody>
      </p:sp>
    </p:spTree>
    <p:extLst>
      <p:ext uri="{BB962C8B-B14F-4D97-AF65-F5344CB8AC3E}">
        <p14:creationId xmlns:p14="http://schemas.microsoft.com/office/powerpoint/2010/main" val="419888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CF2AD-8F5E-714E-85B2-C5BE0BA9332B}" type="slidenum">
              <a:rPr lang="en-AU"/>
              <a:pPr/>
              <a:t>3</a:t>
            </a:fld>
            <a:endParaRPr lang="en-AU"/>
          </a:p>
        </p:txBody>
      </p:sp>
      <p:sp>
        <p:nvSpPr>
          <p:cNvPr id="205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5827" name="Rectangle 3"/>
          <p:cNvSpPr>
            <a:spLocks noGrp="1" noChangeArrowheads="1"/>
          </p:cNvSpPr>
          <p:nvPr>
            <p:ph type="body" idx="1"/>
          </p:nvPr>
        </p:nvSpPr>
        <p:spPr/>
        <p:txBody>
          <a:bodyPr/>
          <a:lstStyle/>
          <a:p>
            <a:r>
              <a:rPr lang="en-US" sz="1000" dirty="0"/>
              <a:t>Use this activity as an icebreaker to start the session, focusing on the individual’s perspective as a consumer.</a:t>
            </a:r>
          </a:p>
          <a:p>
            <a:r>
              <a:rPr lang="en-US" sz="1000" dirty="0"/>
              <a:t>Did they have a strong need to buy something? </a:t>
            </a:r>
          </a:p>
          <a:p>
            <a:r>
              <a:rPr lang="en-US" sz="1000" dirty="0"/>
              <a:t>Did they put a lot of thought into it?</a:t>
            </a:r>
          </a:p>
          <a:p>
            <a:r>
              <a:rPr lang="en-US" sz="1000" dirty="0"/>
              <a:t>Had they used it before?</a:t>
            </a:r>
          </a:p>
          <a:p>
            <a:r>
              <a:rPr lang="en-US" sz="1000" dirty="0"/>
              <a:t>Did they buy it for someone else?</a:t>
            </a:r>
          </a:p>
          <a:p>
            <a:r>
              <a:rPr lang="en-US" sz="1000" dirty="0"/>
              <a:t>Was the purchase decision actually theirs?</a:t>
            </a:r>
          </a:p>
          <a:p>
            <a:r>
              <a:rPr lang="en-US" sz="1000" dirty="0"/>
              <a:t>Did they consider other people’s responses to the purchase?</a:t>
            </a:r>
          </a:p>
          <a:p>
            <a:r>
              <a:rPr lang="en-US" sz="1000" dirty="0"/>
              <a:t>Did they make the purchase for an organisation? </a:t>
            </a:r>
          </a:p>
          <a:p>
            <a:r>
              <a:rPr lang="en-US" sz="1000" dirty="0"/>
              <a:t>Were emotional factors important? </a:t>
            </a:r>
          </a:p>
          <a:p>
            <a:r>
              <a:rPr lang="en-US" sz="1000" dirty="0"/>
              <a:t>Was the consumer’s financial position important?</a:t>
            </a:r>
          </a:p>
          <a:p>
            <a:r>
              <a:rPr lang="en-US" sz="1000" dirty="0"/>
              <a:t>Was advertising influential?</a:t>
            </a:r>
          </a:p>
          <a:p>
            <a:endParaRPr lang="en-US" sz="1000" dirty="0"/>
          </a:p>
          <a:p>
            <a:r>
              <a:rPr lang="en-US" sz="1000" dirty="0"/>
              <a:t>Conclude the discussion saying that this is what the topic of the course/text is about: trying to understand why consumers behave as they do and how marketers try to respond to consumer behaviour with marketing strategies in order to achieve marketing objectives. These marketing strategies may include advertising, price reductions or high prices for ‘prestige’ products, the scent of perfume as consumer walks through the store or coffee at an open house, friendly well trained staff influencing the consumer’s decision to make a purchase etc.</a:t>
            </a:r>
          </a:p>
          <a:p>
            <a:r>
              <a:rPr lang="en-US" sz="1000" dirty="0"/>
              <a:t>The final point:</a:t>
            </a:r>
          </a:p>
          <a:p>
            <a:r>
              <a:rPr lang="en-US" sz="1000" dirty="0"/>
              <a:t>Do you think that the purchase may have been different for someone else? </a:t>
            </a:r>
          </a:p>
          <a:p>
            <a:r>
              <a:rPr lang="en-US" sz="1000" dirty="0"/>
              <a:t>This is to illustrate that not all individuals are the same and that, in their marketing efforts, marketers must understand both the similarities and the differences between individuals.</a:t>
            </a:r>
          </a:p>
          <a:p>
            <a:endParaRPr lang="en-AU" sz="1000" dirty="0"/>
          </a:p>
        </p:txBody>
      </p:sp>
    </p:spTree>
    <p:extLst>
      <p:ext uri="{BB962C8B-B14F-4D97-AF65-F5344CB8AC3E}">
        <p14:creationId xmlns:p14="http://schemas.microsoft.com/office/powerpoint/2010/main" val="368906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Slide may be changed according to country where it is used.</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A542BD7C-2B08-1546-8EFD-E01A7C37CA3C}" type="slidenum">
              <a:rPr lang="en-US"/>
              <a:pPr eaLnBrk="1" hangingPunct="1"/>
              <a:t>17</a:t>
            </a:fld>
            <a:endParaRPr lang="en-US"/>
          </a:p>
        </p:txBody>
      </p:sp>
    </p:spTree>
    <p:extLst>
      <p:ext uri="{BB962C8B-B14F-4D97-AF65-F5344CB8AC3E}">
        <p14:creationId xmlns:p14="http://schemas.microsoft.com/office/powerpoint/2010/main" val="313776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3"/>
          <p:cNvGrpSpPr>
            <a:grpSpLocks/>
          </p:cNvGrpSpPr>
          <p:nvPr/>
        </p:nvGrpSpPr>
        <p:grpSpPr bwMode="auto">
          <a:xfrm>
            <a:off x="539750" y="765175"/>
            <a:ext cx="8604250" cy="5743575"/>
            <a:chOff x="539750" y="836613"/>
            <a:chExt cx="8604250" cy="5743575"/>
          </a:xfrm>
        </p:grpSpPr>
        <p:cxnSp>
          <p:nvCxnSpPr>
            <p:cNvPr id="7" name="Straight Connector 6"/>
            <p:cNvCxnSpPr/>
            <p:nvPr/>
          </p:nvCxnSpPr>
          <p:spPr bwMode="auto">
            <a:xfrm flipV="1">
              <a:off x="971550" y="3444876"/>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8" name="Picture 19"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p:nvCxnSpPr>
          <p:spPr bwMode="auto">
            <a:xfrm rot="10800000" flipV="1">
              <a:off x="4643438" y="4508501"/>
              <a:ext cx="2305050" cy="1008062"/>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10" name="Oval 9"/>
            <p:cNvSpPr>
              <a:spLocks/>
            </p:cNvSpPr>
            <p:nvPr/>
          </p:nvSpPr>
          <p:spPr bwMode="auto">
            <a:xfrm>
              <a:off x="3059113" y="4959351"/>
              <a:ext cx="1620837" cy="1620837"/>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1" name="Oval 10"/>
            <p:cNvSpPr>
              <a:spLocks/>
            </p:cNvSpPr>
            <p:nvPr/>
          </p:nvSpPr>
          <p:spPr bwMode="auto">
            <a:xfrm flipH="1">
              <a:off x="3151188" y="4908551"/>
              <a:ext cx="358775" cy="36036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2" name="Straight Connector 11"/>
            <p:cNvCxnSpPr/>
            <p:nvPr/>
          </p:nvCxnSpPr>
          <p:spPr bwMode="auto">
            <a:xfrm rot="10800000">
              <a:off x="1331913" y="5373688"/>
              <a:ext cx="1727200" cy="287338"/>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bwMode="auto">
            <a:xfrm>
              <a:off x="539750" y="4797426"/>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5" name="Picture 4"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15727380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3985185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24149569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cxnSp>
        <p:nvCxnSpPr>
          <p:cNvPr id="7" name="Straight Connector 6"/>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3261875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3712472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2013    </a:t>
            </a:r>
          </a:p>
        </p:txBody>
      </p:sp>
    </p:spTree>
    <p:extLst>
      <p:ext uri="{BB962C8B-B14F-4D97-AF65-F5344CB8AC3E}">
        <p14:creationId xmlns:p14="http://schemas.microsoft.com/office/powerpoint/2010/main" val="2714739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3879878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UWL PPT Guidelines - Version 2 - February 2015    </a:t>
            </a:r>
          </a:p>
        </p:txBody>
      </p:sp>
    </p:spTree>
    <p:extLst>
      <p:ext uri="{BB962C8B-B14F-4D97-AF65-F5344CB8AC3E}">
        <p14:creationId xmlns:p14="http://schemas.microsoft.com/office/powerpoint/2010/main" val="21348228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3"/>
          <p:cNvGrpSpPr>
            <a:grpSpLocks/>
          </p:cNvGrpSpPr>
          <p:nvPr/>
        </p:nvGrpSpPr>
        <p:grpSpPr bwMode="auto">
          <a:xfrm>
            <a:off x="539750" y="765175"/>
            <a:ext cx="8604250" cy="5743575"/>
            <a:chOff x="539750" y="836613"/>
            <a:chExt cx="8604250" cy="5743575"/>
          </a:xfrm>
        </p:grpSpPr>
        <p:cxnSp>
          <p:nvCxnSpPr>
            <p:cNvPr id="7" name="Straight Connector 6"/>
            <p:cNvCxnSpPr/>
            <p:nvPr/>
          </p:nvCxnSpPr>
          <p:spPr bwMode="auto">
            <a:xfrm flipV="1">
              <a:off x="971550" y="3444876"/>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8" name="Picture 19"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p:nvCxnSpPr>
          <p:spPr bwMode="auto">
            <a:xfrm rot="10800000" flipV="1">
              <a:off x="4643438" y="4508501"/>
              <a:ext cx="2305050" cy="1008062"/>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10" name="Oval 9"/>
            <p:cNvSpPr>
              <a:spLocks/>
            </p:cNvSpPr>
            <p:nvPr/>
          </p:nvSpPr>
          <p:spPr bwMode="auto">
            <a:xfrm>
              <a:off x="3059113" y="4959351"/>
              <a:ext cx="1620837" cy="1620837"/>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1" name="Oval 10"/>
            <p:cNvSpPr>
              <a:spLocks/>
            </p:cNvSpPr>
            <p:nvPr/>
          </p:nvSpPr>
          <p:spPr bwMode="auto">
            <a:xfrm flipH="1">
              <a:off x="3151188" y="4908551"/>
              <a:ext cx="358775" cy="36036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2" name="Straight Connector 11"/>
            <p:cNvCxnSpPr/>
            <p:nvPr/>
          </p:nvCxnSpPr>
          <p:spPr bwMode="auto">
            <a:xfrm rot="10800000">
              <a:off x="1331913" y="5373688"/>
              <a:ext cx="1727200" cy="287338"/>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bwMode="auto">
            <a:xfrm>
              <a:off x="539750" y="4797426"/>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5" name="Picture 4"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32329652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17" name="Picture 16"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2545861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16" name="Picture 15" descr="_JWB2670_sized_CMYK copy.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24021707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17" name="Picture 16"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1220105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16" name="Picture 15" descr="_JWB2509_cmyk_300_resized.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3808582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5" name="Picture 4"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18691890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endParaRPr lang="en-GB">
              <a:solidFill>
                <a:srgbClr val="000000"/>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5" name="Picture 4" descr="logo for powerpoint reduced size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36081585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prstClr val="white"/>
              </a:solidFill>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113" y="4959379"/>
              <a:ext cx="1620837" cy="1620809"/>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Oval 9"/>
            <p:cNvSpPr>
              <a:spLocks/>
            </p:cNvSpPr>
            <p:nvPr/>
          </p:nvSpPr>
          <p:spPr>
            <a:xfrm flipH="1">
              <a:off x="3151188" y="4908580"/>
              <a:ext cx="358775" cy="360356"/>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rot="10800000">
              <a:off x="1331913" y="5373709"/>
              <a:ext cx="1727200" cy="287333"/>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endParaRPr lang="en-GB">
              <a:solidFill>
                <a:srgbClr val="000000"/>
              </a:solidFill>
            </a:endParaRPr>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1993348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endParaRPr lang="en-GB">
              <a:solidFill>
                <a:srgbClr val="000000"/>
              </a:solidFill>
            </a:endParaRPr>
          </a:p>
        </p:txBody>
      </p:sp>
      <p:pic>
        <p:nvPicPr>
          <p:cNvPr id="3" name="Picture 2" descr="logo for powerpoint reduced size .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31541466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5071080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36719786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38512356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cxnSp>
        <p:nvCxnSpPr>
          <p:cNvPr id="7" name="Straight Connector 6"/>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3620826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12605048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20337776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6441882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3677354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fld id="{783762D7-AF54-4DDB-8FF5-33A7FFA658B6}" type="slidenum">
              <a:rPr lang="en-GB" smtClean="0">
                <a:solidFill>
                  <a:srgbClr val="000000">
                    <a:tint val="75000"/>
                  </a:srgbClr>
                </a:solidFill>
              </a:rPr>
              <a:pPr/>
              <a:t>‹#›</a:t>
            </a:fld>
            <a:endParaRPr lang="en-GB">
              <a:solidFill>
                <a:srgbClr val="000000">
                  <a:tint val="75000"/>
                </a:srgbClr>
              </a:solidFill>
            </a:endParaRPr>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endParaRPr lang="en-GB">
              <a:solidFill>
                <a:srgbClr val="000000"/>
              </a:solidFill>
            </a:endParaRPr>
          </a:p>
        </p:txBody>
      </p:sp>
    </p:spTree>
    <p:extLst>
      <p:ext uri="{BB962C8B-B14F-4D97-AF65-F5344CB8AC3E}">
        <p14:creationId xmlns:p14="http://schemas.microsoft.com/office/powerpoint/2010/main" val="2533174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37913121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5" name="Picture 4"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4203536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dirty="0"/>
              <a:t>UWL PPT Guidelines - Version 2 - February 2015  </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5" name="Picture 4" descr="logo for powerpoint reduced size .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4706435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Verdana" pitchFamily="34" charset="0"/>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113" y="4959379"/>
              <a:ext cx="1620837" cy="1620809"/>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Oval 9"/>
            <p:cNvSpPr>
              <a:spLocks/>
            </p:cNvSpPr>
            <p:nvPr/>
          </p:nvSpPr>
          <p:spPr>
            <a:xfrm flipH="1">
              <a:off x="3151188" y="4908580"/>
              <a:ext cx="358775" cy="360356"/>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1" name="Straight Connector 10"/>
            <p:cNvCxnSpPr/>
            <p:nvPr/>
          </p:nvCxnSpPr>
          <p:spPr>
            <a:xfrm rot="10800000">
              <a:off x="1331913" y="5373709"/>
              <a:ext cx="1727200" cy="287333"/>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pPr>
              <a:defRPr/>
            </a:pPr>
            <a:r>
              <a:rPr lang="en-GB" dirty="0"/>
              <a:t>UWL PPT Guidelines - Version 2 - February 2015</a:t>
            </a:r>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pPr>
              <a:defRPr/>
            </a:pPr>
            <a:fld id="{D13EFCF6-FCF1-FF48-8227-3C3EA4CEF2DA}" type="slidenum">
              <a:rPr lang="en-GB"/>
              <a:pPr>
                <a:defRPr/>
              </a:pPr>
              <a:t>‹#›</a:t>
            </a:fld>
            <a:endParaRPr lang="en-GB" dirty="0"/>
          </a:p>
        </p:txBody>
      </p:sp>
    </p:spTree>
    <p:extLst>
      <p:ext uri="{BB962C8B-B14F-4D97-AF65-F5344CB8AC3E}">
        <p14:creationId xmlns:p14="http://schemas.microsoft.com/office/powerpoint/2010/main" val="29411993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pPr>
              <a:defRPr/>
            </a:pPr>
            <a:r>
              <a:rPr lang="en-GB" dirty="0"/>
              <a:t>UWL PPT Guidelines - Version 2 - February 2015    </a:t>
            </a:r>
          </a:p>
        </p:txBody>
      </p:sp>
      <p:pic>
        <p:nvPicPr>
          <p:cNvPr id="3" name="Picture 2" descr="logo for powerpoint reduced size .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9575" y="549275"/>
            <a:ext cx="2170176" cy="475488"/>
          </a:xfrm>
          <a:prstGeom prst="rect">
            <a:avLst/>
          </a:prstGeom>
        </p:spPr>
      </p:pic>
    </p:spTree>
    <p:extLst>
      <p:ext uri="{BB962C8B-B14F-4D97-AF65-F5344CB8AC3E}">
        <p14:creationId xmlns:p14="http://schemas.microsoft.com/office/powerpoint/2010/main" val="27061802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pPr>
              <a:defRPr/>
            </a:pPr>
            <a:fld id="{2BBC46B0-2223-AB4F-8540-BB29901BEF7A}" type="slidenum">
              <a:rPr lang="en-GB"/>
              <a:pPr>
                <a:defRPr/>
              </a:pPr>
              <a:t>‹#›</a:t>
            </a:fld>
            <a:endParaRPr lang="en-GB" dirty="0"/>
          </a:p>
        </p:txBody>
      </p:sp>
    </p:spTree>
    <p:extLst>
      <p:ext uri="{BB962C8B-B14F-4D97-AF65-F5344CB8AC3E}">
        <p14:creationId xmlns:p14="http://schemas.microsoft.com/office/powerpoint/2010/main" val="3620058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Verdana" pitchFamily="34" charset="0"/>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r>
              <a:rPr lang="en-GB" dirty="0"/>
              <a:t>UWL PPT Guidelines - Version 2 - February 2013    </a:t>
            </a:r>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66" r:id="rId3"/>
    <p:sldLayoutId id="2147483867" r:id="rId4"/>
    <p:sldLayoutId id="2147483869" r:id="rId5"/>
    <p:sldLayoutId id="2147483868"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solidFill>
                <a:srgbClr val="747678"/>
              </a:solidFill>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fontAlgn="auto">
              <a:spcBef>
                <a:spcPts val="0"/>
              </a:spcBef>
              <a:spcAft>
                <a:spcPts val="0"/>
              </a:spcAft>
            </a:pPr>
            <a:endParaRPr lang="en-GB">
              <a:solidFill>
                <a:srgbClr val="000000"/>
              </a:solidFill>
              <a:latin typeface="Verdana"/>
              <a:ea typeface="+mn-ea"/>
              <a:cs typeface="+mn-cs"/>
            </a:endParaRPr>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fontAlgn="auto">
              <a:spcBef>
                <a:spcPts val="0"/>
              </a:spcBef>
              <a:spcAft>
                <a:spcPts val="0"/>
              </a:spcAft>
            </a:pPr>
            <a:fld id="{783762D7-AF54-4DDB-8FF5-33A7FFA658B6}" type="slidenum">
              <a:rPr lang="en-GB">
                <a:solidFill>
                  <a:srgbClr val="000000">
                    <a:tint val="75000"/>
                  </a:srgbClr>
                </a:solidFill>
                <a:latin typeface="Verdana"/>
                <a:ea typeface="+mn-ea"/>
                <a:cs typeface="+mn-cs"/>
              </a:rPr>
              <a:pPr fontAlgn="auto">
                <a:spcBef>
                  <a:spcPts val="0"/>
                </a:spcBef>
                <a:spcAft>
                  <a:spcPts val="0"/>
                </a:spcAft>
              </a:pPr>
              <a:t>‹#›</a:t>
            </a:fld>
            <a:endParaRPr lang="en-GB">
              <a:solidFill>
                <a:srgbClr val="000000">
                  <a:tint val="75000"/>
                </a:srgbClr>
              </a:solidFill>
              <a:latin typeface="Verdana"/>
              <a:ea typeface="+mn-ea"/>
              <a:cs typeface="+mn-cs"/>
            </a:endParaRPr>
          </a:p>
        </p:txBody>
      </p:sp>
    </p:spTree>
    <p:extLst>
      <p:ext uri="{BB962C8B-B14F-4D97-AF65-F5344CB8AC3E}">
        <p14:creationId xmlns:p14="http://schemas.microsoft.com/office/powerpoint/2010/main" val="356890270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14.xml"/><Relationship Id="rId5" Type="http://schemas.openxmlformats.org/officeDocument/2006/relationships/image" Target="../media/image11.wmf"/><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nestle.com.sg/home.htm"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aGfdubLAtY8"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1340768"/>
            <a:ext cx="7272808" cy="648071"/>
          </a:xfrm>
        </p:spPr>
        <p:txBody>
          <a:bodyPr>
            <a:normAutofit fontScale="90000"/>
          </a:bodyPr>
          <a:lstStyle/>
          <a:p>
            <a:pPr algn="ctr"/>
            <a:r>
              <a:rPr lang="en-GB" b="1" dirty="0">
                <a:effectLst>
                  <a:outerShdw blurRad="38100" dist="38100" dir="2700000" algn="tl">
                    <a:srgbClr val="000000">
                      <a:alpha val="43137"/>
                    </a:srgbClr>
                  </a:outerShdw>
                </a:effectLst>
              </a:rPr>
              <a:t> Consumer Behaviour </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t>
            </a:r>
          </a:p>
        </p:txBody>
      </p:sp>
      <p:sp>
        <p:nvSpPr>
          <p:cNvPr id="8" name="Text Placeholder 7"/>
          <p:cNvSpPr>
            <a:spLocks noGrp="1"/>
          </p:cNvSpPr>
          <p:nvPr>
            <p:ph type="subTitle" idx="1"/>
          </p:nvPr>
        </p:nvSpPr>
        <p:spPr>
          <a:xfrm>
            <a:off x="864905" y="3356993"/>
            <a:ext cx="5291271" cy="1512167"/>
          </a:xfrm>
        </p:spPr>
        <p:txBody>
          <a:bodyPr>
            <a:normAutofit/>
          </a:bodyPr>
          <a:lstStyle/>
          <a:p>
            <a:endParaRPr lang="en-GB" b="1" dirty="0"/>
          </a:p>
          <a:p>
            <a:endParaRPr lang="en-GB" sz="1800" dirty="0"/>
          </a:p>
          <a:p>
            <a:endParaRPr lang="en-GB" sz="1800" dirty="0"/>
          </a:p>
          <a:p>
            <a:endParaRPr lang="en-GB" sz="1800" dirty="0"/>
          </a:p>
        </p:txBody>
      </p:sp>
      <p:sp>
        <p:nvSpPr>
          <p:cNvPr id="2" name="Slide Number Placeholder 1"/>
          <p:cNvSpPr>
            <a:spLocks noGrp="1"/>
          </p:cNvSpPr>
          <p:nvPr>
            <p:ph type="sldNum" sz="quarter" idx="10"/>
          </p:nvPr>
        </p:nvSpPr>
        <p:spPr/>
        <p:txBody>
          <a:bodyPr/>
          <a:lstStyle/>
          <a:p>
            <a:pPr>
              <a:defRPr/>
            </a:pPr>
            <a:fld id="{129A8D54-CBDB-454F-B1E9-AF250448DEA1}" type="slidenum">
              <a:rPr lang="en-GB" smtClean="0"/>
              <a:pPr>
                <a:defRPr/>
              </a:pPr>
              <a:t>1</a:t>
            </a:fld>
            <a:endParaRPr lang="en-GB" dirty="0"/>
          </a:p>
        </p:txBody>
      </p:sp>
      <p:sp>
        <p:nvSpPr>
          <p:cNvPr id="6" name="Title 4"/>
          <p:cNvSpPr txBox="1">
            <a:spLocks/>
          </p:cNvSpPr>
          <p:nvPr/>
        </p:nvSpPr>
        <p:spPr bwMode="auto">
          <a:xfrm>
            <a:off x="864904" y="2132856"/>
            <a:ext cx="6227376" cy="792088"/>
          </a:xfrm>
          <a:prstGeom prst="rect">
            <a:avLst/>
          </a:prstGeom>
          <a:noFill/>
          <a:ln w="63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fontScale="97500"/>
          </a:bodyPr>
          <a:lstStyle>
            <a:lvl1pPr algn="l" rtl="0" eaLnBrk="1" fontAlgn="base" hangingPunct="1">
              <a:spcBef>
                <a:spcPct val="0"/>
              </a:spcBef>
              <a:spcAft>
                <a:spcPct val="0"/>
              </a:spcAft>
              <a:defRPr sz="3600" b="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a:lstStyle>
          <a:p>
            <a:pPr algn="ctr"/>
            <a:r>
              <a:rPr lang="en-GB" sz="2800" b="1" dirty="0">
                <a:effectLst>
                  <a:outerShdw blurRad="38100" dist="38100" dir="2700000" algn="tl">
                    <a:srgbClr val="000000">
                      <a:alpha val="43137"/>
                    </a:srgbClr>
                  </a:outerShdw>
                </a:effectLst>
              </a:rPr>
              <a:t>Week 3</a:t>
            </a:r>
          </a:p>
        </p:txBody>
      </p:sp>
    </p:spTree>
    <p:extLst>
      <p:ext uri="{BB962C8B-B14F-4D97-AF65-F5344CB8AC3E}">
        <p14:creationId xmlns:p14="http://schemas.microsoft.com/office/powerpoint/2010/main" val="2836398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A6D1DF90-FE7A-D240-AA80-92203CAB47D5}" type="slidenum">
              <a:rPr lang="en-US"/>
              <a:pPr/>
              <a:t>10</a:t>
            </a:fld>
            <a:endParaRPr lang="en-US"/>
          </a:p>
        </p:txBody>
      </p:sp>
      <p:sp>
        <p:nvSpPr>
          <p:cNvPr id="8195" name="Rectangle 3"/>
          <p:cNvSpPr>
            <a:spLocks noGrp="1" noChangeArrowheads="1"/>
          </p:cNvSpPr>
          <p:nvPr>
            <p:ph idx="4294967295"/>
          </p:nvPr>
        </p:nvSpPr>
        <p:spPr/>
        <p:txBody>
          <a:bodyPr/>
          <a:lstStyle/>
          <a:p>
            <a:pPr marL="533400" indent="-533400">
              <a:buFontTx/>
              <a:buChar char="•"/>
            </a:pPr>
            <a:r>
              <a:rPr lang="en-US" sz="2800" b="1" dirty="0">
                <a:solidFill>
                  <a:srgbClr val="0039A6"/>
                </a:solidFill>
                <a:latin typeface="Calibri" charset="0"/>
              </a:rPr>
              <a:t>Consumer buyer behavior</a:t>
            </a:r>
            <a:r>
              <a:rPr lang="en-US" sz="2800" dirty="0">
                <a:solidFill>
                  <a:srgbClr val="0039A6"/>
                </a:solidFill>
                <a:latin typeface="Calibri" charset="0"/>
              </a:rPr>
              <a:t> </a:t>
            </a:r>
            <a:r>
              <a:rPr lang="en-US" sz="2800" dirty="0">
                <a:latin typeface="Calibri" charset="0"/>
              </a:rPr>
              <a:t>refers to the buying behavior of final consumers—individuals and households who buy goods and services for personal consumption.</a:t>
            </a:r>
          </a:p>
          <a:p>
            <a:pPr marL="533400" indent="-533400">
              <a:buFontTx/>
              <a:buChar char="•"/>
            </a:pPr>
            <a:r>
              <a:rPr lang="en-US" sz="2800" b="1" dirty="0">
                <a:solidFill>
                  <a:srgbClr val="0039A6"/>
                </a:solidFill>
                <a:latin typeface="Calibri" charset="0"/>
              </a:rPr>
              <a:t>Consumer market</a:t>
            </a:r>
            <a:r>
              <a:rPr lang="en-US" sz="2800" dirty="0">
                <a:solidFill>
                  <a:srgbClr val="0039A6"/>
                </a:solidFill>
                <a:latin typeface="Calibri" charset="0"/>
              </a:rPr>
              <a:t> </a:t>
            </a:r>
            <a:r>
              <a:rPr lang="en-US" sz="2800" dirty="0">
                <a:latin typeface="Calibri" charset="0"/>
              </a:rPr>
              <a:t>refers to all of the personal consumption of final consumers.</a:t>
            </a:r>
          </a:p>
          <a:p>
            <a:pPr marL="533400" indent="-533400">
              <a:buFontTx/>
              <a:buNone/>
            </a:pPr>
            <a:endParaRPr lang="en-US" sz="2800" dirty="0">
              <a:latin typeface="Calibri" charset="0"/>
            </a:endParaRPr>
          </a:p>
        </p:txBody>
      </p:sp>
      <p:sp>
        <p:nvSpPr>
          <p:cNvPr id="8198"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chemeClr val="accent6"/>
                </a:solidFill>
                <a:latin typeface="Calibri" charset="0"/>
              </a:rPr>
              <a:t>Model of Consumer Behavior</a:t>
            </a:r>
          </a:p>
        </p:txBody>
      </p:sp>
    </p:spTree>
    <p:extLst>
      <p:ext uri="{BB962C8B-B14F-4D97-AF65-F5344CB8AC3E}">
        <p14:creationId xmlns:p14="http://schemas.microsoft.com/office/powerpoint/2010/main" val="1607711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r>
              <a:rPr lang="en-US"/>
              <a:t>5-</a:t>
            </a:r>
            <a:fld id="{A50AE274-0C70-BE47-9838-A8C4C114BD37}" type="slidenum">
              <a:rPr lang="en-US"/>
              <a:pPr/>
              <a:t>11</a:t>
            </a:fld>
            <a:endParaRPr lang="en-US"/>
          </a:p>
        </p:txBody>
      </p:sp>
      <p:sp>
        <p:nvSpPr>
          <p:cNvPr id="9219" name="Rectangle 8"/>
          <p:cNvSpPr>
            <a:spLocks noGrp="1" noChangeArrowheads="1"/>
          </p:cNvSpPr>
          <p:nvPr>
            <p:ph sz="half" idx="4294967295"/>
          </p:nvPr>
        </p:nvSpPr>
        <p:spPr>
          <a:xfrm>
            <a:off x="381000" y="1371600"/>
            <a:ext cx="4038600" cy="4433888"/>
          </a:xfrm>
        </p:spPr>
        <p:txBody>
          <a:bodyPr/>
          <a:lstStyle/>
          <a:p>
            <a:pPr>
              <a:buFont typeface="Wingdings" pitchFamily="2" charset="2"/>
              <a:buNone/>
              <a:defRPr/>
            </a:pPr>
            <a:r>
              <a:rPr lang="en-US" kern="1200" dirty="0">
                <a:latin typeface="+mj-lt"/>
                <a:ea typeface="+mn-ea"/>
                <a:cs typeface="+mn-cs"/>
              </a:rPr>
              <a:t>Marketing stimuli consists of the 4 Ps</a:t>
            </a:r>
          </a:p>
          <a:p>
            <a:pPr>
              <a:buSzPct val="55000"/>
              <a:buFontTx/>
              <a:buChar char="•"/>
              <a:defRPr/>
            </a:pPr>
            <a:r>
              <a:rPr lang="en-US" b="1" kern="1200" dirty="0">
                <a:solidFill>
                  <a:schemeClr val="tx2"/>
                </a:solidFill>
                <a:latin typeface="+mj-lt"/>
                <a:ea typeface="+mn-ea"/>
                <a:cs typeface="+mn-cs"/>
              </a:rPr>
              <a:t>P</a:t>
            </a:r>
            <a:r>
              <a:rPr lang="en-US" kern="1200" dirty="0">
                <a:latin typeface="+mj-lt"/>
                <a:ea typeface="+mn-ea"/>
                <a:cs typeface="+mn-cs"/>
              </a:rPr>
              <a:t>roduct</a:t>
            </a:r>
          </a:p>
          <a:p>
            <a:pPr>
              <a:buSzPct val="55000"/>
              <a:buFontTx/>
              <a:buChar char="•"/>
              <a:defRPr/>
            </a:pPr>
            <a:r>
              <a:rPr lang="en-US" b="1" kern="1200" dirty="0">
                <a:solidFill>
                  <a:schemeClr val="tx2"/>
                </a:solidFill>
                <a:latin typeface="+mj-lt"/>
                <a:ea typeface="+mn-ea"/>
                <a:cs typeface="+mn-cs"/>
              </a:rPr>
              <a:t>P</a:t>
            </a:r>
            <a:r>
              <a:rPr lang="en-US" kern="1200" dirty="0">
                <a:latin typeface="+mj-lt"/>
                <a:ea typeface="+mn-ea"/>
                <a:cs typeface="+mn-cs"/>
              </a:rPr>
              <a:t>rice</a:t>
            </a:r>
          </a:p>
          <a:p>
            <a:pPr>
              <a:buSzPct val="55000"/>
              <a:buFontTx/>
              <a:buChar char="•"/>
              <a:defRPr/>
            </a:pPr>
            <a:r>
              <a:rPr lang="en-US" b="1" kern="1200" dirty="0">
                <a:solidFill>
                  <a:schemeClr val="tx2"/>
                </a:solidFill>
                <a:latin typeface="+mj-lt"/>
                <a:ea typeface="+mn-ea"/>
                <a:cs typeface="+mn-cs"/>
              </a:rPr>
              <a:t>P</a:t>
            </a:r>
            <a:r>
              <a:rPr lang="en-US" kern="1200" dirty="0">
                <a:latin typeface="+mj-lt"/>
                <a:ea typeface="+mn-ea"/>
                <a:cs typeface="+mn-cs"/>
              </a:rPr>
              <a:t>lace</a:t>
            </a:r>
          </a:p>
          <a:p>
            <a:pPr>
              <a:buSzPct val="55000"/>
              <a:buFontTx/>
              <a:buChar char="•"/>
              <a:defRPr/>
            </a:pPr>
            <a:r>
              <a:rPr lang="en-US" b="1" kern="1200" dirty="0">
                <a:solidFill>
                  <a:schemeClr val="tx2"/>
                </a:solidFill>
                <a:latin typeface="+mj-lt"/>
                <a:ea typeface="+mn-ea"/>
                <a:cs typeface="+mn-cs"/>
              </a:rPr>
              <a:t>P</a:t>
            </a:r>
            <a:r>
              <a:rPr lang="en-US" kern="1200" dirty="0">
                <a:latin typeface="+mj-lt"/>
                <a:ea typeface="+mn-ea"/>
                <a:cs typeface="+mn-cs"/>
              </a:rPr>
              <a:t>romotion</a:t>
            </a:r>
            <a:endParaRPr lang="en-US" sz="3200" kern="1200" dirty="0">
              <a:latin typeface="+mj-lt"/>
              <a:ea typeface="+mn-ea"/>
              <a:cs typeface="+mn-cs"/>
            </a:endParaRPr>
          </a:p>
          <a:p>
            <a:pPr>
              <a:buFont typeface="Wingdings" pitchFamily="2" charset="2"/>
              <a:buNone/>
              <a:defRPr/>
            </a:pPr>
            <a:endParaRPr lang="en-US" kern="1200" dirty="0">
              <a:latin typeface="+mj-lt"/>
              <a:ea typeface="+mn-ea"/>
              <a:cs typeface="+mn-cs"/>
            </a:endParaRPr>
          </a:p>
        </p:txBody>
      </p:sp>
      <p:sp>
        <p:nvSpPr>
          <p:cNvPr id="9220" name="Rectangle 9"/>
          <p:cNvSpPr>
            <a:spLocks noGrp="1" noChangeArrowheads="1"/>
          </p:cNvSpPr>
          <p:nvPr>
            <p:ph sz="half" idx="4294967295"/>
          </p:nvPr>
        </p:nvSpPr>
        <p:spPr>
          <a:xfrm>
            <a:off x="4800600" y="1371600"/>
            <a:ext cx="4038600" cy="4433888"/>
          </a:xfrm>
        </p:spPr>
        <p:txBody>
          <a:bodyPr/>
          <a:lstStyle/>
          <a:p>
            <a:pPr>
              <a:buFont typeface="Wingdings" pitchFamily="2" charset="2"/>
              <a:buNone/>
              <a:defRPr/>
            </a:pPr>
            <a:r>
              <a:rPr lang="en-US" kern="1200" dirty="0">
                <a:latin typeface="+mj-lt"/>
                <a:ea typeface="+mn-ea"/>
                <a:cs typeface="+mn-cs"/>
              </a:rPr>
              <a:t>Other stimuli include:</a:t>
            </a:r>
          </a:p>
          <a:p>
            <a:pPr>
              <a:buSzPct val="55000"/>
              <a:buFontTx/>
              <a:buChar char="•"/>
              <a:defRPr/>
            </a:pPr>
            <a:r>
              <a:rPr lang="en-US" kern="1200" dirty="0">
                <a:latin typeface="+mj-lt"/>
                <a:ea typeface="+mn-ea"/>
                <a:cs typeface="+mn-cs"/>
              </a:rPr>
              <a:t>Economic forces</a:t>
            </a:r>
          </a:p>
          <a:p>
            <a:pPr>
              <a:buSzPct val="55000"/>
              <a:buFontTx/>
              <a:buChar char="•"/>
              <a:defRPr/>
            </a:pPr>
            <a:r>
              <a:rPr lang="en-US" kern="1200" dirty="0">
                <a:latin typeface="+mj-lt"/>
                <a:ea typeface="+mn-ea"/>
                <a:cs typeface="+mn-cs"/>
              </a:rPr>
              <a:t>Technological forces</a:t>
            </a:r>
          </a:p>
          <a:p>
            <a:pPr>
              <a:buSzPct val="55000"/>
              <a:buFontTx/>
              <a:buChar char="•"/>
              <a:defRPr/>
            </a:pPr>
            <a:r>
              <a:rPr lang="en-US" kern="1200" dirty="0">
                <a:latin typeface="+mj-lt"/>
                <a:ea typeface="+mn-ea"/>
                <a:cs typeface="+mn-cs"/>
              </a:rPr>
              <a:t>Political forces</a:t>
            </a:r>
          </a:p>
          <a:p>
            <a:pPr>
              <a:buSzPct val="55000"/>
              <a:buFontTx/>
              <a:buChar char="•"/>
              <a:defRPr/>
            </a:pPr>
            <a:r>
              <a:rPr lang="en-US" kern="1200" dirty="0">
                <a:latin typeface="+mj-lt"/>
                <a:ea typeface="+mn-ea"/>
                <a:cs typeface="+mn-cs"/>
              </a:rPr>
              <a:t>Cultural forces</a:t>
            </a:r>
          </a:p>
        </p:txBody>
      </p:sp>
      <p:pic>
        <p:nvPicPr>
          <p:cNvPr id="9222" name="Picture 6" descr="C:\Program Files\Microsoft Office\MEDIA\CAGCAT10\j03005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150653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3" name="Picture 7" descr="C:\Users\Peggy\AppData\Local\Microsoft\Windows\Temporary Internet Files\Content.IE5\P9BD56NF\MCPE06250_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4343400"/>
            <a:ext cx="1820863" cy="171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4" name="Picture 8" descr="C:\Users\Peggy\AppData\Local\Microsoft\Windows\Temporary Internet Files\Content.IE5\GYYU1I3Q\MMj02237990000[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286000"/>
            <a:ext cx="1047750"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5" name="Picture 10" descr="C:\Users\Peggy\AppData\Local\Microsoft\Windows\Temporary Internet Files\Content.IE5\IGIIPVAP\MCBD07597_0000[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4343400"/>
            <a:ext cx="1527175" cy="182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7"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39A6"/>
                </a:solidFill>
                <a:latin typeface="Calibri" charset="0"/>
              </a:rPr>
              <a:t>Model of Consumer Behavior</a:t>
            </a:r>
          </a:p>
        </p:txBody>
      </p:sp>
    </p:spTree>
    <p:extLst>
      <p:ext uri="{BB962C8B-B14F-4D97-AF65-F5344CB8AC3E}">
        <p14:creationId xmlns:p14="http://schemas.microsoft.com/office/powerpoint/2010/main" val="10352952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5-</a:t>
            </a:r>
            <a:fld id="{7B10CA17-E3BD-7B43-992A-FE60A60BBAAD}" type="slidenum">
              <a:rPr lang="en-US"/>
              <a:pPr/>
              <a:t>12</a:t>
            </a:fld>
            <a:endParaRPr lang="en-US"/>
          </a:p>
        </p:txBody>
      </p:sp>
      <p:sp>
        <p:nvSpPr>
          <p:cNvPr id="84996" name="Rectangle 4"/>
          <p:cNvSpPr>
            <a:spLocks noGrp="1"/>
          </p:cNvSpPr>
          <p:nvPr>
            <p:ph type="title"/>
          </p:nvPr>
        </p:nvSpPr>
        <p:spPr>
          <a:xfrm>
            <a:off x="457200" y="2362200"/>
            <a:ext cx="3581400" cy="1905000"/>
          </a:xfrm>
        </p:spPr>
        <p:txBody>
          <a:bodyPr/>
          <a:lstStyle/>
          <a:p>
            <a:pPr algn="ctr"/>
            <a:r>
              <a:rPr lang="en-US"/>
              <a:t>Model of </a:t>
            </a:r>
            <a:br>
              <a:rPr lang="en-US"/>
            </a:br>
            <a:r>
              <a:rPr lang="en-US"/>
              <a:t>Consumer Behavior</a:t>
            </a:r>
          </a:p>
        </p:txBody>
      </p:sp>
      <p:pic>
        <p:nvPicPr>
          <p:cNvPr id="849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0"/>
            <a:ext cx="492125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053556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5-</a:t>
            </a:r>
            <a:fld id="{2125A515-84E1-C747-B22F-5DE0C891CB8C}" type="slidenum">
              <a:rPr lang="en-US"/>
              <a:pPr/>
              <a:t>13</a:t>
            </a:fld>
            <a:endParaRPr lang="en-US"/>
          </a:p>
        </p:txBody>
      </p:sp>
      <p:sp>
        <p:nvSpPr>
          <p:cNvPr id="87044" name="Rectangle 4"/>
          <p:cNvSpPr>
            <a:spLocks noGrp="1"/>
          </p:cNvSpPr>
          <p:nvPr>
            <p:ph type="title"/>
          </p:nvPr>
        </p:nvSpPr>
        <p:spPr>
          <a:xfrm>
            <a:off x="0" y="533400"/>
            <a:ext cx="9144000" cy="762000"/>
          </a:xfrm>
        </p:spPr>
        <p:txBody>
          <a:bodyPr/>
          <a:lstStyle/>
          <a:p>
            <a:pPr algn="ctr"/>
            <a:r>
              <a:rPr lang="en-US" sz="3200"/>
              <a:t>Factors influencing Consumer Behavior</a:t>
            </a:r>
          </a:p>
        </p:txBody>
      </p:sp>
      <p:pic>
        <p:nvPicPr>
          <p:cNvPr id="870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077200" cy="4578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78367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t>5-</a:t>
            </a:r>
            <a:fld id="{811D4DA7-8DB0-1F45-BF0A-2FE472D4DEF4}" type="slidenum">
              <a:rPr lang="en-US"/>
              <a:pPr/>
              <a:t>14</a:t>
            </a:fld>
            <a:endParaRPr lang="en-US"/>
          </a:p>
        </p:txBody>
      </p:sp>
      <p:sp>
        <p:nvSpPr>
          <p:cNvPr id="10243" name="Rectangle 5"/>
          <p:cNvSpPr>
            <a:spLocks noGrp="1" noChangeArrowheads="1"/>
          </p:cNvSpPr>
          <p:nvPr>
            <p:ph sz="half" idx="4294967295"/>
          </p:nvPr>
        </p:nvSpPr>
        <p:spPr>
          <a:xfrm>
            <a:off x="457200" y="1676400"/>
            <a:ext cx="4038600" cy="3371850"/>
          </a:xfrm>
        </p:spPr>
        <p:txBody>
          <a:bodyPr/>
          <a:lstStyle/>
          <a:p>
            <a:pPr>
              <a:buSzPct val="55000"/>
              <a:buFont typeface="Calibri" charset="0"/>
              <a:buNone/>
            </a:pPr>
            <a:r>
              <a:rPr lang="en-US" b="1">
                <a:solidFill>
                  <a:srgbClr val="000099"/>
                </a:solidFill>
                <a:latin typeface="Calibri" charset="0"/>
              </a:rPr>
              <a:t>Cultural Factors</a:t>
            </a:r>
          </a:p>
          <a:p>
            <a:pPr lvl="1">
              <a:buFont typeface="Calibri" charset="0"/>
              <a:buChar char="•"/>
            </a:pPr>
            <a:r>
              <a:rPr lang="en-US">
                <a:latin typeface="Calibri" charset="0"/>
              </a:rPr>
              <a:t>Buyer</a:t>
            </a:r>
            <a:r>
              <a:rPr lang="ja-JP" altLang="en-US">
                <a:latin typeface="Calibri" charset="0"/>
              </a:rPr>
              <a:t>’</a:t>
            </a:r>
            <a:r>
              <a:rPr lang="en-US">
                <a:latin typeface="Calibri" charset="0"/>
              </a:rPr>
              <a:t>s culture</a:t>
            </a:r>
          </a:p>
          <a:p>
            <a:pPr lvl="1">
              <a:buFont typeface="Calibri" charset="0"/>
              <a:buChar char="•"/>
            </a:pPr>
            <a:r>
              <a:rPr lang="en-US">
                <a:latin typeface="Calibri" charset="0"/>
              </a:rPr>
              <a:t>Buyer</a:t>
            </a:r>
            <a:r>
              <a:rPr lang="ja-JP" altLang="en-US">
                <a:latin typeface="Calibri" charset="0"/>
              </a:rPr>
              <a:t>’</a:t>
            </a:r>
            <a:r>
              <a:rPr lang="en-US">
                <a:latin typeface="Calibri" charset="0"/>
              </a:rPr>
              <a:t>s subculture</a:t>
            </a:r>
          </a:p>
          <a:p>
            <a:pPr lvl="1">
              <a:buFont typeface="Calibri" charset="0"/>
              <a:buChar char="•"/>
            </a:pPr>
            <a:r>
              <a:rPr lang="en-US">
                <a:latin typeface="Calibri" charset="0"/>
              </a:rPr>
              <a:t>Buyer</a:t>
            </a:r>
            <a:r>
              <a:rPr lang="ja-JP" altLang="en-US">
                <a:latin typeface="Calibri" charset="0"/>
              </a:rPr>
              <a:t>’</a:t>
            </a:r>
            <a:r>
              <a:rPr lang="en-US">
                <a:latin typeface="Calibri" charset="0"/>
              </a:rPr>
              <a:t>s social class</a:t>
            </a:r>
          </a:p>
          <a:p>
            <a:pPr>
              <a:buSzPct val="55000"/>
              <a:buFont typeface="Calibri" charset="0"/>
              <a:buChar char="•"/>
            </a:pPr>
            <a:endParaRPr lang="en-US">
              <a:latin typeface="Calibri" charset="0"/>
            </a:endParaRPr>
          </a:p>
        </p:txBody>
      </p:sp>
      <p:sp>
        <p:nvSpPr>
          <p:cNvPr id="10244" name="Rectangle 6"/>
          <p:cNvSpPr>
            <a:spLocks noGrp="1" noChangeArrowheads="1"/>
          </p:cNvSpPr>
          <p:nvPr>
            <p:ph sz="half" idx="4294967295"/>
          </p:nvPr>
        </p:nvSpPr>
        <p:spPr>
          <a:xfrm>
            <a:off x="4648200" y="1684338"/>
            <a:ext cx="4038600" cy="2887662"/>
          </a:xfrm>
        </p:spPr>
        <p:txBody>
          <a:bodyPr/>
          <a:lstStyle/>
          <a:p>
            <a:pPr>
              <a:buSzPct val="55000"/>
              <a:buFontTx/>
              <a:buNone/>
            </a:pPr>
            <a:r>
              <a:rPr lang="en-US" b="1">
                <a:solidFill>
                  <a:srgbClr val="000099"/>
                </a:solidFill>
                <a:latin typeface="Calibri" charset="0"/>
              </a:rPr>
              <a:t>Social Factors</a:t>
            </a:r>
          </a:p>
          <a:p>
            <a:pPr lvl="1">
              <a:buFontTx/>
              <a:buChar char="•"/>
            </a:pPr>
            <a:r>
              <a:rPr lang="en-US">
                <a:latin typeface="Calibri" charset="0"/>
              </a:rPr>
              <a:t>Reference groups</a:t>
            </a:r>
          </a:p>
          <a:p>
            <a:pPr lvl="1">
              <a:buFontTx/>
              <a:buChar char="•"/>
            </a:pPr>
            <a:r>
              <a:rPr lang="en-US">
                <a:latin typeface="Calibri" charset="0"/>
              </a:rPr>
              <a:t>Family</a:t>
            </a:r>
          </a:p>
          <a:p>
            <a:pPr lvl="1">
              <a:buFontTx/>
              <a:buChar char="•"/>
            </a:pPr>
            <a:r>
              <a:rPr lang="en-US">
                <a:latin typeface="Calibri" charset="0"/>
              </a:rPr>
              <a:t>Roles and status</a:t>
            </a:r>
          </a:p>
        </p:txBody>
      </p:sp>
      <p:pic>
        <p:nvPicPr>
          <p:cNvPr id="10246" name="Picture 7" descr="C:\Users\Peggy\AppData\Local\Microsoft\Windows\Temporary Internet Files\Content.IE5\P9BD56NF\MPj0422216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9213" y="3733800"/>
            <a:ext cx="1728787"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8" descr="C:\Users\Peggy\AppData\Local\Microsoft\Windows\Temporary Internet Files\Content.IE5\IGIIPVAP\MCj0435039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3810000"/>
            <a:ext cx="2514600" cy="194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9"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1485085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11BC839A-DDF8-E64E-8466-70EEB6AEB7FC}" type="slidenum">
              <a:rPr lang="en-US"/>
              <a:pPr/>
              <a:t>15</a:t>
            </a:fld>
            <a:endParaRPr lang="en-US"/>
          </a:p>
        </p:txBody>
      </p:sp>
      <p:sp>
        <p:nvSpPr>
          <p:cNvPr id="11267" name="Rectangle 5"/>
          <p:cNvSpPr>
            <a:spLocks noGrp="1" noChangeArrowheads="1"/>
          </p:cNvSpPr>
          <p:nvPr>
            <p:ph sz="half" idx="4294967295"/>
          </p:nvPr>
        </p:nvSpPr>
        <p:spPr>
          <a:xfrm>
            <a:off x="533400" y="1676400"/>
            <a:ext cx="4038600" cy="3452813"/>
          </a:xfrm>
        </p:spPr>
        <p:txBody>
          <a:bodyPr/>
          <a:lstStyle/>
          <a:p>
            <a:pPr>
              <a:buSzPct val="55000"/>
              <a:buFontTx/>
              <a:buNone/>
            </a:pPr>
            <a:r>
              <a:rPr lang="en-US" b="1">
                <a:solidFill>
                  <a:srgbClr val="000099"/>
                </a:solidFill>
                <a:latin typeface="Calibri" charset="0"/>
              </a:rPr>
              <a:t>Personal Factors</a:t>
            </a:r>
          </a:p>
          <a:p>
            <a:pPr lvl="1">
              <a:buFontTx/>
              <a:buChar char="•"/>
            </a:pPr>
            <a:r>
              <a:rPr lang="en-US">
                <a:latin typeface="Calibri" charset="0"/>
              </a:rPr>
              <a:t>Age and life-cycle stage</a:t>
            </a:r>
          </a:p>
          <a:p>
            <a:pPr lvl="1">
              <a:buFontTx/>
              <a:buChar char="•"/>
            </a:pPr>
            <a:r>
              <a:rPr lang="en-US">
                <a:latin typeface="Calibri" charset="0"/>
              </a:rPr>
              <a:t>Occupation </a:t>
            </a:r>
          </a:p>
          <a:p>
            <a:pPr lvl="1">
              <a:buFontTx/>
              <a:buChar char="•"/>
            </a:pPr>
            <a:r>
              <a:rPr lang="en-US">
                <a:latin typeface="Calibri" charset="0"/>
              </a:rPr>
              <a:t>Economic situation</a:t>
            </a:r>
          </a:p>
          <a:p>
            <a:pPr lvl="1">
              <a:buFontTx/>
              <a:buChar char="•"/>
            </a:pPr>
            <a:r>
              <a:rPr lang="en-US">
                <a:latin typeface="Calibri" charset="0"/>
              </a:rPr>
              <a:t>Lifestyle</a:t>
            </a:r>
          </a:p>
          <a:p>
            <a:pPr lvl="1">
              <a:buFontTx/>
              <a:buChar char="•"/>
            </a:pPr>
            <a:r>
              <a:rPr lang="en-US">
                <a:latin typeface="Calibri" charset="0"/>
              </a:rPr>
              <a:t>Personality and self-concept</a:t>
            </a:r>
          </a:p>
          <a:p>
            <a:pPr>
              <a:buSzPct val="55000"/>
              <a:buFontTx/>
              <a:buChar char="•"/>
            </a:pPr>
            <a:endParaRPr lang="en-US">
              <a:latin typeface="Calibri" charset="0"/>
            </a:endParaRPr>
          </a:p>
        </p:txBody>
      </p:sp>
      <p:sp>
        <p:nvSpPr>
          <p:cNvPr id="11268" name="Rectangle 6"/>
          <p:cNvSpPr>
            <a:spLocks noGrp="1" noChangeArrowheads="1"/>
          </p:cNvSpPr>
          <p:nvPr>
            <p:ph sz="half" idx="4294967295"/>
          </p:nvPr>
        </p:nvSpPr>
        <p:spPr>
          <a:xfrm>
            <a:off x="4724400" y="1676400"/>
            <a:ext cx="4038600" cy="3184525"/>
          </a:xfrm>
        </p:spPr>
        <p:txBody>
          <a:bodyPr/>
          <a:lstStyle/>
          <a:p>
            <a:pPr>
              <a:buSzPct val="55000"/>
              <a:buFontTx/>
              <a:buNone/>
            </a:pPr>
            <a:r>
              <a:rPr lang="en-US" b="1">
                <a:solidFill>
                  <a:srgbClr val="000099"/>
                </a:solidFill>
                <a:latin typeface="Calibri" charset="0"/>
              </a:rPr>
              <a:t>Psychological Factors</a:t>
            </a:r>
          </a:p>
          <a:p>
            <a:pPr lvl="1">
              <a:buFontTx/>
              <a:buChar char="•"/>
            </a:pPr>
            <a:r>
              <a:rPr lang="en-US">
                <a:latin typeface="Calibri" charset="0"/>
              </a:rPr>
              <a:t>Motivation</a:t>
            </a:r>
          </a:p>
          <a:p>
            <a:pPr lvl="1">
              <a:buFontTx/>
              <a:buChar char="•"/>
            </a:pPr>
            <a:r>
              <a:rPr lang="en-US">
                <a:latin typeface="Calibri" charset="0"/>
              </a:rPr>
              <a:t>Perception</a:t>
            </a:r>
          </a:p>
          <a:p>
            <a:pPr lvl="1">
              <a:buFontTx/>
              <a:buChar char="•"/>
            </a:pPr>
            <a:r>
              <a:rPr lang="en-US">
                <a:latin typeface="Calibri" charset="0"/>
              </a:rPr>
              <a:t>Learning</a:t>
            </a:r>
          </a:p>
          <a:p>
            <a:pPr lvl="1">
              <a:buFontTx/>
              <a:buChar char="•"/>
            </a:pPr>
            <a:r>
              <a:rPr lang="en-US">
                <a:latin typeface="Calibri" charset="0"/>
              </a:rPr>
              <a:t>Beliefs and attitudes</a:t>
            </a:r>
          </a:p>
        </p:txBody>
      </p:sp>
      <p:sp>
        <p:nvSpPr>
          <p:cNvPr id="11271" name="Rectangle 2"/>
          <p:cNvSpPr>
            <a:spLocks noChangeArrowheads="1"/>
          </p:cNvSpPr>
          <p:nvPr/>
        </p:nvSpPr>
        <p:spPr bwMode="auto">
          <a:xfrm>
            <a:off x="395536" y="685800"/>
            <a:ext cx="8291264"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3465830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F2BD9EF0-F25D-BB40-A1E8-A97CFD50BEF6}" type="slidenum">
              <a:rPr lang="en-US"/>
              <a:pPr/>
              <a:t>16</a:t>
            </a:fld>
            <a:endParaRPr lang="en-US"/>
          </a:p>
        </p:txBody>
      </p:sp>
      <p:sp>
        <p:nvSpPr>
          <p:cNvPr id="12291" name="Rectangle 5"/>
          <p:cNvSpPr>
            <a:spLocks noGrp="1" noChangeArrowheads="1"/>
          </p:cNvSpPr>
          <p:nvPr>
            <p:ph type="body" sz="half" idx="4294967295"/>
          </p:nvPr>
        </p:nvSpPr>
        <p:spPr>
          <a:xfrm>
            <a:off x="3733800" y="1966913"/>
            <a:ext cx="4876800" cy="2605087"/>
          </a:xfrm>
        </p:spPr>
        <p:txBody>
          <a:bodyPr/>
          <a:lstStyle/>
          <a:p>
            <a:pPr>
              <a:buFont typeface="Wingdings" charset="0"/>
              <a:buNone/>
            </a:pPr>
            <a:r>
              <a:rPr lang="en-US" sz="2800" b="1">
                <a:solidFill>
                  <a:schemeClr val="tx2"/>
                </a:solidFill>
                <a:latin typeface="Calibri" charset="0"/>
              </a:rPr>
              <a:t>Culture</a:t>
            </a:r>
            <a:r>
              <a:rPr lang="en-US" sz="2800">
                <a:latin typeface="Calibri" charset="0"/>
              </a:rPr>
              <a:t> is the learned values, perceptions, wants, and behavior from family and other important institutions.</a:t>
            </a:r>
          </a:p>
        </p:txBody>
      </p:sp>
      <p:pic>
        <p:nvPicPr>
          <p:cNvPr id="12293" name="Picture 7" descr="C:\Users\Peggy\AppData\Local\Microsoft\Windows\Temporary Internet Files\Content.IE5\P9BD56NF\MCj0433460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905000"/>
            <a:ext cx="2827338" cy="273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1310430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C2B11D1C-7230-E94E-9547-A38312D74EED}" type="slidenum">
              <a:rPr lang="en-US"/>
              <a:pPr/>
              <a:t>17</a:t>
            </a:fld>
            <a:endParaRPr lang="en-US"/>
          </a:p>
        </p:txBody>
      </p:sp>
      <p:sp>
        <p:nvSpPr>
          <p:cNvPr id="13315" name="Rectangle 5"/>
          <p:cNvSpPr>
            <a:spLocks noGrp="1" noChangeArrowheads="1"/>
          </p:cNvSpPr>
          <p:nvPr>
            <p:ph type="body" sz="half" idx="4294967295"/>
          </p:nvPr>
        </p:nvSpPr>
        <p:spPr>
          <a:xfrm>
            <a:off x="457200" y="1752600"/>
            <a:ext cx="7848600" cy="4357688"/>
          </a:xfrm>
        </p:spPr>
        <p:txBody>
          <a:bodyPr/>
          <a:lstStyle/>
          <a:p>
            <a:pPr>
              <a:lnSpc>
                <a:spcPct val="90000"/>
              </a:lnSpc>
              <a:buFontTx/>
              <a:buNone/>
            </a:pPr>
            <a:r>
              <a:rPr lang="en-US" sz="2800" b="1">
                <a:solidFill>
                  <a:schemeClr val="tx2"/>
                </a:solidFill>
                <a:latin typeface="Calibri" charset="0"/>
              </a:rPr>
              <a:t>Subcultures</a:t>
            </a:r>
            <a:r>
              <a:rPr lang="en-US" sz="2800">
                <a:latin typeface="Calibri" charset="0"/>
              </a:rPr>
              <a:t> are groups of people within a culture with shared value systems based on common life experiences and situations.</a:t>
            </a:r>
          </a:p>
          <a:p>
            <a:pPr marL="742950" lvl="1" indent="-285750">
              <a:lnSpc>
                <a:spcPct val="90000"/>
              </a:lnSpc>
              <a:buSzPct val="95000"/>
              <a:buFontTx/>
              <a:buChar char="•"/>
            </a:pPr>
            <a:r>
              <a:rPr lang="en-US">
                <a:latin typeface="Calibri" charset="0"/>
              </a:rPr>
              <a:t>Chinese</a:t>
            </a:r>
          </a:p>
          <a:p>
            <a:pPr marL="742950" lvl="1" indent="-285750">
              <a:lnSpc>
                <a:spcPct val="90000"/>
              </a:lnSpc>
              <a:buSzPct val="95000"/>
              <a:buFontTx/>
              <a:buChar char="•"/>
            </a:pPr>
            <a:r>
              <a:rPr lang="en-US">
                <a:latin typeface="Calibri" charset="0"/>
              </a:rPr>
              <a:t>Indians</a:t>
            </a:r>
          </a:p>
          <a:p>
            <a:pPr marL="742950" lvl="1" indent="-285750">
              <a:lnSpc>
                <a:spcPct val="90000"/>
              </a:lnSpc>
              <a:buSzPct val="95000"/>
              <a:buFontTx/>
              <a:buChar char="•"/>
            </a:pPr>
            <a:r>
              <a:rPr lang="en-US">
                <a:latin typeface="Calibri" charset="0"/>
              </a:rPr>
              <a:t>Malays</a:t>
            </a:r>
          </a:p>
          <a:p>
            <a:pPr marL="742950" lvl="1" indent="-285750">
              <a:lnSpc>
                <a:spcPct val="90000"/>
              </a:lnSpc>
              <a:buSzPct val="95000"/>
              <a:buFontTx/>
              <a:buChar char="•"/>
            </a:pPr>
            <a:r>
              <a:rPr lang="en-US">
                <a:latin typeface="Calibri" charset="0"/>
              </a:rPr>
              <a:t>Eurasians</a:t>
            </a:r>
          </a:p>
        </p:txBody>
      </p:sp>
      <p:sp>
        <p:nvSpPr>
          <p:cNvPr id="13318"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19968418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r>
              <a:rPr lang="en-US"/>
              <a:t>5-</a:t>
            </a:r>
            <a:fld id="{1877C450-DB40-DE49-9541-B4F3A7937C1A}" type="slidenum">
              <a:rPr lang="en-US"/>
              <a:pPr/>
              <a:t>18</a:t>
            </a:fld>
            <a:endParaRPr lang="en-US"/>
          </a:p>
        </p:txBody>
      </p:sp>
      <p:sp>
        <p:nvSpPr>
          <p:cNvPr id="14339" name="Rectangle 5"/>
          <p:cNvSpPr>
            <a:spLocks noGrp="1" noChangeArrowheads="1"/>
          </p:cNvSpPr>
          <p:nvPr>
            <p:ph type="body" sz="half" idx="4294967295"/>
          </p:nvPr>
        </p:nvSpPr>
        <p:spPr>
          <a:xfrm>
            <a:off x="457200" y="1676400"/>
            <a:ext cx="7924800" cy="4114800"/>
          </a:xfrm>
        </p:spPr>
        <p:txBody>
          <a:bodyPr/>
          <a:lstStyle/>
          <a:p>
            <a:pPr>
              <a:buFontTx/>
              <a:buChar char="•"/>
            </a:pPr>
            <a:r>
              <a:rPr lang="en-US" sz="2800" b="1">
                <a:solidFill>
                  <a:schemeClr val="tx2"/>
                </a:solidFill>
                <a:latin typeface="Calibri" charset="0"/>
              </a:rPr>
              <a:t>Social classes </a:t>
            </a:r>
            <a:r>
              <a:rPr lang="en-US" sz="2800">
                <a:latin typeface="Calibri" charset="0"/>
              </a:rPr>
              <a:t>are society</a:t>
            </a:r>
            <a:r>
              <a:rPr lang="ja-JP" altLang="en-US" sz="2800">
                <a:latin typeface="Calibri" charset="0"/>
              </a:rPr>
              <a:t>’</a:t>
            </a:r>
            <a:r>
              <a:rPr lang="en-US" sz="2800">
                <a:latin typeface="Calibri" charset="0"/>
              </a:rPr>
              <a:t>s relatively permanent and ordered divisions whose members share similar values, interests, and behaviors.</a:t>
            </a:r>
          </a:p>
          <a:p>
            <a:pPr marL="742950" lvl="1" indent="-285750">
              <a:buFontTx/>
              <a:buChar char="•"/>
            </a:pPr>
            <a:r>
              <a:rPr lang="en-US">
                <a:latin typeface="Calibri" charset="0"/>
              </a:rPr>
              <a:t>Measured by a combination of occupation, income, education, wealth, and other variables</a:t>
            </a:r>
          </a:p>
        </p:txBody>
      </p:sp>
      <p:pic>
        <p:nvPicPr>
          <p:cNvPr id="14338" name="Picture 6" descr="C:\Users\Peggy\AppData\Local\Microsoft\Windows\Temporary Internet Files\Content.IE5\P9BD56NF\MCj0413710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4549775"/>
            <a:ext cx="1676400" cy="169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5" descr="C:\Users\Peggy\AppData\Local\Microsoft\Windows\Temporary Internet Files\Content.IE5\GYYU1I3Q\MCj0433808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4196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4"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3903947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B808DF10-1D3C-294B-BCA3-6E5E3166AC49}" type="slidenum">
              <a:rPr lang="en-US"/>
              <a:pPr/>
              <a:t>19</a:t>
            </a:fld>
            <a:endParaRPr lang="en-US"/>
          </a:p>
        </p:txBody>
      </p:sp>
      <p:pic>
        <p:nvPicPr>
          <p:cNvPr id="15365" name="Picture 5" descr="C:\Users\Peggy\AppData\Local\Microsoft\Windows\Temporary Internet Files\Content.IE5\KB24TVCL\MCj0410273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4800" y="2514600"/>
            <a:ext cx="294005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7"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
        <p:nvSpPr>
          <p:cNvPr id="16387" name="Rectangle 5"/>
          <p:cNvSpPr>
            <a:spLocks noChangeArrowheads="1"/>
          </p:cNvSpPr>
          <p:nvPr/>
        </p:nvSpPr>
        <p:spPr bwMode="auto">
          <a:xfrm>
            <a:off x="457200" y="1676400"/>
            <a:ext cx="47244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a:latin typeface="Calibri" charset="0"/>
              </a:rPr>
              <a:t>The major social classes:</a:t>
            </a:r>
          </a:p>
          <a:p>
            <a:pPr marL="273050" indent="-273050">
              <a:spcBef>
                <a:spcPct val="20000"/>
              </a:spcBef>
              <a:buClr>
                <a:srgbClr val="0BD0D9"/>
              </a:buClr>
              <a:buSzPct val="95000"/>
              <a:buFontTx/>
              <a:buChar char="•"/>
            </a:pPr>
            <a:r>
              <a:rPr lang="en-US" sz="2800">
                <a:latin typeface="Calibri" charset="0"/>
              </a:rPr>
              <a:t>Upper class</a:t>
            </a:r>
          </a:p>
          <a:p>
            <a:pPr marL="273050" indent="-273050">
              <a:spcBef>
                <a:spcPct val="20000"/>
              </a:spcBef>
              <a:buClr>
                <a:srgbClr val="0BD0D9"/>
              </a:buClr>
              <a:buSzPct val="95000"/>
              <a:buFontTx/>
              <a:buChar char="•"/>
            </a:pPr>
            <a:r>
              <a:rPr lang="en-US" sz="2800">
                <a:latin typeface="Calibri" charset="0"/>
              </a:rPr>
              <a:t>Middle class</a:t>
            </a:r>
          </a:p>
          <a:p>
            <a:pPr marL="273050" indent="-273050">
              <a:spcBef>
                <a:spcPct val="20000"/>
              </a:spcBef>
              <a:buClr>
                <a:srgbClr val="0BD0D9"/>
              </a:buClr>
              <a:buSzPct val="95000"/>
              <a:buFontTx/>
              <a:buChar char="•"/>
            </a:pPr>
            <a:r>
              <a:rPr lang="en-US" sz="2800">
                <a:latin typeface="Calibri" charset="0"/>
              </a:rPr>
              <a:t>Working class</a:t>
            </a:r>
          </a:p>
          <a:p>
            <a:pPr marL="273050" indent="-273050">
              <a:spcBef>
                <a:spcPct val="20000"/>
              </a:spcBef>
              <a:buClr>
                <a:srgbClr val="0BD0D9"/>
              </a:buClr>
              <a:buSzPct val="95000"/>
              <a:buFontTx/>
              <a:buChar char="•"/>
            </a:pPr>
            <a:r>
              <a:rPr lang="en-US" sz="2800">
                <a:latin typeface="Calibri" charset="0"/>
              </a:rPr>
              <a:t>Lower class</a:t>
            </a:r>
          </a:p>
        </p:txBody>
      </p:sp>
    </p:spTree>
    <p:extLst>
      <p:ext uri="{BB962C8B-B14F-4D97-AF65-F5344CB8AC3E}">
        <p14:creationId xmlns:p14="http://schemas.microsoft.com/office/powerpoint/2010/main" val="31474329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4CAD74D8-8E56-9544-A262-627441C0A28F}" type="slidenum">
              <a:rPr lang="en-US"/>
              <a:pPr/>
              <a:t>2</a:t>
            </a:fld>
            <a:endParaRPr lang="en-US"/>
          </a:p>
        </p:txBody>
      </p:sp>
      <p:sp>
        <p:nvSpPr>
          <p:cNvPr id="7170" name="Rectangle 2"/>
          <p:cNvSpPr>
            <a:spLocks noGrp="1" noChangeArrowheads="1"/>
          </p:cNvSpPr>
          <p:nvPr>
            <p:ph type="title" idx="4294967295"/>
          </p:nvPr>
        </p:nvSpPr>
        <p:spPr/>
        <p:txBody>
          <a:bodyPr anchor="b"/>
          <a:lstStyle/>
          <a:p>
            <a:r>
              <a:rPr lang="en-US" sz="3800" dirty="0"/>
              <a:t>Chapter Outline</a:t>
            </a:r>
          </a:p>
        </p:txBody>
      </p:sp>
      <p:sp>
        <p:nvSpPr>
          <p:cNvPr id="9219" name="Rectangle 3"/>
          <p:cNvSpPr>
            <a:spLocks noGrp="1" noChangeArrowheads="1"/>
          </p:cNvSpPr>
          <p:nvPr>
            <p:ph idx="4294967295"/>
          </p:nvPr>
        </p:nvSpPr>
        <p:spPr/>
        <p:txBody>
          <a:bodyPr/>
          <a:lstStyle/>
          <a:p>
            <a:pPr marL="533400" indent="-533400">
              <a:lnSpc>
                <a:spcPct val="90000"/>
              </a:lnSpc>
              <a:buFont typeface="Wingdings" charset="0"/>
              <a:buAutoNum type="arabicPeriod"/>
            </a:pPr>
            <a:r>
              <a:rPr lang="en-US" sz="2800" dirty="0">
                <a:latin typeface="Calibri" charset="0"/>
              </a:rPr>
              <a:t>Model of Consumer Behavior</a:t>
            </a:r>
          </a:p>
          <a:p>
            <a:pPr marL="533400" indent="-533400">
              <a:lnSpc>
                <a:spcPct val="90000"/>
              </a:lnSpc>
              <a:buFontTx/>
              <a:buAutoNum type="arabicPeriod"/>
            </a:pPr>
            <a:r>
              <a:rPr lang="en-US" sz="2800" dirty="0">
                <a:latin typeface="Calibri" charset="0"/>
              </a:rPr>
              <a:t>Characteristics Affecting Consumer Behavior</a:t>
            </a:r>
          </a:p>
          <a:p>
            <a:pPr marL="533400" indent="-533400">
              <a:lnSpc>
                <a:spcPct val="90000"/>
              </a:lnSpc>
              <a:buFontTx/>
              <a:buAutoNum type="arabicPeriod"/>
            </a:pPr>
            <a:r>
              <a:rPr lang="en-US" sz="2800" dirty="0">
                <a:latin typeface="Calibri" charset="0"/>
              </a:rPr>
              <a:t>Types of Buying Decision </a:t>
            </a:r>
            <a:r>
              <a:rPr lang="en-US" sz="2800" dirty="0" err="1">
                <a:latin typeface="Calibri" charset="0"/>
              </a:rPr>
              <a:t>Behaviour</a:t>
            </a:r>
            <a:r>
              <a:rPr lang="en-US" sz="2800" dirty="0">
                <a:latin typeface="Calibri" charset="0"/>
              </a:rPr>
              <a:t> </a:t>
            </a:r>
          </a:p>
          <a:p>
            <a:pPr marL="533400" indent="-533400">
              <a:lnSpc>
                <a:spcPct val="90000"/>
              </a:lnSpc>
              <a:buFontTx/>
              <a:buAutoNum type="arabicPeriod"/>
            </a:pPr>
            <a:r>
              <a:rPr lang="en-US" sz="2800" dirty="0">
                <a:latin typeface="Calibri" charset="0"/>
              </a:rPr>
              <a:t>The Buyer Decision Process</a:t>
            </a:r>
          </a:p>
          <a:p>
            <a:pPr marL="533400" indent="-533400">
              <a:lnSpc>
                <a:spcPct val="90000"/>
              </a:lnSpc>
              <a:buFontTx/>
              <a:buAutoNum type="arabicPeriod"/>
            </a:pPr>
            <a:r>
              <a:rPr lang="en-US" sz="2800" dirty="0">
                <a:latin typeface="Calibri" charset="0"/>
              </a:rPr>
              <a:t>Consumer Behavior Across International Borders</a:t>
            </a:r>
          </a:p>
        </p:txBody>
      </p:sp>
    </p:spTree>
    <p:extLst>
      <p:ext uri="{BB962C8B-B14F-4D97-AF65-F5344CB8AC3E}">
        <p14:creationId xmlns:p14="http://schemas.microsoft.com/office/powerpoint/2010/main" val="4596937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4D1A0A79-A58B-394B-85A9-F5E6A2FA2A90}" type="slidenum">
              <a:rPr lang="en-US"/>
              <a:pPr/>
              <a:t>20</a:t>
            </a:fld>
            <a:endParaRPr lang="en-US"/>
          </a:p>
        </p:txBody>
      </p:sp>
      <p:sp>
        <p:nvSpPr>
          <p:cNvPr id="16387" name="Rectangle 5"/>
          <p:cNvSpPr>
            <a:spLocks noGrp="1" noChangeArrowheads="1"/>
          </p:cNvSpPr>
          <p:nvPr>
            <p:ph type="body" sz="half" idx="4294967295"/>
          </p:nvPr>
        </p:nvSpPr>
        <p:spPr>
          <a:xfrm>
            <a:off x="457200" y="1676400"/>
            <a:ext cx="8077200" cy="4876800"/>
          </a:xfrm>
        </p:spPr>
        <p:txBody>
          <a:bodyPr/>
          <a:lstStyle/>
          <a:p>
            <a:pPr>
              <a:lnSpc>
                <a:spcPct val="90000"/>
              </a:lnSpc>
              <a:buSzPct val="55000"/>
              <a:buFontTx/>
              <a:buNone/>
            </a:pPr>
            <a:r>
              <a:rPr lang="en-US" sz="2800" b="1" u="sng" dirty="0">
                <a:solidFill>
                  <a:srgbClr val="000099"/>
                </a:solidFill>
                <a:latin typeface="Calibri" charset="0"/>
              </a:rPr>
              <a:t>Social Factors</a:t>
            </a:r>
          </a:p>
          <a:p>
            <a:pPr>
              <a:lnSpc>
                <a:spcPct val="90000"/>
              </a:lnSpc>
              <a:buFontTx/>
              <a:buNone/>
            </a:pPr>
            <a:endParaRPr lang="en-US" sz="1600" b="1" dirty="0">
              <a:solidFill>
                <a:schemeClr val="tx2"/>
              </a:solidFill>
              <a:latin typeface="Calibri" charset="0"/>
            </a:endParaRPr>
          </a:p>
          <a:p>
            <a:pPr>
              <a:lnSpc>
                <a:spcPct val="90000"/>
              </a:lnSpc>
              <a:buFontTx/>
              <a:buNone/>
            </a:pPr>
            <a:r>
              <a:rPr lang="en-US" b="1" dirty="0">
                <a:solidFill>
                  <a:srgbClr val="0039A6"/>
                </a:solidFill>
                <a:latin typeface="Calibri" charset="0"/>
              </a:rPr>
              <a:t>Groups</a:t>
            </a:r>
          </a:p>
          <a:p>
            <a:pPr algn="ctr">
              <a:lnSpc>
                <a:spcPct val="90000"/>
              </a:lnSpc>
              <a:buFontTx/>
              <a:buNone/>
            </a:pPr>
            <a:endParaRPr lang="en-US" sz="1000" b="1" i="1" dirty="0">
              <a:solidFill>
                <a:schemeClr val="accent1"/>
              </a:solidFill>
              <a:latin typeface="Calibri" charset="0"/>
            </a:endParaRPr>
          </a:p>
          <a:p>
            <a:pPr>
              <a:buFontTx/>
              <a:buChar char="•"/>
            </a:pPr>
            <a:r>
              <a:rPr lang="en-US" sz="2400" b="1" dirty="0">
                <a:solidFill>
                  <a:schemeClr val="accent6"/>
                </a:solidFill>
                <a:latin typeface="Calibri" charset="0"/>
              </a:rPr>
              <a:t>Membership groups</a:t>
            </a:r>
            <a:r>
              <a:rPr lang="en-US" sz="2400" dirty="0">
                <a:solidFill>
                  <a:schemeClr val="accent6"/>
                </a:solidFill>
                <a:latin typeface="Calibri" charset="0"/>
              </a:rPr>
              <a:t> </a:t>
            </a:r>
            <a:r>
              <a:rPr lang="en-US" sz="2400" dirty="0">
                <a:latin typeface="Calibri" charset="0"/>
              </a:rPr>
              <a:t>have a direct influence and to which a person belongs.</a:t>
            </a:r>
          </a:p>
          <a:p>
            <a:pPr>
              <a:buFontTx/>
              <a:buChar char="•"/>
            </a:pPr>
            <a:r>
              <a:rPr lang="en-US" sz="2400" b="1" dirty="0">
                <a:solidFill>
                  <a:srgbClr val="0039A6"/>
                </a:solidFill>
                <a:latin typeface="Calibri" charset="0"/>
              </a:rPr>
              <a:t>Aspirational groups</a:t>
            </a:r>
            <a:r>
              <a:rPr lang="en-US" sz="2400" dirty="0">
                <a:solidFill>
                  <a:schemeClr val="tx2"/>
                </a:solidFill>
                <a:latin typeface="Calibri" charset="0"/>
              </a:rPr>
              <a:t> </a:t>
            </a:r>
            <a:r>
              <a:rPr lang="en-US" sz="2400" dirty="0">
                <a:latin typeface="Calibri" charset="0"/>
              </a:rPr>
              <a:t>are groups to which an individual wishes to belong.</a:t>
            </a:r>
          </a:p>
          <a:p>
            <a:pPr>
              <a:buFontTx/>
              <a:buChar char="•"/>
            </a:pPr>
            <a:r>
              <a:rPr lang="en-US" sz="2400" b="1" dirty="0">
                <a:solidFill>
                  <a:srgbClr val="0039A6"/>
                </a:solidFill>
                <a:latin typeface="Calibri" charset="0"/>
              </a:rPr>
              <a:t>Reference groups</a:t>
            </a:r>
            <a:r>
              <a:rPr lang="en-US" sz="2400" dirty="0">
                <a:solidFill>
                  <a:srgbClr val="0039A6"/>
                </a:solidFill>
                <a:latin typeface="Calibri" charset="0"/>
              </a:rPr>
              <a:t> </a:t>
            </a:r>
            <a:r>
              <a:rPr lang="en-US" sz="2400" dirty="0">
                <a:latin typeface="Calibri" charset="0"/>
              </a:rPr>
              <a:t>are groups that form a comparison or reference in forming attitudes or behavior.</a:t>
            </a:r>
            <a:endParaRPr lang="en-US" sz="2800" dirty="0">
              <a:latin typeface="Calibri" charset="0"/>
            </a:endParaRPr>
          </a:p>
        </p:txBody>
      </p:sp>
      <p:sp>
        <p:nvSpPr>
          <p:cNvPr id="16390"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39A6"/>
                </a:solidFill>
                <a:latin typeface="Calibri" charset="0"/>
              </a:rPr>
              <a:t>Characteristics Affecting Consumer Behavior</a:t>
            </a:r>
          </a:p>
        </p:txBody>
      </p:sp>
    </p:spTree>
    <p:extLst>
      <p:ext uri="{BB962C8B-B14F-4D97-AF65-F5344CB8AC3E}">
        <p14:creationId xmlns:p14="http://schemas.microsoft.com/office/powerpoint/2010/main" val="3325465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5F7D6BF3-73CF-A044-AEE1-08A16F116AC2}" type="slidenum">
              <a:rPr lang="en-US"/>
              <a:pPr/>
              <a:t>21</a:t>
            </a:fld>
            <a:endParaRPr lang="en-US"/>
          </a:p>
        </p:txBody>
      </p:sp>
      <p:sp>
        <p:nvSpPr>
          <p:cNvPr id="17414"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chemeClr val="accent6"/>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dirty="0">
                <a:solidFill>
                  <a:srgbClr val="000099"/>
                </a:solidFill>
                <a:latin typeface="Calibri" charset="0"/>
              </a:rPr>
              <a:t>Social Factors</a:t>
            </a:r>
          </a:p>
          <a:p>
            <a:pPr marL="273050" indent="-273050">
              <a:lnSpc>
                <a:spcPct val="90000"/>
              </a:lnSpc>
              <a:spcBef>
                <a:spcPct val="20000"/>
              </a:spcBef>
              <a:buClr>
                <a:srgbClr val="0BD0D9"/>
              </a:buClr>
              <a:buSzPct val="95000"/>
            </a:pPr>
            <a:endParaRPr lang="en-US" sz="1600" b="1" dirty="0">
              <a:solidFill>
                <a:schemeClr val="tx2"/>
              </a:solidFill>
              <a:latin typeface="Calibri" charset="0"/>
            </a:endParaRPr>
          </a:p>
          <a:p>
            <a:pPr marL="273050" indent="-273050">
              <a:lnSpc>
                <a:spcPct val="90000"/>
              </a:lnSpc>
              <a:spcBef>
                <a:spcPct val="20000"/>
              </a:spcBef>
              <a:buClr>
                <a:srgbClr val="0BD0D9"/>
              </a:buClr>
              <a:buSzPct val="95000"/>
            </a:pPr>
            <a:r>
              <a:rPr lang="en-US" sz="2600" b="1" dirty="0">
                <a:solidFill>
                  <a:srgbClr val="0039A6"/>
                </a:solidFill>
                <a:latin typeface="Calibri" charset="0"/>
              </a:rPr>
              <a:t>Groups</a:t>
            </a:r>
          </a:p>
          <a:p>
            <a:pPr marL="273050" indent="-273050" algn="ctr">
              <a:lnSpc>
                <a:spcPct val="90000"/>
              </a:lnSpc>
              <a:spcBef>
                <a:spcPct val="20000"/>
              </a:spcBef>
              <a:buClr>
                <a:srgbClr val="0BD0D9"/>
              </a:buClr>
              <a:buSzPct val="95000"/>
            </a:pPr>
            <a:endParaRPr lang="en-US" sz="1000" b="1" i="1" dirty="0">
              <a:solidFill>
                <a:schemeClr val="accent1"/>
              </a:solidFill>
              <a:latin typeface="Calibri" charset="0"/>
            </a:endParaRPr>
          </a:p>
          <a:p>
            <a:pPr marL="273050" indent="-273050">
              <a:spcBef>
                <a:spcPct val="20000"/>
              </a:spcBef>
              <a:buClr>
                <a:srgbClr val="0BD0D9"/>
              </a:buClr>
              <a:buSzPct val="95000"/>
              <a:buFontTx/>
              <a:buChar char="•"/>
            </a:pPr>
            <a:r>
              <a:rPr lang="en-US" sz="2400" b="1" dirty="0">
                <a:solidFill>
                  <a:schemeClr val="tx2"/>
                </a:solidFill>
                <a:latin typeface="Calibri" charset="0"/>
              </a:rPr>
              <a:t>Opinion leaders</a:t>
            </a:r>
            <a:r>
              <a:rPr lang="en-US" sz="2400" dirty="0">
                <a:solidFill>
                  <a:schemeClr val="tx2"/>
                </a:solidFill>
                <a:latin typeface="Calibri" charset="0"/>
              </a:rPr>
              <a:t> </a:t>
            </a:r>
            <a:r>
              <a:rPr lang="en-US" sz="2400" dirty="0">
                <a:latin typeface="Calibri" charset="0"/>
              </a:rPr>
              <a:t>are people within a reference group with special skills, knowledge, personality, or other characteristics that can exert social influence on others.</a:t>
            </a:r>
            <a:endParaRPr lang="en-US" sz="2400" b="1" dirty="0">
              <a:latin typeface="Calibri" charset="0"/>
            </a:endParaRPr>
          </a:p>
          <a:p>
            <a:pPr marL="639763" lvl="1" indent="-246063">
              <a:spcBef>
                <a:spcPct val="20000"/>
              </a:spcBef>
              <a:buClr>
                <a:schemeClr val="accent1"/>
              </a:buClr>
              <a:buSzPct val="85000"/>
              <a:buFontTx/>
              <a:buChar char="•"/>
            </a:pPr>
            <a:r>
              <a:rPr lang="en-US" sz="2200" b="1" dirty="0">
                <a:solidFill>
                  <a:schemeClr val="tx2"/>
                </a:solidFill>
                <a:latin typeface="Calibri" charset="0"/>
              </a:rPr>
              <a:t>Buzz marketing </a:t>
            </a:r>
            <a:r>
              <a:rPr lang="en-US" sz="2200" dirty="0">
                <a:latin typeface="Calibri" charset="0"/>
              </a:rPr>
              <a:t>enlists opinion leaders to spread the word.</a:t>
            </a:r>
          </a:p>
          <a:p>
            <a:pPr marL="639763" lvl="1" indent="-246063">
              <a:spcBef>
                <a:spcPct val="20000"/>
              </a:spcBef>
              <a:buClr>
                <a:schemeClr val="accent1"/>
              </a:buClr>
              <a:buSzPct val="85000"/>
              <a:buFontTx/>
              <a:buChar char="•"/>
            </a:pPr>
            <a:r>
              <a:rPr lang="en-US" sz="2200" b="1" dirty="0">
                <a:solidFill>
                  <a:schemeClr val="tx2"/>
                </a:solidFill>
                <a:latin typeface="Calibri" charset="0"/>
              </a:rPr>
              <a:t>Social networking </a:t>
            </a:r>
            <a:r>
              <a:rPr lang="en-US" sz="2200" dirty="0">
                <a:latin typeface="Calibri" charset="0"/>
              </a:rPr>
              <a:t>is</a:t>
            </a:r>
            <a:r>
              <a:rPr lang="en-US" sz="2200" b="1" dirty="0">
                <a:latin typeface="Calibri" charset="0"/>
              </a:rPr>
              <a:t> </a:t>
            </a:r>
            <a:r>
              <a:rPr lang="en-US" sz="2200" dirty="0">
                <a:latin typeface="Calibri" charset="0"/>
              </a:rPr>
              <a:t>a new form of buzz marketing</a:t>
            </a:r>
            <a:endParaRPr lang="en-US" dirty="0">
              <a:latin typeface="Calibri" charset="0"/>
            </a:endParaRPr>
          </a:p>
          <a:p>
            <a:pPr lvl="2" indent="-246063">
              <a:spcBef>
                <a:spcPct val="20000"/>
              </a:spcBef>
              <a:buClr>
                <a:schemeClr val="accent2"/>
              </a:buClr>
              <a:buSzPct val="70000"/>
              <a:buFontTx/>
              <a:buChar char="•"/>
            </a:pPr>
            <a:r>
              <a:rPr lang="en-US" sz="1700" dirty="0" err="1">
                <a:latin typeface="Calibri" charset="0"/>
              </a:rPr>
              <a:t>MySpace.com</a:t>
            </a:r>
            <a:endParaRPr lang="en-US" sz="1700" dirty="0">
              <a:latin typeface="Calibri" charset="0"/>
            </a:endParaRPr>
          </a:p>
          <a:p>
            <a:pPr lvl="2" indent="-246063">
              <a:spcBef>
                <a:spcPct val="20000"/>
              </a:spcBef>
              <a:buClr>
                <a:schemeClr val="accent2"/>
              </a:buClr>
              <a:buSzPct val="70000"/>
              <a:buFontTx/>
              <a:buChar char="•"/>
            </a:pPr>
            <a:r>
              <a:rPr lang="en-US" sz="1700" dirty="0" err="1">
                <a:latin typeface="Calibri" charset="0"/>
              </a:rPr>
              <a:t>Facebook.com</a:t>
            </a:r>
            <a:endParaRPr lang="en-US" sz="1700" dirty="0">
              <a:latin typeface="Calibri" charset="0"/>
            </a:endParaRPr>
          </a:p>
        </p:txBody>
      </p:sp>
    </p:spTree>
    <p:extLst>
      <p:ext uri="{BB962C8B-B14F-4D97-AF65-F5344CB8AC3E}">
        <p14:creationId xmlns:p14="http://schemas.microsoft.com/office/powerpoint/2010/main" val="721191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BB729B65-D6E2-4B4C-A349-4DBA58A18008}" type="slidenum">
              <a:rPr lang="en-US"/>
              <a:pPr/>
              <a:t>22</a:t>
            </a:fld>
            <a:endParaRPr lang="en-US"/>
          </a:p>
        </p:txBody>
      </p:sp>
      <p:sp>
        <p:nvSpPr>
          <p:cNvPr id="18438"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chemeClr val="accent6"/>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Social Factors</a:t>
            </a:r>
          </a:p>
          <a:p>
            <a:pPr marL="273050" indent="-273050">
              <a:lnSpc>
                <a:spcPct val="90000"/>
              </a:lnSpc>
              <a:spcBef>
                <a:spcPct val="20000"/>
              </a:spcBef>
              <a:buClr>
                <a:srgbClr val="0BD0D9"/>
              </a:buClr>
              <a:buSzPct val="95000"/>
            </a:pPr>
            <a:endParaRPr lang="en-US" sz="1600" b="1" i="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Family</a:t>
            </a:r>
            <a:r>
              <a:rPr lang="en-US" sz="2600">
                <a:latin typeface="Calibri" charset="0"/>
              </a:rPr>
              <a:t> is the most important consumer-buying organization in society.</a:t>
            </a:r>
          </a:p>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Social roles and status</a:t>
            </a:r>
            <a:r>
              <a:rPr lang="en-US" sz="2600">
                <a:solidFill>
                  <a:schemeClr val="tx2"/>
                </a:solidFill>
                <a:latin typeface="Calibri" charset="0"/>
              </a:rPr>
              <a:t> </a:t>
            </a:r>
            <a:r>
              <a:rPr lang="en-US" sz="2600">
                <a:latin typeface="Calibri" charset="0"/>
              </a:rPr>
              <a:t>are the groups, family, clubs, and organizations to which a person belongs that can define role and social status.</a:t>
            </a:r>
          </a:p>
        </p:txBody>
      </p:sp>
    </p:spTree>
    <p:extLst>
      <p:ext uri="{BB962C8B-B14F-4D97-AF65-F5344CB8AC3E}">
        <p14:creationId xmlns:p14="http://schemas.microsoft.com/office/powerpoint/2010/main" val="2087456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62CDD6FB-6416-4044-BBEB-FB1B681D7EC2}" type="slidenum">
              <a:rPr lang="en-US"/>
              <a:pPr/>
              <a:t>23</a:t>
            </a:fld>
            <a:endParaRPr lang="en-US"/>
          </a:p>
        </p:txBody>
      </p:sp>
      <p:sp>
        <p:nvSpPr>
          <p:cNvPr id="19462"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chemeClr val="accent6"/>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i="1">
              <a:solidFill>
                <a:schemeClr val="accent1"/>
              </a:solidFill>
              <a:latin typeface="Calibri" charset="0"/>
            </a:endParaRPr>
          </a:p>
          <a:p>
            <a:pPr marL="273050" indent="-273050">
              <a:spcBef>
                <a:spcPct val="20000"/>
              </a:spcBef>
              <a:buClr>
                <a:srgbClr val="0BD0D9"/>
              </a:buClr>
              <a:buSzPct val="95000"/>
              <a:buFontTx/>
              <a:buChar char="•"/>
            </a:pPr>
            <a:r>
              <a:rPr lang="en-US" sz="2800">
                <a:latin typeface="Calibri" charset="0"/>
              </a:rPr>
              <a:t>Personal characteristics</a:t>
            </a:r>
          </a:p>
          <a:p>
            <a:pPr marL="273050" indent="-273050">
              <a:spcBef>
                <a:spcPct val="20000"/>
              </a:spcBef>
              <a:buClr>
                <a:srgbClr val="0BD0D9"/>
              </a:buClr>
              <a:buSzPct val="95000"/>
              <a:buFontTx/>
              <a:buChar char="•"/>
            </a:pPr>
            <a:r>
              <a:rPr lang="en-US" sz="2800">
                <a:latin typeface="Calibri" charset="0"/>
              </a:rPr>
              <a:t>Age and life-cycle stage</a:t>
            </a:r>
          </a:p>
          <a:p>
            <a:pPr marL="273050" indent="-273050">
              <a:spcBef>
                <a:spcPct val="20000"/>
              </a:spcBef>
              <a:buClr>
                <a:srgbClr val="0BD0D9"/>
              </a:buClr>
              <a:buSzPct val="95000"/>
              <a:buFontTx/>
              <a:buChar char="•"/>
            </a:pPr>
            <a:r>
              <a:rPr lang="en-US" sz="2800">
                <a:latin typeface="Calibri" charset="0"/>
              </a:rPr>
              <a:t>Occupation</a:t>
            </a:r>
          </a:p>
          <a:p>
            <a:pPr marL="273050" indent="-273050">
              <a:spcBef>
                <a:spcPct val="20000"/>
              </a:spcBef>
              <a:buClr>
                <a:srgbClr val="0BD0D9"/>
              </a:buClr>
              <a:buSzPct val="95000"/>
              <a:buFontTx/>
              <a:buChar char="•"/>
            </a:pPr>
            <a:r>
              <a:rPr lang="en-US" sz="2800">
                <a:latin typeface="Calibri" charset="0"/>
              </a:rPr>
              <a:t>Economic situation</a:t>
            </a:r>
          </a:p>
          <a:p>
            <a:pPr marL="273050" indent="-273050">
              <a:spcBef>
                <a:spcPct val="20000"/>
              </a:spcBef>
              <a:buClr>
                <a:srgbClr val="0BD0D9"/>
              </a:buClr>
              <a:buSzPct val="95000"/>
              <a:buFontTx/>
              <a:buChar char="•"/>
            </a:pPr>
            <a:r>
              <a:rPr lang="en-US" sz="2800">
                <a:latin typeface="Calibri" charset="0"/>
              </a:rPr>
              <a:t>Lifestyle</a:t>
            </a:r>
          </a:p>
          <a:p>
            <a:pPr marL="273050" indent="-273050">
              <a:spcBef>
                <a:spcPct val="20000"/>
              </a:spcBef>
              <a:buClr>
                <a:srgbClr val="0BD0D9"/>
              </a:buClr>
              <a:buSzPct val="95000"/>
              <a:buFontTx/>
              <a:buChar char="•"/>
            </a:pPr>
            <a:r>
              <a:rPr lang="en-US" sz="2800">
                <a:latin typeface="Calibri" charset="0"/>
              </a:rPr>
              <a:t>Personality and self-concept</a:t>
            </a:r>
            <a:endParaRPr lang="en-US" sz="2600">
              <a:latin typeface="Calibri" charset="0"/>
            </a:endParaRPr>
          </a:p>
        </p:txBody>
      </p:sp>
    </p:spTree>
    <p:extLst>
      <p:ext uri="{BB962C8B-B14F-4D97-AF65-F5344CB8AC3E}">
        <p14:creationId xmlns:p14="http://schemas.microsoft.com/office/powerpoint/2010/main" val="1310497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456B276A-0A2A-2142-B59D-44DD2FBE837B}" type="slidenum">
              <a:rPr lang="en-US"/>
              <a:pPr/>
              <a:t>24</a:t>
            </a:fld>
            <a:endParaRPr lang="en-US"/>
          </a:p>
        </p:txBody>
      </p:sp>
      <p:sp>
        <p:nvSpPr>
          <p:cNvPr id="20486"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chemeClr val="accent6">
                    <a:lumMod val="75000"/>
                  </a:schemeClr>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i="1">
              <a:solidFill>
                <a:schemeClr val="accent1"/>
              </a:solidFill>
              <a:latin typeface="Calibri" charset="0"/>
            </a:endParaRPr>
          </a:p>
          <a:p>
            <a:pPr marL="273050" indent="-273050">
              <a:spcBef>
                <a:spcPct val="20000"/>
              </a:spcBef>
              <a:buClr>
                <a:srgbClr val="0BD0D9"/>
              </a:buClr>
              <a:buSzPct val="55000"/>
            </a:pPr>
            <a:r>
              <a:rPr lang="en-US" sz="2600" b="1">
                <a:solidFill>
                  <a:schemeClr val="accent1"/>
                </a:solidFill>
                <a:latin typeface="Calibri" charset="0"/>
              </a:rPr>
              <a:t>Age and life-cycle stage</a:t>
            </a:r>
          </a:p>
          <a:p>
            <a:pPr marL="273050" indent="-273050">
              <a:spcBef>
                <a:spcPct val="20000"/>
              </a:spcBef>
              <a:buClr>
                <a:srgbClr val="0BD0D9"/>
              </a:buClr>
              <a:buSzPct val="95000"/>
              <a:buFontTx/>
              <a:buChar char="•"/>
            </a:pPr>
            <a:r>
              <a:rPr lang="en-US" sz="2800">
                <a:latin typeface="Calibri" charset="0"/>
              </a:rPr>
              <a:t>RBC (Royal Bank of Canada) Royal Bank has identified five life-stage segments:</a:t>
            </a:r>
          </a:p>
          <a:p>
            <a:pPr marL="639763" lvl="1" indent="-246063">
              <a:spcBef>
                <a:spcPct val="20000"/>
              </a:spcBef>
              <a:buClr>
                <a:schemeClr val="accent1"/>
              </a:buClr>
              <a:buSzPct val="85000"/>
              <a:buFontTx/>
              <a:buChar char="•"/>
            </a:pPr>
            <a:r>
              <a:rPr lang="en-US" sz="2400">
                <a:latin typeface="Calibri" charset="0"/>
              </a:rPr>
              <a:t>Youth—younger than 18 years</a:t>
            </a:r>
          </a:p>
          <a:p>
            <a:pPr marL="639763" lvl="1" indent="-246063">
              <a:spcBef>
                <a:spcPct val="20000"/>
              </a:spcBef>
              <a:buClr>
                <a:schemeClr val="accent1"/>
              </a:buClr>
              <a:buSzPct val="85000"/>
              <a:buFontTx/>
              <a:buChar char="•"/>
            </a:pPr>
            <a:r>
              <a:rPr lang="en-US" sz="2400">
                <a:latin typeface="Calibri" charset="0"/>
              </a:rPr>
              <a:t>Getting started—18-35 years</a:t>
            </a:r>
          </a:p>
          <a:p>
            <a:pPr marL="639763" lvl="1" indent="-246063">
              <a:spcBef>
                <a:spcPct val="20000"/>
              </a:spcBef>
              <a:buClr>
                <a:schemeClr val="accent1"/>
              </a:buClr>
              <a:buSzPct val="85000"/>
              <a:buFontTx/>
              <a:buChar char="•"/>
            </a:pPr>
            <a:r>
              <a:rPr lang="en-US" sz="2400">
                <a:latin typeface="Calibri" charset="0"/>
              </a:rPr>
              <a:t>Builders—35-50 years</a:t>
            </a:r>
          </a:p>
          <a:p>
            <a:pPr marL="639763" lvl="1" indent="-246063">
              <a:spcBef>
                <a:spcPct val="20000"/>
              </a:spcBef>
              <a:buClr>
                <a:schemeClr val="accent1"/>
              </a:buClr>
              <a:buSzPct val="85000"/>
              <a:buFontTx/>
              <a:buChar char="•"/>
            </a:pPr>
            <a:r>
              <a:rPr lang="en-US" sz="2400">
                <a:latin typeface="Calibri" charset="0"/>
              </a:rPr>
              <a:t>Accumulators—50-60 years</a:t>
            </a:r>
          </a:p>
          <a:p>
            <a:pPr marL="639763" lvl="1" indent="-246063">
              <a:spcBef>
                <a:spcPct val="20000"/>
              </a:spcBef>
              <a:buClr>
                <a:schemeClr val="accent1"/>
              </a:buClr>
              <a:buSzPct val="85000"/>
              <a:buFontTx/>
              <a:buChar char="•"/>
            </a:pPr>
            <a:r>
              <a:rPr lang="en-US" sz="2400">
                <a:latin typeface="Calibri" charset="0"/>
              </a:rPr>
              <a:t>Preservers—over 60 years</a:t>
            </a:r>
          </a:p>
        </p:txBody>
      </p:sp>
    </p:spTree>
    <p:extLst>
      <p:ext uri="{BB962C8B-B14F-4D97-AF65-F5344CB8AC3E}">
        <p14:creationId xmlns:p14="http://schemas.microsoft.com/office/powerpoint/2010/main" val="32554975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647DE2C6-EACD-4047-A779-21BB31AF6953}" type="slidenum">
              <a:rPr lang="en-US"/>
              <a:pPr/>
              <a:t>25</a:t>
            </a:fld>
            <a:endParaRPr lang="en-US"/>
          </a:p>
        </p:txBody>
      </p:sp>
      <p:pic>
        <p:nvPicPr>
          <p:cNvPr id="21509" name="Picture 5" descr="C:\Users\Peggy\AppData\Local\Microsoft\Windows\Temporary Internet Files\Content.IE5\IGIIPVAP\MCj0412778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4146550"/>
            <a:ext cx="2603500" cy="194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Occupation</a:t>
            </a:r>
            <a:r>
              <a:rPr lang="en-US" sz="2600">
                <a:latin typeface="Calibri" charset="0"/>
              </a:rPr>
              <a:t> affects the goods and services bought by consumers.</a:t>
            </a:r>
          </a:p>
          <a:p>
            <a:pPr marL="273050" indent="-273050">
              <a:spcBef>
                <a:spcPct val="20000"/>
              </a:spcBef>
              <a:buClr>
                <a:srgbClr val="0BD0D9"/>
              </a:buClr>
              <a:buSzPct val="95000"/>
              <a:buFontTx/>
              <a:buChar char="•"/>
            </a:pPr>
            <a:r>
              <a:rPr lang="en-US" sz="2600" b="1">
                <a:solidFill>
                  <a:schemeClr val="tx2"/>
                </a:solidFill>
                <a:latin typeface="Calibri" charset="0"/>
              </a:rPr>
              <a:t>Economic situation</a:t>
            </a:r>
            <a:r>
              <a:rPr lang="en-US" sz="2600">
                <a:solidFill>
                  <a:schemeClr val="tx2"/>
                </a:solidFill>
                <a:latin typeface="Calibri" charset="0"/>
              </a:rPr>
              <a:t> </a:t>
            </a:r>
            <a:r>
              <a:rPr lang="en-US" sz="2600">
                <a:latin typeface="Calibri" charset="0"/>
              </a:rPr>
              <a:t>includes trends in:</a:t>
            </a:r>
          </a:p>
          <a:p>
            <a:pPr marL="639763" lvl="1" indent="-246063">
              <a:spcBef>
                <a:spcPct val="20000"/>
              </a:spcBef>
              <a:buClr>
                <a:schemeClr val="accent1"/>
              </a:buClr>
              <a:buSzPct val="85000"/>
              <a:buFontTx/>
              <a:buChar char="•"/>
            </a:pPr>
            <a:r>
              <a:rPr lang="en-US" sz="2400">
                <a:latin typeface="Calibri" charset="0"/>
              </a:rPr>
              <a:t>Personal income</a:t>
            </a:r>
          </a:p>
          <a:p>
            <a:pPr marL="639763" lvl="1" indent="-246063">
              <a:spcBef>
                <a:spcPct val="20000"/>
              </a:spcBef>
              <a:buClr>
                <a:schemeClr val="accent1"/>
              </a:buClr>
              <a:buSzPct val="85000"/>
              <a:buFontTx/>
              <a:buChar char="•"/>
            </a:pPr>
            <a:r>
              <a:rPr lang="en-US" sz="2400">
                <a:latin typeface="Calibri" charset="0"/>
              </a:rPr>
              <a:t>Savings</a:t>
            </a:r>
          </a:p>
          <a:p>
            <a:pPr marL="639763" lvl="1" indent="-246063">
              <a:spcBef>
                <a:spcPct val="20000"/>
              </a:spcBef>
              <a:buClr>
                <a:schemeClr val="accent1"/>
              </a:buClr>
              <a:buSzPct val="85000"/>
              <a:buFontTx/>
              <a:buChar char="•"/>
            </a:pPr>
            <a:r>
              <a:rPr lang="en-US" sz="2400">
                <a:latin typeface="Calibri" charset="0"/>
              </a:rPr>
              <a:t>Interest rates</a:t>
            </a:r>
          </a:p>
        </p:txBody>
      </p:sp>
    </p:spTree>
    <p:extLst>
      <p:ext uri="{BB962C8B-B14F-4D97-AF65-F5344CB8AC3E}">
        <p14:creationId xmlns:p14="http://schemas.microsoft.com/office/powerpoint/2010/main" val="2935423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EC0680CE-6A0A-A343-AC3F-768D0366987F}" type="slidenum">
              <a:rPr lang="en-US"/>
              <a:pPr/>
              <a:t>26</a:t>
            </a:fld>
            <a:endParaRPr lang="en-US"/>
          </a:p>
        </p:txBody>
      </p:sp>
      <p:sp>
        <p:nvSpPr>
          <p:cNvPr id="22534"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600" b="1">
                <a:solidFill>
                  <a:schemeClr val="tx2"/>
                </a:solidFill>
                <a:latin typeface="Calibri" charset="0"/>
              </a:rPr>
              <a:t>Lifestyle </a:t>
            </a:r>
            <a:r>
              <a:rPr lang="en-US" sz="2600">
                <a:latin typeface="Calibri" charset="0"/>
              </a:rPr>
              <a:t>is a person</a:t>
            </a:r>
            <a:r>
              <a:rPr lang="ja-JP" altLang="en-US" sz="2600">
                <a:latin typeface="Calibri" charset="0"/>
              </a:rPr>
              <a:t>’</a:t>
            </a:r>
            <a:r>
              <a:rPr lang="en-US" sz="2600">
                <a:latin typeface="Calibri" charset="0"/>
              </a:rPr>
              <a:t>s pattern of living as expressed in his or her psychographics.</a:t>
            </a:r>
          </a:p>
          <a:p>
            <a:pPr marL="639763" lvl="1" indent="-246063">
              <a:spcBef>
                <a:spcPct val="20000"/>
              </a:spcBef>
              <a:buClr>
                <a:schemeClr val="accent1"/>
              </a:buClr>
              <a:buSzPct val="85000"/>
              <a:buFontTx/>
              <a:buChar char="•"/>
            </a:pPr>
            <a:r>
              <a:rPr lang="en-US" sz="2600">
                <a:latin typeface="Calibri" charset="0"/>
              </a:rPr>
              <a:t>Measures a consumer</a:t>
            </a:r>
            <a:r>
              <a:rPr lang="ja-JP" altLang="en-US" sz="2600">
                <a:latin typeface="Calibri" charset="0"/>
              </a:rPr>
              <a:t>’</a:t>
            </a:r>
            <a:r>
              <a:rPr lang="en-US" sz="2600">
                <a:latin typeface="Calibri" charset="0"/>
              </a:rPr>
              <a:t>s AIOs (activities, interests, and opinions) to capture information about a person</a:t>
            </a:r>
            <a:r>
              <a:rPr lang="ja-JP" altLang="en-US" sz="2600">
                <a:latin typeface="Calibri" charset="0"/>
              </a:rPr>
              <a:t>’</a:t>
            </a:r>
            <a:r>
              <a:rPr lang="en-US" sz="2600">
                <a:latin typeface="Calibri" charset="0"/>
              </a:rPr>
              <a:t>s pattern of acting and interacting in the environment.</a:t>
            </a:r>
          </a:p>
        </p:txBody>
      </p:sp>
    </p:spTree>
    <p:extLst>
      <p:ext uri="{BB962C8B-B14F-4D97-AF65-F5344CB8AC3E}">
        <p14:creationId xmlns:p14="http://schemas.microsoft.com/office/powerpoint/2010/main" val="1699142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51C8FFB4-6953-ED4A-BF27-C74EF8C48205}" type="slidenum">
              <a:rPr lang="en-US"/>
              <a:pPr/>
              <a:t>27</a:t>
            </a:fld>
            <a:endParaRPr lang="en-US"/>
          </a:p>
        </p:txBody>
      </p:sp>
      <p:sp>
        <p:nvSpPr>
          <p:cNvPr id="23558"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55000"/>
            </a:pPr>
            <a:r>
              <a:rPr lang="en-US" sz="2600">
                <a:latin typeface="Calibri" charset="0"/>
              </a:rPr>
              <a:t>SRI Consulting</a:t>
            </a:r>
            <a:r>
              <a:rPr lang="ja-JP" altLang="en-US" sz="2600">
                <a:latin typeface="Calibri" charset="0"/>
              </a:rPr>
              <a:t>’</a:t>
            </a:r>
            <a:r>
              <a:rPr lang="en-US" sz="2600">
                <a:latin typeface="Calibri" charset="0"/>
              </a:rPr>
              <a:t>s Values and Lifestyle </a:t>
            </a:r>
            <a:r>
              <a:rPr lang="en-US" sz="2600">
                <a:solidFill>
                  <a:schemeClr val="tx2"/>
                </a:solidFill>
                <a:latin typeface="Calibri" charset="0"/>
              </a:rPr>
              <a:t>(</a:t>
            </a:r>
            <a:r>
              <a:rPr lang="en-US" sz="2600" b="1">
                <a:solidFill>
                  <a:schemeClr val="tx2"/>
                </a:solidFill>
                <a:latin typeface="Calibri" charset="0"/>
              </a:rPr>
              <a:t>VALS</a:t>
            </a:r>
            <a:r>
              <a:rPr lang="en-US" sz="2600">
                <a:solidFill>
                  <a:schemeClr val="tx2"/>
                </a:solidFill>
                <a:latin typeface="Calibri" charset="0"/>
              </a:rPr>
              <a:t>) </a:t>
            </a:r>
            <a:r>
              <a:rPr lang="en-US" sz="2600">
                <a:latin typeface="Calibri" charset="0"/>
              </a:rPr>
              <a:t>typology:</a:t>
            </a:r>
          </a:p>
          <a:p>
            <a:pPr marL="273050" indent="-273050">
              <a:spcBef>
                <a:spcPct val="20000"/>
              </a:spcBef>
              <a:buClr>
                <a:srgbClr val="0BD0D9"/>
              </a:buClr>
              <a:buSzPct val="95000"/>
              <a:buFontTx/>
              <a:buChar char="•"/>
            </a:pPr>
            <a:r>
              <a:rPr lang="en-US" sz="2600">
                <a:latin typeface="Calibri" charset="0"/>
              </a:rPr>
              <a:t>Classifies people according to how they spend money and time:</a:t>
            </a:r>
          </a:p>
          <a:p>
            <a:pPr marL="639763" lvl="1" indent="-246063">
              <a:spcBef>
                <a:spcPct val="20000"/>
              </a:spcBef>
              <a:buClr>
                <a:schemeClr val="accent1"/>
              </a:buClr>
              <a:buSzPct val="85000"/>
              <a:buFontTx/>
              <a:buChar char="•"/>
            </a:pPr>
            <a:r>
              <a:rPr lang="en-US" sz="2600">
                <a:latin typeface="Calibri" charset="0"/>
              </a:rPr>
              <a:t>Primary motivations</a:t>
            </a:r>
          </a:p>
          <a:p>
            <a:pPr marL="639763" lvl="1" indent="-246063">
              <a:spcBef>
                <a:spcPct val="20000"/>
              </a:spcBef>
              <a:buClr>
                <a:schemeClr val="accent1"/>
              </a:buClr>
              <a:buSzPct val="85000"/>
              <a:buFontTx/>
              <a:buChar char="•"/>
            </a:pPr>
            <a:r>
              <a:rPr lang="en-US" sz="2600">
                <a:latin typeface="Calibri" charset="0"/>
              </a:rPr>
              <a:t>Resources</a:t>
            </a:r>
          </a:p>
        </p:txBody>
      </p:sp>
    </p:spTree>
    <p:extLst>
      <p:ext uri="{BB962C8B-B14F-4D97-AF65-F5344CB8AC3E}">
        <p14:creationId xmlns:p14="http://schemas.microsoft.com/office/powerpoint/2010/main" val="22693846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ED96AD2C-B129-444A-939B-7BB010C3FC8C}" type="slidenum">
              <a:rPr lang="en-US"/>
              <a:pPr/>
              <a:t>28</a:t>
            </a:fld>
            <a:endParaRPr lang="en-US"/>
          </a:p>
        </p:txBody>
      </p:sp>
      <p:sp>
        <p:nvSpPr>
          <p:cNvPr id="24582"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pPr>
            <a:r>
              <a:rPr lang="en-US" sz="2600" b="1">
                <a:solidFill>
                  <a:schemeClr val="accent1"/>
                </a:solidFill>
                <a:latin typeface="Calibri" charset="0"/>
              </a:rPr>
              <a:t>Primary motivations</a:t>
            </a:r>
          </a:p>
          <a:p>
            <a:pPr marL="273050" indent="-273050">
              <a:spcBef>
                <a:spcPct val="20000"/>
              </a:spcBef>
              <a:buClr>
                <a:srgbClr val="0BD0D9"/>
              </a:buClr>
              <a:buSzPct val="95000"/>
              <a:buFontTx/>
              <a:buChar char="•"/>
            </a:pPr>
            <a:r>
              <a:rPr lang="en-US" sz="2800">
                <a:latin typeface="Calibri" charset="0"/>
              </a:rPr>
              <a:t>Ideals</a:t>
            </a:r>
          </a:p>
          <a:p>
            <a:pPr marL="273050" indent="-273050">
              <a:spcBef>
                <a:spcPct val="20000"/>
              </a:spcBef>
              <a:buClr>
                <a:srgbClr val="0BD0D9"/>
              </a:buClr>
              <a:buSzPct val="95000"/>
              <a:buFontTx/>
              <a:buChar char="•"/>
            </a:pPr>
            <a:r>
              <a:rPr lang="en-US" sz="2800">
                <a:latin typeface="Calibri" charset="0"/>
              </a:rPr>
              <a:t>Achievement</a:t>
            </a:r>
          </a:p>
          <a:p>
            <a:pPr marL="273050" indent="-273050">
              <a:spcBef>
                <a:spcPct val="20000"/>
              </a:spcBef>
              <a:buClr>
                <a:srgbClr val="0BD0D9"/>
              </a:buClr>
              <a:buSzPct val="95000"/>
              <a:buFontTx/>
              <a:buChar char="•"/>
            </a:pPr>
            <a:r>
              <a:rPr lang="en-US" sz="2800">
                <a:latin typeface="Calibri" charset="0"/>
              </a:rPr>
              <a:t>Self-expression</a:t>
            </a:r>
          </a:p>
        </p:txBody>
      </p:sp>
    </p:spTree>
    <p:extLst>
      <p:ext uri="{BB962C8B-B14F-4D97-AF65-F5344CB8AC3E}">
        <p14:creationId xmlns:p14="http://schemas.microsoft.com/office/powerpoint/2010/main" val="21008618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DE22E22A-952C-CA4E-9437-750A4EF31708}" type="slidenum">
              <a:rPr lang="en-US"/>
              <a:pPr/>
              <a:t>29</a:t>
            </a:fld>
            <a:endParaRPr lang="en-US"/>
          </a:p>
        </p:txBody>
      </p:sp>
      <p:sp>
        <p:nvSpPr>
          <p:cNvPr id="25606"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dirty="0">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dirty="0">
              <a:solidFill>
                <a:schemeClr val="accent1"/>
              </a:solidFill>
              <a:latin typeface="Calibri" charset="0"/>
            </a:endParaRPr>
          </a:p>
          <a:p>
            <a:pPr marL="273050" indent="-273050">
              <a:spcBef>
                <a:spcPct val="20000"/>
              </a:spcBef>
              <a:buClr>
                <a:srgbClr val="0BD0D9"/>
              </a:buClr>
              <a:buSzPct val="55000"/>
            </a:pPr>
            <a:r>
              <a:rPr lang="en-US" sz="2600" b="1" dirty="0">
                <a:solidFill>
                  <a:schemeClr val="accent6">
                    <a:lumMod val="75000"/>
                  </a:schemeClr>
                </a:solidFill>
                <a:latin typeface="Calibri" charset="0"/>
              </a:rPr>
              <a:t>Resources</a:t>
            </a:r>
          </a:p>
          <a:p>
            <a:pPr marL="273050" indent="-273050">
              <a:spcBef>
                <a:spcPct val="20000"/>
              </a:spcBef>
              <a:buClr>
                <a:srgbClr val="0BD0D9"/>
              </a:buClr>
              <a:buSzPct val="95000"/>
              <a:buFontTx/>
              <a:buChar char="•"/>
            </a:pPr>
            <a:r>
              <a:rPr lang="en-US" sz="3000" dirty="0">
                <a:latin typeface="Calibri" charset="0"/>
              </a:rPr>
              <a:t>High resources</a:t>
            </a:r>
          </a:p>
          <a:p>
            <a:pPr marL="639763" lvl="1" indent="-246063">
              <a:spcBef>
                <a:spcPct val="20000"/>
              </a:spcBef>
              <a:buClr>
                <a:schemeClr val="accent1"/>
              </a:buClr>
              <a:buSzPct val="85000"/>
              <a:buFontTx/>
              <a:buChar char="•"/>
            </a:pPr>
            <a:r>
              <a:rPr lang="en-US" sz="2800" dirty="0">
                <a:latin typeface="Calibri" charset="0"/>
              </a:rPr>
              <a:t>Innovators exhibit all primary motivations.</a:t>
            </a:r>
          </a:p>
          <a:p>
            <a:pPr marL="273050" indent="-273050">
              <a:spcBef>
                <a:spcPct val="20000"/>
              </a:spcBef>
              <a:buClr>
                <a:srgbClr val="0BD0D9"/>
              </a:buClr>
              <a:buSzPct val="95000"/>
              <a:buFontTx/>
              <a:buChar char="•"/>
            </a:pPr>
            <a:r>
              <a:rPr lang="en-US" sz="3000" dirty="0">
                <a:latin typeface="Calibri" charset="0"/>
              </a:rPr>
              <a:t>Low resources</a:t>
            </a:r>
          </a:p>
          <a:p>
            <a:pPr marL="639763" lvl="1" indent="-246063">
              <a:spcBef>
                <a:spcPct val="20000"/>
              </a:spcBef>
              <a:buClr>
                <a:schemeClr val="accent1"/>
              </a:buClr>
              <a:buSzPct val="85000"/>
              <a:buFontTx/>
              <a:buChar char="•"/>
            </a:pPr>
            <a:r>
              <a:rPr lang="en-US" sz="2800" dirty="0">
                <a:latin typeface="Calibri" charset="0"/>
              </a:rPr>
              <a:t>Survivors do not exhibit strong primary motivation.</a:t>
            </a:r>
          </a:p>
        </p:txBody>
      </p:sp>
    </p:spTree>
    <p:extLst>
      <p:ext uri="{BB962C8B-B14F-4D97-AF65-F5344CB8AC3E}">
        <p14:creationId xmlns:p14="http://schemas.microsoft.com/office/powerpoint/2010/main" val="1700635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447800" y="0"/>
            <a:ext cx="7696200" cy="1039813"/>
          </a:xfrm>
        </p:spPr>
        <p:txBody>
          <a:bodyPr/>
          <a:lstStyle/>
          <a:p>
            <a:r>
              <a:rPr lang="en-US"/>
              <a:t>You the consumer! </a:t>
            </a:r>
            <a:endParaRPr lang="en-AU"/>
          </a:p>
        </p:txBody>
      </p:sp>
      <p:sp>
        <p:nvSpPr>
          <p:cNvPr id="190467" name="Rectangle 3"/>
          <p:cNvSpPr>
            <a:spLocks noGrp="1" noChangeArrowheads="1"/>
          </p:cNvSpPr>
          <p:nvPr>
            <p:ph type="body" idx="1"/>
          </p:nvPr>
        </p:nvSpPr>
        <p:spPr>
          <a:xfrm>
            <a:off x="467544" y="1628800"/>
            <a:ext cx="8136904" cy="4752528"/>
          </a:xfrm>
        </p:spPr>
        <p:txBody>
          <a:bodyPr/>
          <a:lstStyle/>
          <a:p>
            <a:r>
              <a:rPr lang="en-US" dirty="0"/>
              <a:t>Discuss with a partner:</a:t>
            </a:r>
          </a:p>
          <a:p>
            <a:pPr lvl="1"/>
            <a:r>
              <a:rPr lang="en-US" dirty="0"/>
              <a:t>One product or service that you bought recently? </a:t>
            </a:r>
          </a:p>
          <a:p>
            <a:pPr lvl="1"/>
            <a:r>
              <a:rPr lang="en-US" dirty="0"/>
              <a:t>Why did you buy it?</a:t>
            </a:r>
          </a:p>
          <a:p>
            <a:pPr lvl="1"/>
            <a:r>
              <a:rPr lang="en-US" dirty="0"/>
              <a:t>What particular personal factor/s influenced your purchase decision?</a:t>
            </a:r>
          </a:p>
          <a:p>
            <a:pPr lvl="1"/>
            <a:r>
              <a:rPr lang="en-US" dirty="0"/>
              <a:t>Did any marketing messages or activities influence </a:t>
            </a:r>
            <a:br>
              <a:rPr lang="en-US" dirty="0"/>
            </a:br>
            <a:r>
              <a:rPr lang="en-US" dirty="0"/>
              <a:t>your decision?</a:t>
            </a:r>
          </a:p>
          <a:p>
            <a:pPr lvl="1"/>
            <a:r>
              <a:rPr lang="en-US" dirty="0"/>
              <a:t>Do you think that the purchase may have been different for someone else? If so, how?</a:t>
            </a:r>
          </a:p>
          <a:p>
            <a:endParaRPr lang="en-AU" dirty="0"/>
          </a:p>
        </p:txBody>
      </p:sp>
    </p:spTree>
    <p:extLst>
      <p:ext uri="{BB962C8B-B14F-4D97-AF65-F5344CB8AC3E}">
        <p14:creationId xmlns:p14="http://schemas.microsoft.com/office/powerpoint/2010/main" val="31682289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EB95B4F5-3698-0D44-8B92-874A1AD63BD4}" type="slidenum">
              <a:rPr lang="en-US"/>
              <a:pPr/>
              <a:t>30</a:t>
            </a:fld>
            <a:endParaRPr lang="en-US"/>
          </a:p>
        </p:txBody>
      </p:sp>
      <p:sp>
        <p:nvSpPr>
          <p:cNvPr id="41990"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419100">
              <a:spcBef>
                <a:spcPct val="20000"/>
              </a:spcBef>
              <a:spcAft>
                <a:spcPct val="20000"/>
              </a:spcAft>
              <a:buClr>
                <a:srgbClr val="0BD0D9"/>
              </a:buClr>
              <a:buSzPct val="55000"/>
            </a:pPr>
            <a:r>
              <a:rPr lang="en-US" sz="2800" b="1">
                <a:solidFill>
                  <a:schemeClr val="tx2"/>
                </a:solidFill>
                <a:latin typeface="Calibri" charset="0"/>
              </a:rPr>
              <a:t>Five </a:t>
            </a:r>
            <a:r>
              <a:rPr lang="en-US" sz="2800">
                <a:latin typeface="Calibri" charset="0"/>
              </a:rPr>
              <a:t>stages in the buyer decision process</a:t>
            </a:r>
          </a:p>
          <a:p>
            <a:pPr marL="419100" indent="-419100">
              <a:spcBef>
                <a:spcPct val="20000"/>
              </a:spcBef>
              <a:spcAft>
                <a:spcPct val="20000"/>
              </a:spcAft>
              <a:buClr>
                <a:srgbClr val="0BD0D9"/>
              </a:buClr>
              <a:buSzPct val="95000"/>
              <a:buFontTx/>
              <a:buAutoNum type="arabicPeriod"/>
            </a:pPr>
            <a:r>
              <a:rPr lang="en-US" sz="2400">
                <a:latin typeface="Calibri" charset="0"/>
              </a:rPr>
              <a:t>Need recognition</a:t>
            </a:r>
          </a:p>
          <a:p>
            <a:pPr marL="419100" indent="-419100">
              <a:spcBef>
                <a:spcPct val="20000"/>
              </a:spcBef>
              <a:spcAft>
                <a:spcPct val="20000"/>
              </a:spcAft>
              <a:buClr>
                <a:srgbClr val="0BD0D9"/>
              </a:buClr>
              <a:buSzPct val="95000"/>
              <a:buFontTx/>
              <a:buAutoNum type="arabicPeriod"/>
            </a:pPr>
            <a:r>
              <a:rPr lang="en-US" sz="2400">
                <a:latin typeface="Calibri" charset="0"/>
              </a:rPr>
              <a:t>Information search</a:t>
            </a:r>
          </a:p>
          <a:p>
            <a:pPr marL="419100" indent="-419100">
              <a:spcBef>
                <a:spcPct val="20000"/>
              </a:spcBef>
              <a:spcAft>
                <a:spcPct val="20000"/>
              </a:spcAft>
              <a:buClr>
                <a:srgbClr val="0BD0D9"/>
              </a:buClr>
              <a:buSzPct val="95000"/>
              <a:buFontTx/>
              <a:buAutoNum type="arabicPeriod"/>
            </a:pPr>
            <a:r>
              <a:rPr lang="en-US" sz="2400">
                <a:latin typeface="Calibri" charset="0"/>
              </a:rPr>
              <a:t>Evaluation of alternatives</a:t>
            </a:r>
          </a:p>
          <a:p>
            <a:pPr marL="419100" indent="-419100">
              <a:spcBef>
                <a:spcPct val="20000"/>
              </a:spcBef>
              <a:spcAft>
                <a:spcPct val="20000"/>
              </a:spcAft>
              <a:buClr>
                <a:srgbClr val="0BD0D9"/>
              </a:buClr>
              <a:buSzPct val="95000"/>
              <a:buFontTx/>
              <a:buAutoNum type="arabicPeriod"/>
            </a:pPr>
            <a:r>
              <a:rPr lang="en-US" sz="2400">
                <a:latin typeface="Calibri" charset="0"/>
              </a:rPr>
              <a:t>Purchase decision</a:t>
            </a:r>
          </a:p>
          <a:p>
            <a:pPr marL="419100" indent="-419100">
              <a:spcBef>
                <a:spcPct val="20000"/>
              </a:spcBef>
              <a:spcAft>
                <a:spcPct val="20000"/>
              </a:spcAft>
              <a:buClr>
                <a:srgbClr val="0BD0D9"/>
              </a:buClr>
              <a:buSzPct val="95000"/>
              <a:buFontTx/>
              <a:buAutoNum type="arabicPeriod"/>
            </a:pPr>
            <a:r>
              <a:rPr lang="en-US" sz="2400">
                <a:latin typeface="Calibri" charset="0"/>
              </a:rPr>
              <a:t>Post-purchase behavior</a:t>
            </a:r>
          </a:p>
        </p:txBody>
      </p:sp>
      <p:pic>
        <p:nvPicPr>
          <p:cNvPr id="419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876800"/>
            <a:ext cx="8229600" cy="1019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6228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72816"/>
            <a:ext cx="8424936" cy="4032448"/>
          </a:xfrm>
        </p:spPr>
        <p:txBody>
          <a:bodyPr>
            <a:normAutofit lnSpcReduction="10000"/>
          </a:bodyPr>
          <a:lstStyle/>
          <a:p>
            <a:pPr marL="0" indent="0">
              <a:buNone/>
            </a:pPr>
            <a:r>
              <a:rPr lang="en-US" dirty="0"/>
              <a:t>Describe the Buying Decision Process for a mobile/smartphone. Fit your description around the five stages that follow:</a:t>
            </a:r>
          </a:p>
          <a:p>
            <a:pPr>
              <a:buFont typeface="Wingdings" charset="2"/>
              <a:buChar char="ü"/>
            </a:pPr>
            <a:r>
              <a:rPr lang="en-US" dirty="0"/>
              <a:t>Recognition of a need. </a:t>
            </a:r>
          </a:p>
          <a:p>
            <a:pPr>
              <a:buFont typeface="Wingdings" charset="2"/>
              <a:buChar char="ü"/>
            </a:pPr>
            <a:r>
              <a:rPr lang="en-US" dirty="0"/>
              <a:t>Choice of level of involvement</a:t>
            </a:r>
          </a:p>
          <a:p>
            <a:pPr>
              <a:buFont typeface="Wingdings" charset="2"/>
              <a:buChar char="ü"/>
            </a:pPr>
            <a:r>
              <a:rPr lang="en-US" dirty="0"/>
              <a:t>Identification of alternatives</a:t>
            </a:r>
          </a:p>
          <a:p>
            <a:pPr>
              <a:buFont typeface="Wingdings" charset="2"/>
              <a:buChar char="ü"/>
            </a:pPr>
            <a:r>
              <a:rPr lang="en-US" dirty="0"/>
              <a:t>Purchase Decision </a:t>
            </a:r>
          </a:p>
          <a:p>
            <a:pPr>
              <a:buFont typeface="Wingdings" charset="2"/>
              <a:buChar char="ü"/>
            </a:pPr>
            <a:r>
              <a:rPr lang="en-US" dirty="0"/>
              <a:t>Post Purchase Evaluation </a:t>
            </a:r>
          </a:p>
          <a:p>
            <a:pPr marL="0" indent="0">
              <a:buNone/>
            </a:pPr>
            <a:r>
              <a:rPr lang="en-US" dirty="0"/>
              <a:t>.</a:t>
            </a:r>
          </a:p>
        </p:txBody>
      </p:sp>
      <p:sp>
        <p:nvSpPr>
          <p:cNvPr id="3" name="Title 2"/>
          <p:cNvSpPr>
            <a:spLocks noGrp="1"/>
          </p:cNvSpPr>
          <p:nvPr>
            <p:ph type="title"/>
          </p:nvPr>
        </p:nvSpPr>
        <p:spPr>
          <a:xfrm>
            <a:off x="467544" y="476672"/>
            <a:ext cx="8064896" cy="638051"/>
          </a:xfrm>
        </p:spPr>
        <p:txBody>
          <a:bodyPr/>
          <a:lstStyle/>
          <a:p>
            <a:r>
              <a:rPr lang="en-US" dirty="0"/>
              <a:t> Seminar Activity  1  </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31</a:t>
            </a:fld>
            <a:endParaRPr lang="en-GB" dirty="0"/>
          </a:p>
        </p:txBody>
      </p:sp>
      <p:sp>
        <p:nvSpPr>
          <p:cNvPr id="5" name="Footer Placeholder 4"/>
          <p:cNvSpPr>
            <a:spLocks noGrp="1"/>
          </p:cNvSpPr>
          <p:nvPr>
            <p:ph type="ftr" sz="quarter" idx="11"/>
          </p:nvPr>
        </p:nvSpPr>
        <p:spPr/>
        <p:txBody>
          <a:bodyPr/>
          <a:lstStyle/>
          <a:p>
            <a:pPr>
              <a:defRPr/>
            </a:pPr>
            <a:r>
              <a:rPr lang="en-GB"/>
              <a:t>UWL PPT Guidelines - Version 2 - February 2015    </a:t>
            </a:r>
            <a:endParaRPr lang="en-GB" dirty="0"/>
          </a:p>
        </p:txBody>
      </p:sp>
    </p:spTree>
    <p:extLst>
      <p:ext uri="{BB962C8B-B14F-4D97-AF65-F5344CB8AC3E}">
        <p14:creationId xmlns:p14="http://schemas.microsoft.com/office/powerpoint/2010/main" val="15922244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6A22AD73-9B91-A247-8265-629E68F4A5E1}" type="slidenum">
              <a:rPr lang="en-US"/>
              <a:pPr/>
              <a:t>32</a:t>
            </a:fld>
            <a:endParaRPr lang="en-US"/>
          </a:p>
        </p:txBody>
      </p:sp>
      <p:sp>
        <p:nvSpPr>
          <p:cNvPr id="26630"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dirty="0">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dirty="0">
              <a:solidFill>
                <a:schemeClr val="accent1"/>
              </a:solidFill>
              <a:latin typeface="Calibri" charset="0"/>
            </a:endParaRPr>
          </a:p>
          <a:p>
            <a:pPr marL="273050" indent="-273050">
              <a:spcBef>
                <a:spcPct val="20000"/>
              </a:spcBef>
              <a:spcAft>
                <a:spcPct val="20000"/>
              </a:spcAft>
              <a:buClr>
                <a:srgbClr val="0BD0D9"/>
              </a:buClr>
              <a:buSzPct val="55000"/>
            </a:pPr>
            <a:r>
              <a:rPr lang="en-US" sz="2600" b="1" dirty="0">
                <a:solidFill>
                  <a:schemeClr val="accent6">
                    <a:lumMod val="75000"/>
                  </a:schemeClr>
                </a:solidFill>
                <a:latin typeface="Calibri" charset="0"/>
              </a:rPr>
              <a:t>Personality and Self-Concept</a:t>
            </a:r>
          </a:p>
          <a:p>
            <a:pPr marL="273050" indent="-273050">
              <a:spcBef>
                <a:spcPct val="20000"/>
              </a:spcBef>
              <a:buClr>
                <a:srgbClr val="0BD0D9"/>
              </a:buClr>
              <a:buSzPct val="95000"/>
              <a:buFontTx/>
              <a:buChar char="•"/>
            </a:pPr>
            <a:r>
              <a:rPr lang="en-US" sz="2600" b="1" dirty="0">
                <a:solidFill>
                  <a:schemeClr val="tx2"/>
                </a:solidFill>
                <a:latin typeface="Calibri" charset="0"/>
              </a:rPr>
              <a:t>Personality</a:t>
            </a:r>
            <a:r>
              <a:rPr lang="en-US" sz="2600" dirty="0">
                <a:latin typeface="Calibri" charset="0"/>
              </a:rPr>
              <a:t> refers to the unique psychological characteristics that lead to consistent and lasting responses to the consumer</a:t>
            </a:r>
            <a:r>
              <a:rPr lang="ja-JP" altLang="en-US" sz="2600" dirty="0">
                <a:latin typeface="Calibri" charset="0"/>
              </a:rPr>
              <a:t>’</a:t>
            </a:r>
            <a:r>
              <a:rPr lang="en-US" sz="2600" dirty="0">
                <a:latin typeface="Calibri" charset="0"/>
              </a:rPr>
              <a:t>s environment.</a:t>
            </a:r>
          </a:p>
        </p:txBody>
      </p:sp>
    </p:spTree>
    <p:extLst>
      <p:ext uri="{BB962C8B-B14F-4D97-AF65-F5344CB8AC3E}">
        <p14:creationId xmlns:p14="http://schemas.microsoft.com/office/powerpoint/2010/main" val="1417000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t>5-</a:t>
            </a:r>
            <a:fld id="{DD396967-FAC1-634F-8584-1D5F9C0A149D}" type="slidenum">
              <a:rPr lang="en-US"/>
              <a:pPr/>
              <a:t>33</a:t>
            </a:fld>
            <a:endParaRPr lang="en-US"/>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dirty="0">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dirty="0">
              <a:solidFill>
                <a:schemeClr val="accent1"/>
              </a:solidFill>
              <a:latin typeface="Calibri" charset="0"/>
            </a:endParaRPr>
          </a:p>
          <a:p>
            <a:pPr marL="273050" indent="-273050">
              <a:spcBef>
                <a:spcPct val="20000"/>
              </a:spcBef>
              <a:spcAft>
                <a:spcPct val="20000"/>
              </a:spcAft>
              <a:buClr>
                <a:srgbClr val="0BD0D9"/>
              </a:buClr>
              <a:buSzPct val="55000"/>
            </a:pPr>
            <a:r>
              <a:rPr lang="en-US" sz="2600" b="1" dirty="0">
                <a:solidFill>
                  <a:srgbClr val="002B7D"/>
                </a:solidFill>
                <a:latin typeface="Calibri" charset="0"/>
              </a:rPr>
              <a:t>Personality and Self-Concept</a:t>
            </a:r>
          </a:p>
          <a:p>
            <a:pPr marL="273050" indent="-273050">
              <a:spcBef>
                <a:spcPct val="20000"/>
              </a:spcBef>
              <a:buClr>
                <a:srgbClr val="0BD0D9"/>
              </a:buClr>
              <a:buSzPct val="95000"/>
            </a:pPr>
            <a:r>
              <a:rPr lang="en-US" sz="2400" b="1" dirty="0">
                <a:solidFill>
                  <a:schemeClr val="tx2"/>
                </a:solidFill>
                <a:latin typeface="Calibri" charset="0"/>
              </a:rPr>
              <a:t>Brand personality</a:t>
            </a:r>
            <a:r>
              <a:rPr lang="en-US" sz="2400" dirty="0">
                <a:solidFill>
                  <a:schemeClr val="tx2"/>
                </a:solidFill>
                <a:latin typeface="Calibri" charset="0"/>
              </a:rPr>
              <a:t> </a:t>
            </a:r>
            <a:r>
              <a:rPr lang="en-US" sz="2400" dirty="0">
                <a:latin typeface="Calibri" charset="0"/>
              </a:rPr>
              <a:t>refers to the specific mix of human traits that may be attributed to a particular brand:</a:t>
            </a:r>
          </a:p>
          <a:p>
            <a:pPr marL="639763" lvl="1" indent="-246063">
              <a:spcBef>
                <a:spcPct val="20000"/>
              </a:spcBef>
              <a:buClr>
                <a:schemeClr val="accent1"/>
              </a:buClr>
              <a:buSzPct val="85000"/>
              <a:buFontTx/>
              <a:buChar char="•"/>
            </a:pPr>
            <a:r>
              <a:rPr lang="en-US" sz="2300" dirty="0">
                <a:latin typeface="Calibri" charset="0"/>
              </a:rPr>
              <a:t>Sincerity</a:t>
            </a:r>
          </a:p>
          <a:p>
            <a:pPr marL="639763" lvl="1" indent="-246063">
              <a:spcBef>
                <a:spcPct val="20000"/>
              </a:spcBef>
              <a:buClr>
                <a:schemeClr val="accent1"/>
              </a:buClr>
              <a:buSzPct val="85000"/>
              <a:buFontTx/>
              <a:buChar char="•"/>
            </a:pPr>
            <a:r>
              <a:rPr lang="en-US" sz="2300" dirty="0">
                <a:latin typeface="Calibri" charset="0"/>
              </a:rPr>
              <a:t>Excitement</a:t>
            </a:r>
          </a:p>
          <a:p>
            <a:pPr marL="639763" lvl="1" indent="-246063">
              <a:spcBef>
                <a:spcPct val="20000"/>
              </a:spcBef>
              <a:buClr>
                <a:schemeClr val="accent1"/>
              </a:buClr>
              <a:buSzPct val="85000"/>
              <a:buFontTx/>
              <a:buChar char="•"/>
            </a:pPr>
            <a:r>
              <a:rPr lang="en-US" sz="2300" dirty="0">
                <a:latin typeface="Calibri" charset="0"/>
              </a:rPr>
              <a:t>Competence</a:t>
            </a:r>
          </a:p>
          <a:p>
            <a:pPr marL="639763" lvl="1" indent="-246063">
              <a:spcBef>
                <a:spcPct val="20000"/>
              </a:spcBef>
              <a:buClr>
                <a:schemeClr val="accent1"/>
              </a:buClr>
              <a:buSzPct val="85000"/>
              <a:buFontTx/>
              <a:buChar char="•"/>
            </a:pPr>
            <a:r>
              <a:rPr lang="en-US" sz="2300" dirty="0">
                <a:latin typeface="Calibri" charset="0"/>
              </a:rPr>
              <a:t>Sophistication</a:t>
            </a:r>
          </a:p>
          <a:p>
            <a:pPr marL="639763" lvl="1" indent="-246063">
              <a:spcBef>
                <a:spcPct val="20000"/>
              </a:spcBef>
              <a:buClr>
                <a:schemeClr val="accent1"/>
              </a:buClr>
              <a:buSzPct val="85000"/>
              <a:buFontTx/>
              <a:buChar char="•"/>
            </a:pPr>
            <a:r>
              <a:rPr lang="en-US" sz="2300" dirty="0">
                <a:latin typeface="Calibri" charset="0"/>
              </a:rPr>
              <a:t>Ruggedness</a:t>
            </a:r>
            <a:endParaRPr lang="en-US" sz="2400" dirty="0">
              <a:latin typeface="Calibri" charset="0"/>
            </a:endParaRPr>
          </a:p>
        </p:txBody>
      </p:sp>
      <p:pic>
        <p:nvPicPr>
          <p:cNvPr id="27653" name="Picture 8" descr="www.gap.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114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Picture 10" descr="Hom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114800"/>
            <a:ext cx="22256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Picture 12" descr="Swatch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5257800"/>
            <a:ext cx="1809750"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7" name="Rectangle 2"/>
          <p:cNvSpPr>
            <a:spLocks noChangeArrowheads="1"/>
          </p:cNvSpPr>
          <p:nvPr/>
        </p:nvSpPr>
        <p:spPr bwMode="auto">
          <a:xfrm>
            <a:off x="457200" y="685800"/>
            <a:ext cx="8229600" cy="510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Tree>
    <p:extLst>
      <p:ext uri="{BB962C8B-B14F-4D97-AF65-F5344CB8AC3E}">
        <p14:creationId xmlns:p14="http://schemas.microsoft.com/office/powerpoint/2010/main" val="425743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8CB6DB8A-0023-1E4C-93AC-2F33C1BB91D1}" type="slidenum">
              <a:rPr lang="en-US"/>
              <a:pPr/>
              <a:t>34</a:t>
            </a:fld>
            <a:endParaRPr lang="en-US"/>
          </a:p>
        </p:txBody>
      </p:sp>
      <p:pic>
        <p:nvPicPr>
          <p:cNvPr id="28677" name="Picture 5" descr="C:\Users\Peggy\AppData\Local\Microsoft\Windows\Temporary Internet Files\Content.IE5\IGIIPVAP\MPj0430881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9050" y="1600200"/>
            <a:ext cx="22352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9"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55626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Personal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accent1"/>
                </a:solidFill>
                <a:latin typeface="Calibri" charset="0"/>
              </a:rPr>
              <a:t>Personality and Self-Concept</a:t>
            </a:r>
          </a:p>
          <a:p>
            <a:pPr marL="273050" indent="-273050">
              <a:spcBef>
                <a:spcPct val="20000"/>
              </a:spcBef>
              <a:buClr>
                <a:srgbClr val="0BD0D9"/>
              </a:buClr>
              <a:buSzPct val="95000"/>
              <a:buFontTx/>
              <a:buChar char="•"/>
            </a:pPr>
            <a:r>
              <a:rPr lang="en-US" sz="2600" b="1">
                <a:solidFill>
                  <a:schemeClr val="tx2"/>
                </a:solidFill>
                <a:latin typeface="Calibri" charset="0"/>
              </a:rPr>
              <a:t>Self-concept </a:t>
            </a:r>
            <a:r>
              <a:rPr lang="en-US" sz="2600">
                <a:latin typeface="Calibri" charset="0"/>
              </a:rPr>
              <a:t>refers to people</a:t>
            </a:r>
            <a:r>
              <a:rPr lang="ja-JP" altLang="en-US" sz="2600">
                <a:latin typeface="Calibri" charset="0"/>
              </a:rPr>
              <a:t>’</a:t>
            </a:r>
            <a:r>
              <a:rPr lang="en-US" sz="2600">
                <a:latin typeface="Calibri" charset="0"/>
              </a:rPr>
              <a:t>s possessions that contribute to and reflect their identities.</a:t>
            </a:r>
          </a:p>
        </p:txBody>
      </p:sp>
    </p:spTree>
    <p:extLst>
      <p:ext uri="{BB962C8B-B14F-4D97-AF65-F5344CB8AC3E}">
        <p14:creationId xmlns:p14="http://schemas.microsoft.com/office/powerpoint/2010/main" val="25277777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6E5EEEF0-8D3B-B145-A0B1-D7747C1CABFB}" type="slidenum">
              <a:rPr lang="en-US"/>
              <a:pPr/>
              <a:t>35</a:t>
            </a:fld>
            <a:endParaRPr lang="en-US"/>
          </a:p>
        </p:txBody>
      </p:sp>
      <p:sp>
        <p:nvSpPr>
          <p:cNvPr id="29702"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800">
                <a:latin typeface="Calibri" charset="0"/>
              </a:rPr>
              <a:t>Motivation</a:t>
            </a:r>
          </a:p>
          <a:p>
            <a:pPr marL="273050" indent="-273050">
              <a:spcBef>
                <a:spcPct val="20000"/>
              </a:spcBef>
              <a:buClr>
                <a:srgbClr val="0BD0D9"/>
              </a:buClr>
              <a:buSzPct val="95000"/>
              <a:buFontTx/>
              <a:buChar char="•"/>
            </a:pPr>
            <a:r>
              <a:rPr lang="en-US" sz="2800">
                <a:latin typeface="Calibri" charset="0"/>
              </a:rPr>
              <a:t>Perception</a:t>
            </a:r>
          </a:p>
          <a:p>
            <a:pPr marL="273050" indent="-273050">
              <a:spcBef>
                <a:spcPct val="20000"/>
              </a:spcBef>
              <a:buClr>
                <a:srgbClr val="0BD0D9"/>
              </a:buClr>
              <a:buSzPct val="95000"/>
              <a:buFontTx/>
              <a:buChar char="•"/>
            </a:pPr>
            <a:r>
              <a:rPr lang="en-US" sz="2800">
                <a:latin typeface="Calibri" charset="0"/>
              </a:rPr>
              <a:t>Learning</a:t>
            </a:r>
          </a:p>
          <a:p>
            <a:pPr marL="273050" indent="-273050">
              <a:spcBef>
                <a:spcPct val="20000"/>
              </a:spcBef>
              <a:buClr>
                <a:srgbClr val="0BD0D9"/>
              </a:buClr>
              <a:buSzPct val="95000"/>
              <a:buFontTx/>
              <a:buChar char="•"/>
            </a:pPr>
            <a:r>
              <a:rPr lang="en-US" sz="2800">
                <a:latin typeface="Calibri" charset="0"/>
              </a:rPr>
              <a:t>Beliefs and attitudes</a:t>
            </a:r>
          </a:p>
        </p:txBody>
      </p:sp>
    </p:spTree>
    <p:extLst>
      <p:ext uri="{BB962C8B-B14F-4D97-AF65-F5344CB8AC3E}">
        <p14:creationId xmlns:p14="http://schemas.microsoft.com/office/powerpoint/2010/main" val="2107689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ACDD2675-3F1A-D14A-B619-16FA38F7E4E5}" type="slidenum">
              <a:rPr lang="en-US"/>
              <a:pPr/>
              <a:t>36</a:t>
            </a:fld>
            <a:endParaRPr lang="en-US"/>
          </a:p>
        </p:txBody>
      </p:sp>
      <p:sp>
        <p:nvSpPr>
          <p:cNvPr id="30726"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2B7D"/>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accent1"/>
                </a:solidFill>
                <a:latin typeface="Calibri" charset="0"/>
              </a:rPr>
              <a:t>Motivation</a:t>
            </a:r>
          </a:p>
          <a:p>
            <a:pPr marL="273050" indent="-273050">
              <a:spcBef>
                <a:spcPct val="20000"/>
              </a:spcBef>
              <a:buClr>
                <a:srgbClr val="0BD0D9"/>
              </a:buClr>
              <a:buSzPct val="95000"/>
              <a:buFontTx/>
              <a:buChar char="•"/>
            </a:pPr>
            <a:r>
              <a:rPr lang="en-US" sz="2400">
                <a:latin typeface="Calibri" charset="0"/>
              </a:rPr>
              <a:t>A </a:t>
            </a:r>
            <a:r>
              <a:rPr lang="en-US" sz="2400" b="1">
                <a:solidFill>
                  <a:schemeClr val="tx2"/>
                </a:solidFill>
                <a:latin typeface="Calibri" charset="0"/>
              </a:rPr>
              <a:t>motive</a:t>
            </a:r>
            <a:r>
              <a:rPr lang="en-US" sz="2400" b="1">
                <a:latin typeface="Calibri" charset="0"/>
              </a:rPr>
              <a:t> </a:t>
            </a:r>
            <a:r>
              <a:rPr lang="en-US" sz="2400">
                <a:latin typeface="Calibri" charset="0"/>
              </a:rPr>
              <a:t>is a need that is sufficiently pressing to direct the person to seek satisfaction.</a:t>
            </a:r>
          </a:p>
          <a:p>
            <a:pPr marL="273050" indent="-273050">
              <a:spcBef>
                <a:spcPct val="20000"/>
              </a:spcBef>
              <a:buClr>
                <a:srgbClr val="0BD0D9"/>
              </a:buClr>
              <a:buSzPct val="95000"/>
              <a:buFontTx/>
              <a:buChar char="•"/>
            </a:pPr>
            <a:r>
              <a:rPr lang="en-US" sz="2400" b="1">
                <a:solidFill>
                  <a:schemeClr val="tx2"/>
                </a:solidFill>
                <a:latin typeface="Calibri" charset="0"/>
              </a:rPr>
              <a:t>Motivation research</a:t>
            </a:r>
            <a:r>
              <a:rPr lang="en-US" sz="2400">
                <a:solidFill>
                  <a:schemeClr val="tx2"/>
                </a:solidFill>
                <a:latin typeface="Calibri" charset="0"/>
              </a:rPr>
              <a:t> </a:t>
            </a:r>
            <a:r>
              <a:rPr lang="en-US" sz="2400">
                <a:latin typeface="Calibri" charset="0"/>
              </a:rPr>
              <a:t>refers to qualitative research designed to probe consumers</a:t>
            </a:r>
            <a:r>
              <a:rPr lang="ja-JP" altLang="en-US" sz="2400">
                <a:latin typeface="Calibri" charset="0"/>
              </a:rPr>
              <a:t>’</a:t>
            </a:r>
            <a:r>
              <a:rPr lang="en-US" sz="2400">
                <a:latin typeface="Calibri" charset="0"/>
              </a:rPr>
              <a:t> hidden, subconscious motivations.</a:t>
            </a:r>
            <a:endParaRPr lang="en-US" sz="2500">
              <a:latin typeface="Calibri" charset="0"/>
            </a:endParaRPr>
          </a:p>
        </p:txBody>
      </p:sp>
    </p:spTree>
    <p:extLst>
      <p:ext uri="{BB962C8B-B14F-4D97-AF65-F5344CB8AC3E}">
        <p14:creationId xmlns:p14="http://schemas.microsoft.com/office/powerpoint/2010/main" val="30978394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B72C79C2-CB87-9246-8359-80B365CF7AF4}" type="slidenum">
              <a:rPr lang="en-US"/>
              <a:pPr/>
              <a:t>37</a:t>
            </a:fld>
            <a:endParaRPr lang="en-US"/>
          </a:p>
        </p:txBody>
      </p:sp>
      <p:pic>
        <p:nvPicPr>
          <p:cNvPr id="31762" name="Picture 18" descr="Fig 5-4"/>
          <p:cNvPicPr>
            <a:picLocks noChangeAspect="1" noChangeArrowheads="1"/>
          </p:cNvPicPr>
          <p:nvPr/>
        </p:nvPicPr>
        <p:blipFill>
          <a:blip r:embed="rId2" cstate="email">
            <a:extLst>
              <a:ext uri="{28A0092B-C50C-407E-A947-70E740481C1C}">
                <a14:useLocalDpi xmlns:a14="http://schemas.microsoft.com/office/drawing/2010/main" val="0"/>
              </a:ext>
            </a:extLst>
          </a:blip>
          <a:srcRect r="1788"/>
          <a:stretch>
            <a:fillRect/>
          </a:stretch>
        </p:blipFill>
        <p:spPr bwMode="auto">
          <a:xfrm>
            <a:off x="4343400" y="1447800"/>
            <a:ext cx="4648200" cy="4191000"/>
          </a:xfrm>
          <a:prstGeom prst="rect">
            <a:avLst/>
          </a:prstGeom>
          <a:noFill/>
          <a:extLst>
            <a:ext uri="{909E8E84-426E-40dd-AFC4-6F175D3DCCD1}">
              <a14:hiddenFill xmlns="" xmlns:a14="http://schemas.microsoft.com/office/drawing/2010/main">
                <a:solidFill>
                  <a:srgbClr val="FFFFFF"/>
                </a:solidFill>
              </a14:hiddenFill>
            </a:ext>
          </a:extLst>
        </p:spPr>
      </p:pic>
      <p:sp>
        <p:nvSpPr>
          <p:cNvPr id="31760"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4724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accent1"/>
                </a:solidFill>
                <a:latin typeface="Calibri" charset="0"/>
              </a:rPr>
              <a:t>Abraham Maslow</a:t>
            </a:r>
            <a:r>
              <a:rPr lang="ja-JP" altLang="en-US" sz="2600" b="1">
                <a:solidFill>
                  <a:schemeClr val="accent1"/>
                </a:solidFill>
                <a:latin typeface="Calibri" charset="0"/>
              </a:rPr>
              <a:t>’</a:t>
            </a:r>
            <a:r>
              <a:rPr lang="en-US" sz="2600" b="1">
                <a:solidFill>
                  <a:schemeClr val="accent1"/>
                </a:solidFill>
                <a:latin typeface="Calibri" charset="0"/>
              </a:rPr>
              <a:t>s Hierarchy of Needs</a:t>
            </a:r>
          </a:p>
          <a:p>
            <a:pPr marL="273050" indent="-273050">
              <a:spcBef>
                <a:spcPct val="20000"/>
              </a:spcBef>
              <a:buClr>
                <a:srgbClr val="0BD0D9"/>
              </a:buClr>
              <a:buSzPct val="95000"/>
              <a:buFontTx/>
              <a:buChar char="•"/>
            </a:pPr>
            <a:r>
              <a:rPr lang="en-US" sz="2400">
                <a:latin typeface="Calibri" charset="0"/>
              </a:rPr>
              <a:t>People are driven by particular needs at particular times.</a:t>
            </a:r>
          </a:p>
          <a:p>
            <a:pPr marL="273050" indent="-273050">
              <a:spcBef>
                <a:spcPct val="20000"/>
              </a:spcBef>
              <a:buClr>
                <a:srgbClr val="0BD0D9"/>
              </a:buClr>
              <a:buSzPct val="95000"/>
              <a:buFontTx/>
              <a:buChar char="•"/>
            </a:pPr>
            <a:r>
              <a:rPr lang="en-US" sz="2400">
                <a:latin typeface="Calibri" charset="0"/>
              </a:rPr>
              <a:t>Human needs are arranged in a hierarchy from most </a:t>
            </a:r>
            <a:br>
              <a:rPr lang="en-US" sz="2400">
                <a:latin typeface="Calibri" charset="0"/>
              </a:rPr>
            </a:br>
            <a:r>
              <a:rPr lang="en-US" sz="2400">
                <a:latin typeface="Calibri" charset="0"/>
              </a:rPr>
              <a:t>pressing to least pressing.</a:t>
            </a:r>
          </a:p>
        </p:txBody>
      </p:sp>
    </p:spTree>
    <p:extLst>
      <p:ext uri="{BB962C8B-B14F-4D97-AF65-F5344CB8AC3E}">
        <p14:creationId xmlns:p14="http://schemas.microsoft.com/office/powerpoint/2010/main" val="24430571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2076BA34-9FC6-4249-9409-C2E9E41E3EA3}" type="slidenum">
              <a:rPr lang="en-US"/>
              <a:pPr/>
              <a:t>38</a:t>
            </a:fld>
            <a:endParaRPr lang="en-US"/>
          </a:p>
        </p:txBody>
      </p:sp>
      <p:sp>
        <p:nvSpPr>
          <p:cNvPr id="32774"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400" b="1">
                <a:solidFill>
                  <a:schemeClr val="tx2"/>
                </a:solidFill>
                <a:latin typeface="Calibri" charset="0"/>
              </a:rPr>
              <a:t>Perception</a:t>
            </a:r>
            <a:r>
              <a:rPr lang="en-US" sz="2400" b="1">
                <a:latin typeface="Calibri" charset="0"/>
              </a:rPr>
              <a:t> </a:t>
            </a:r>
            <a:r>
              <a:rPr lang="en-US" sz="2400">
                <a:latin typeface="Calibri" charset="0"/>
              </a:rPr>
              <a:t>is the process by which people select, organize, and interpret information to form a meaningful picture of the world from three perceptual processes:</a:t>
            </a:r>
          </a:p>
          <a:p>
            <a:pPr marL="639763" lvl="1" indent="-246063">
              <a:spcBef>
                <a:spcPct val="20000"/>
              </a:spcBef>
              <a:buClr>
                <a:schemeClr val="accent1"/>
              </a:buClr>
              <a:buSzPct val="85000"/>
              <a:buFontTx/>
              <a:buChar char="•"/>
            </a:pPr>
            <a:r>
              <a:rPr lang="en-US" sz="2400">
                <a:latin typeface="Calibri" charset="0"/>
              </a:rPr>
              <a:t>Selective attention</a:t>
            </a:r>
          </a:p>
          <a:p>
            <a:pPr marL="639763" lvl="1" indent="-246063">
              <a:spcBef>
                <a:spcPct val="20000"/>
              </a:spcBef>
              <a:buClr>
                <a:schemeClr val="accent1"/>
              </a:buClr>
              <a:buSzPct val="85000"/>
              <a:buFontTx/>
              <a:buChar char="•"/>
            </a:pPr>
            <a:r>
              <a:rPr lang="en-US" sz="2400">
                <a:latin typeface="Calibri" charset="0"/>
              </a:rPr>
              <a:t>Selective distortion</a:t>
            </a:r>
          </a:p>
          <a:p>
            <a:pPr marL="639763" lvl="1" indent="-246063">
              <a:spcBef>
                <a:spcPct val="20000"/>
              </a:spcBef>
              <a:buClr>
                <a:schemeClr val="accent1"/>
              </a:buClr>
              <a:buSzPct val="85000"/>
              <a:buFontTx/>
              <a:buChar char="•"/>
            </a:pPr>
            <a:r>
              <a:rPr lang="en-US" sz="2400">
                <a:latin typeface="Calibri" charset="0"/>
              </a:rPr>
              <a:t>Selective retention</a:t>
            </a:r>
          </a:p>
        </p:txBody>
      </p:sp>
    </p:spTree>
    <p:extLst>
      <p:ext uri="{BB962C8B-B14F-4D97-AF65-F5344CB8AC3E}">
        <p14:creationId xmlns:p14="http://schemas.microsoft.com/office/powerpoint/2010/main" val="278374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15B8FFD5-821F-D24C-8AF4-582A79FAC3B8}" type="slidenum">
              <a:rPr lang="en-US"/>
              <a:pPr/>
              <a:t>39</a:t>
            </a:fld>
            <a:endParaRPr lang="en-US"/>
          </a:p>
        </p:txBody>
      </p:sp>
      <p:sp>
        <p:nvSpPr>
          <p:cNvPr id="33798"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74676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400" b="1">
                <a:solidFill>
                  <a:schemeClr val="tx2"/>
                </a:solidFill>
                <a:latin typeface="Calibri" charset="0"/>
              </a:rPr>
              <a:t>Selective attention</a:t>
            </a:r>
            <a:r>
              <a:rPr lang="en-US" sz="2400">
                <a:solidFill>
                  <a:schemeClr val="tx2"/>
                </a:solidFill>
                <a:latin typeface="Calibri" charset="0"/>
              </a:rPr>
              <a:t> </a:t>
            </a:r>
            <a:r>
              <a:rPr lang="en-US" sz="2400">
                <a:latin typeface="Calibri" charset="0"/>
              </a:rPr>
              <a:t>is the tendency for people to screen out most of the information to which they are exposed.</a:t>
            </a:r>
          </a:p>
          <a:p>
            <a:pPr marL="273050" indent="-273050">
              <a:spcBef>
                <a:spcPct val="20000"/>
              </a:spcBef>
              <a:buClr>
                <a:srgbClr val="0BD0D9"/>
              </a:buClr>
              <a:buSzPct val="95000"/>
              <a:buFontTx/>
              <a:buChar char="•"/>
            </a:pPr>
            <a:r>
              <a:rPr lang="en-US" sz="2400" b="1">
                <a:solidFill>
                  <a:schemeClr val="tx2"/>
                </a:solidFill>
                <a:latin typeface="Calibri" charset="0"/>
              </a:rPr>
              <a:t>Selective distortion</a:t>
            </a:r>
            <a:r>
              <a:rPr lang="en-US" sz="2400">
                <a:solidFill>
                  <a:schemeClr val="tx2"/>
                </a:solidFill>
                <a:latin typeface="Calibri" charset="0"/>
              </a:rPr>
              <a:t> </a:t>
            </a:r>
            <a:r>
              <a:rPr lang="en-US" sz="2400">
                <a:latin typeface="Calibri" charset="0"/>
              </a:rPr>
              <a:t>is the tendency for people to interpret information in a way that will support what they already believe.</a:t>
            </a:r>
          </a:p>
          <a:p>
            <a:pPr marL="273050" indent="-273050">
              <a:spcBef>
                <a:spcPct val="20000"/>
              </a:spcBef>
              <a:buClr>
                <a:srgbClr val="0BD0D9"/>
              </a:buClr>
              <a:buSzPct val="95000"/>
              <a:buFontTx/>
              <a:buChar char="•"/>
            </a:pPr>
            <a:r>
              <a:rPr lang="en-US" sz="2400" b="1">
                <a:solidFill>
                  <a:schemeClr val="tx2"/>
                </a:solidFill>
                <a:latin typeface="Calibri" charset="0"/>
              </a:rPr>
              <a:t>Selective retention</a:t>
            </a:r>
            <a:r>
              <a:rPr lang="en-US" sz="2400">
                <a:solidFill>
                  <a:schemeClr val="tx2"/>
                </a:solidFill>
                <a:latin typeface="Calibri" charset="0"/>
              </a:rPr>
              <a:t> </a:t>
            </a:r>
            <a:r>
              <a:rPr lang="en-US" sz="2400">
                <a:latin typeface="Calibri" charset="0"/>
              </a:rPr>
              <a:t>is the tendency to remember good points made about a brand they favor and to forget good points about competing brands.</a:t>
            </a:r>
            <a:endParaRPr lang="en-US" sz="2600">
              <a:latin typeface="Calibri" charset="0"/>
            </a:endParaRPr>
          </a:p>
        </p:txBody>
      </p:sp>
    </p:spTree>
    <p:extLst>
      <p:ext uri="{BB962C8B-B14F-4D97-AF65-F5344CB8AC3E}">
        <p14:creationId xmlns:p14="http://schemas.microsoft.com/office/powerpoint/2010/main" val="18399706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59447195"/>
              </p:ext>
            </p:extLst>
          </p:nvPr>
        </p:nvGraphicFramePr>
        <p:xfrm>
          <a:off x="467544" y="1628800"/>
          <a:ext cx="7920880" cy="4392489"/>
        </p:xfrm>
        <a:graphic>
          <a:graphicData uri="http://schemas.openxmlformats.org/drawingml/2006/table">
            <a:tbl>
              <a:tblPr firstRow="1" firstCol="1" bandRow="1"/>
              <a:tblGrid>
                <a:gridCol w="6292746">
                  <a:extLst>
                    <a:ext uri="{9D8B030D-6E8A-4147-A177-3AD203B41FA5}">
                      <a16:colId xmlns:a16="http://schemas.microsoft.com/office/drawing/2014/main" val="1793305197"/>
                    </a:ext>
                  </a:extLst>
                </a:gridCol>
                <a:gridCol w="1628134">
                  <a:extLst>
                    <a:ext uri="{9D8B030D-6E8A-4147-A177-3AD203B41FA5}">
                      <a16:colId xmlns:a16="http://schemas.microsoft.com/office/drawing/2014/main" val="3203523571"/>
                    </a:ext>
                  </a:extLst>
                </a:gridCol>
              </a:tblGrid>
              <a:tr h="256056">
                <a:tc>
                  <a:txBody>
                    <a:bodyPr/>
                    <a:lstStyle/>
                    <a:p>
                      <a:pPr marL="548640" indent="-548640">
                        <a:lnSpc>
                          <a:spcPct val="115000"/>
                        </a:lnSpc>
                        <a:spcBef>
                          <a:spcPts val="600"/>
                        </a:spcBef>
                        <a:spcAft>
                          <a:spcPts val="600"/>
                        </a:spcAft>
                      </a:pPr>
                      <a:r>
                        <a:rPr lang="en-GB" sz="1000" b="1">
                          <a:effectLst/>
                          <a:latin typeface="Times New Roman" panose="02020603050405020304" pitchFamily="18" charset="0"/>
                          <a:cs typeface="Times New Roman" panose="02020603050405020304" pitchFamily="18" charset="0"/>
                        </a:rPr>
                        <a:t>Assessment criteria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8640" indent="-548640" algn="ctr">
                        <a:lnSpc>
                          <a:spcPct val="115000"/>
                        </a:lnSpc>
                        <a:spcBef>
                          <a:spcPts val="600"/>
                        </a:spcBef>
                        <a:spcAft>
                          <a:spcPts val="600"/>
                        </a:spcAft>
                      </a:pPr>
                      <a:r>
                        <a:rPr lang="en-GB" sz="1000" b="1">
                          <a:effectLst/>
                          <a:latin typeface="Times New Roman" panose="02020603050405020304" pitchFamily="18" charset="0"/>
                          <a:cs typeface="Times New Roman" panose="02020603050405020304" pitchFamily="18" charset="0"/>
                        </a:rPr>
                        <a:t>Maximum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9717"/>
                  </a:ext>
                </a:extLst>
              </a:tr>
              <a:tr h="656842">
                <a:tc>
                  <a:txBody>
                    <a:bodyPr/>
                    <a:lstStyle/>
                    <a:p>
                      <a:pPr algn="just">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Introduction and Background</a:t>
                      </a: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908812"/>
                  </a:ext>
                </a:extLst>
              </a:tr>
              <a:tr h="307268">
                <a:tc>
                  <a:txBody>
                    <a:bodyPr/>
                    <a:lstStyle/>
                    <a:p>
                      <a:pPr algn="just">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Environmental Analysis</a:t>
                      </a:r>
                      <a:r>
                        <a:rPr lang="en-GB" sz="1200">
                          <a:effectLst/>
                          <a:latin typeface="Arial" panose="020B0604020202020204" pitchFamily="34" charset="0"/>
                          <a:ea typeface="Times New Roman" panose="02020603050405020304" pitchFamily="18" charset="0"/>
                          <a:cs typeface="Arial" panose="020B0604020202020204" pitchFamily="34" charset="0"/>
                        </a:rPr>
                        <a:t> (Internal and External Analysis)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169956"/>
                  </a:ext>
                </a:extLst>
              </a:tr>
              <a:tr h="687457">
                <a:tc>
                  <a:txBody>
                    <a:bodyPr/>
                    <a:lstStyle/>
                    <a:p>
                      <a:pPr>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SOWT Analysis and Summary of the issues based on the analysis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72638"/>
                  </a:ext>
                </a:extLst>
              </a:tr>
              <a:tr h="948524">
                <a:tc>
                  <a:txBody>
                    <a:bodyPr/>
                    <a:lstStyle/>
                    <a:p>
                      <a:pPr>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Market Research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 Primary/Secondary data collection (linked to the issues) is required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8584"/>
                  </a:ext>
                </a:extLst>
              </a:tr>
              <a:tr h="921805">
                <a:tc>
                  <a:txBody>
                    <a:bodyPr/>
                    <a:lstStyle/>
                    <a:p>
                      <a:pPr algn="just">
                        <a:lnSpc>
                          <a:spcPct val="115000"/>
                        </a:lnSpc>
                        <a:spcBef>
                          <a:spcPts val="600"/>
                        </a:spcBef>
                        <a:spcAft>
                          <a:spcPts val="120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Conclusion and Recommendations</a:t>
                      </a:r>
                      <a:r>
                        <a:rPr lang="en-GB" sz="1200" dirty="0">
                          <a:effectLst/>
                          <a:latin typeface="Arial" panose="020B0604020202020204" pitchFamily="34" charset="0"/>
                          <a:ea typeface="Times New Roman" panose="02020603050405020304" pitchFamily="18" charset="0"/>
                          <a:cs typeface="Arial" panose="020B0604020202020204" pitchFamily="34" charset="0"/>
                        </a:rPr>
                        <a:t>– Recommendation should be based on issues being considered as weakness and threats identified in the SWOT analysis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075878"/>
                  </a:ext>
                </a:extLst>
              </a:tr>
              <a:tr h="614537">
                <a:tc>
                  <a:txBody>
                    <a:bodyPr/>
                    <a:lstStyle/>
                    <a:p>
                      <a:pP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Presentation style and format, Professionalism, and contribution to the group work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573300"/>
                  </a:ext>
                </a:extLst>
              </a:tr>
            </a:tbl>
          </a:graphicData>
        </a:graphic>
      </p:graphicFrame>
      <p:sp>
        <p:nvSpPr>
          <p:cNvPr id="3" name="Title 2"/>
          <p:cNvSpPr>
            <a:spLocks noGrp="1"/>
          </p:cNvSpPr>
          <p:nvPr>
            <p:ph type="title"/>
          </p:nvPr>
        </p:nvSpPr>
        <p:spPr>
          <a:xfrm>
            <a:off x="323528" y="476672"/>
            <a:ext cx="8293620" cy="504056"/>
          </a:xfrm>
        </p:spPr>
        <p:txBody>
          <a:bodyPr/>
          <a:lstStyle/>
          <a:p>
            <a:pPr algn="ctr"/>
            <a:r>
              <a:rPr lang="en-GB" sz="1900" b="1" dirty="0">
                <a:solidFill>
                  <a:srgbClr val="FF0000"/>
                </a:solidFill>
              </a:rPr>
              <a:t>Assesements 1 ? Group Presentation Deadline 9</a:t>
            </a:r>
            <a:r>
              <a:rPr lang="en-GB" sz="1900" b="1" baseline="30000" dirty="0">
                <a:solidFill>
                  <a:srgbClr val="FF0000"/>
                </a:solidFill>
              </a:rPr>
              <a:t>th</a:t>
            </a:r>
            <a:r>
              <a:rPr lang="en-GB" sz="1900" b="1" dirty="0">
                <a:solidFill>
                  <a:srgbClr val="FF0000"/>
                </a:solidFill>
              </a:rPr>
              <a:t> &amp; 16</a:t>
            </a:r>
            <a:r>
              <a:rPr lang="en-GB" sz="1900" b="1" baseline="30000" dirty="0">
                <a:solidFill>
                  <a:srgbClr val="FF0000"/>
                </a:solidFill>
              </a:rPr>
              <a:t>th</a:t>
            </a:r>
            <a:r>
              <a:rPr lang="en-GB" sz="1900" b="1" dirty="0">
                <a:solidFill>
                  <a:srgbClr val="FF0000"/>
                </a:solidFill>
              </a:rPr>
              <a:t> February 2022</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4</a:t>
            </a:fld>
            <a:endParaRPr lang="en-GB" dirty="0"/>
          </a:p>
        </p:txBody>
      </p:sp>
    </p:spTree>
    <p:extLst>
      <p:ext uri="{BB962C8B-B14F-4D97-AF65-F5344CB8AC3E}">
        <p14:creationId xmlns:p14="http://schemas.microsoft.com/office/powerpoint/2010/main" val="3861629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399C8451-7831-9B42-A3AB-7FFFD1526FDB}" type="slidenum">
              <a:rPr lang="en-US"/>
              <a:pPr/>
              <a:t>40</a:t>
            </a:fld>
            <a:endParaRPr lang="en-US"/>
          </a:p>
        </p:txBody>
      </p:sp>
      <p:sp>
        <p:nvSpPr>
          <p:cNvPr id="34822"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400" b="1">
                <a:solidFill>
                  <a:schemeClr val="tx2"/>
                </a:solidFill>
                <a:latin typeface="Calibri" charset="0"/>
              </a:rPr>
              <a:t>Learning</a:t>
            </a:r>
            <a:r>
              <a:rPr lang="en-US" sz="2400" b="1">
                <a:latin typeface="Calibri" charset="0"/>
              </a:rPr>
              <a:t> </a:t>
            </a:r>
            <a:r>
              <a:rPr lang="en-US" sz="2400">
                <a:latin typeface="Calibri" charset="0"/>
              </a:rPr>
              <a:t>is the changes in an individual</a:t>
            </a:r>
            <a:r>
              <a:rPr lang="ja-JP" altLang="en-US" sz="2400">
                <a:latin typeface="Calibri" charset="0"/>
              </a:rPr>
              <a:t>’</a:t>
            </a:r>
            <a:r>
              <a:rPr lang="en-US" sz="2400">
                <a:latin typeface="Calibri" charset="0"/>
              </a:rPr>
              <a:t>s behavior arising from experience and occurs through interplay of:</a:t>
            </a:r>
            <a:endParaRPr lang="en-US" sz="2000">
              <a:latin typeface="Calibri" charset="0"/>
            </a:endParaRPr>
          </a:p>
          <a:p>
            <a:pPr marL="639763" lvl="1" indent="-246063">
              <a:spcBef>
                <a:spcPct val="20000"/>
              </a:spcBef>
              <a:buClr>
                <a:schemeClr val="accent1"/>
              </a:buClr>
              <a:buSzPct val="85000"/>
              <a:buFontTx/>
              <a:buChar char="•"/>
            </a:pPr>
            <a:r>
              <a:rPr lang="en-US" sz="2400">
                <a:latin typeface="Calibri" charset="0"/>
              </a:rPr>
              <a:t>Drives</a:t>
            </a:r>
          </a:p>
          <a:p>
            <a:pPr marL="639763" lvl="1" indent="-246063">
              <a:spcBef>
                <a:spcPct val="20000"/>
              </a:spcBef>
              <a:buClr>
                <a:schemeClr val="accent1"/>
              </a:buClr>
              <a:buSzPct val="85000"/>
              <a:buFontTx/>
              <a:buChar char="•"/>
            </a:pPr>
            <a:r>
              <a:rPr lang="en-US" sz="2400">
                <a:latin typeface="Calibri" charset="0"/>
              </a:rPr>
              <a:t>Stimuli</a:t>
            </a:r>
          </a:p>
          <a:p>
            <a:pPr marL="639763" lvl="1" indent="-246063">
              <a:spcBef>
                <a:spcPct val="20000"/>
              </a:spcBef>
              <a:buClr>
                <a:schemeClr val="accent1"/>
              </a:buClr>
              <a:buSzPct val="85000"/>
              <a:buFontTx/>
              <a:buChar char="•"/>
            </a:pPr>
            <a:r>
              <a:rPr lang="en-US" sz="2400">
                <a:latin typeface="Calibri" charset="0"/>
              </a:rPr>
              <a:t>Cues</a:t>
            </a:r>
          </a:p>
          <a:p>
            <a:pPr marL="639763" lvl="1" indent="-246063">
              <a:spcBef>
                <a:spcPct val="20000"/>
              </a:spcBef>
              <a:buClr>
                <a:schemeClr val="accent1"/>
              </a:buClr>
              <a:buSzPct val="85000"/>
              <a:buFontTx/>
              <a:buChar char="•"/>
            </a:pPr>
            <a:r>
              <a:rPr lang="en-US" sz="2400">
                <a:latin typeface="Calibri" charset="0"/>
              </a:rPr>
              <a:t>Responses</a:t>
            </a:r>
          </a:p>
          <a:p>
            <a:pPr marL="639763" lvl="1" indent="-246063">
              <a:spcBef>
                <a:spcPct val="20000"/>
              </a:spcBef>
              <a:buClr>
                <a:schemeClr val="accent1"/>
              </a:buClr>
              <a:buSzPct val="85000"/>
              <a:buFontTx/>
              <a:buChar char="•"/>
            </a:pPr>
            <a:r>
              <a:rPr lang="en-US" sz="2400">
                <a:latin typeface="Calibri" charset="0"/>
              </a:rPr>
              <a:t>Reinforcement</a:t>
            </a:r>
          </a:p>
        </p:txBody>
      </p:sp>
    </p:spTree>
    <p:extLst>
      <p:ext uri="{BB962C8B-B14F-4D97-AF65-F5344CB8AC3E}">
        <p14:creationId xmlns:p14="http://schemas.microsoft.com/office/powerpoint/2010/main" val="206159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2D963FE2-4C37-0441-9C92-8183174E839B}" type="slidenum">
              <a:rPr lang="en-US"/>
              <a:pPr/>
              <a:t>41</a:t>
            </a:fld>
            <a:endParaRPr lang="en-US"/>
          </a:p>
        </p:txBody>
      </p:sp>
      <p:sp>
        <p:nvSpPr>
          <p:cNvPr id="35846"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accent1"/>
                </a:solidFill>
                <a:latin typeface="Calibri" charset="0"/>
              </a:rPr>
              <a:t>Beliefs and Attitudes</a:t>
            </a:r>
          </a:p>
          <a:p>
            <a:pPr marL="273050" indent="-273050">
              <a:spcBef>
                <a:spcPct val="20000"/>
              </a:spcBef>
              <a:buClr>
                <a:srgbClr val="0BD0D9"/>
              </a:buClr>
              <a:buSzPct val="95000"/>
              <a:buFontTx/>
              <a:buChar char="•"/>
            </a:pPr>
            <a:r>
              <a:rPr lang="en-US" sz="2400" b="1">
                <a:solidFill>
                  <a:schemeClr val="tx2"/>
                </a:solidFill>
                <a:latin typeface="Calibri" charset="0"/>
              </a:rPr>
              <a:t>Belief</a:t>
            </a:r>
            <a:r>
              <a:rPr lang="en-US" sz="2400" b="1">
                <a:latin typeface="Calibri" charset="0"/>
              </a:rPr>
              <a:t> </a:t>
            </a:r>
            <a:r>
              <a:rPr lang="en-US" sz="2400">
                <a:latin typeface="Calibri" charset="0"/>
              </a:rPr>
              <a:t>is a descriptive thought that a person has about something based on: </a:t>
            </a:r>
          </a:p>
          <a:p>
            <a:pPr marL="639763" lvl="1" indent="-246063">
              <a:spcBef>
                <a:spcPct val="20000"/>
              </a:spcBef>
              <a:buClr>
                <a:schemeClr val="accent1"/>
              </a:buClr>
              <a:buSzPct val="85000"/>
              <a:buFontTx/>
              <a:buChar char="•"/>
            </a:pPr>
            <a:r>
              <a:rPr lang="en-US" sz="2200">
                <a:latin typeface="Calibri" charset="0"/>
              </a:rPr>
              <a:t>Knowledge</a:t>
            </a:r>
          </a:p>
          <a:p>
            <a:pPr marL="639763" lvl="1" indent="-246063">
              <a:spcBef>
                <a:spcPct val="20000"/>
              </a:spcBef>
              <a:buClr>
                <a:schemeClr val="accent1"/>
              </a:buClr>
              <a:buSzPct val="85000"/>
              <a:buFontTx/>
              <a:buChar char="•"/>
            </a:pPr>
            <a:r>
              <a:rPr lang="en-US" sz="2200">
                <a:latin typeface="Calibri" charset="0"/>
              </a:rPr>
              <a:t>Opinion</a:t>
            </a:r>
          </a:p>
          <a:p>
            <a:pPr marL="639763" lvl="1" indent="-246063">
              <a:spcBef>
                <a:spcPct val="20000"/>
              </a:spcBef>
              <a:buClr>
                <a:schemeClr val="accent1"/>
              </a:buClr>
              <a:buSzPct val="85000"/>
              <a:buFontTx/>
              <a:buChar char="•"/>
            </a:pPr>
            <a:r>
              <a:rPr lang="en-US" sz="2200">
                <a:latin typeface="Calibri" charset="0"/>
              </a:rPr>
              <a:t>Faith</a:t>
            </a:r>
            <a:endParaRPr lang="en-US" sz="1900">
              <a:latin typeface="Calibri" charset="0"/>
            </a:endParaRPr>
          </a:p>
        </p:txBody>
      </p:sp>
    </p:spTree>
    <p:extLst>
      <p:ext uri="{BB962C8B-B14F-4D97-AF65-F5344CB8AC3E}">
        <p14:creationId xmlns:p14="http://schemas.microsoft.com/office/powerpoint/2010/main" val="12483068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8D2B05CE-F412-3A49-9D42-42C12D7476ED}" type="slidenum">
              <a:rPr lang="en-US"/>
              <a:pPr/>
              <a:t>42</a:t>
            </a:fld>
            <a:endParaRPr lang="en-US"/>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Psychological Factors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accent1"/>
                </a:solidFill>
                <a:latin typeface="Calibri" charset="0"/>
              </a:rPr>
              <a:t>Beliefs and Attitudes</a:t>
            </a:r>
          </a:p>
          <a:p>
            <a:pPr marL="273050" indent="-273050">
              <a:spcBef>
                <a:spcPct val="20000"/>
              </a:spcBef>
              <a:buClr>
                <a:srgbClr val="0BD0D9"/>
              </a:buClr>
              <a:buSzPct val="55000"/>
            </a:pPr>
            <a:r>
              <a:rPr lang="en-US" sz="2600" b="1">
                <a:solidFill>
                  <a:schemeClr val="tx2"/>
                </a:solidFill>
                <a:latin typeface="Calibri" charset="0"/>
              </a:rPr>
              <a:t>Attitudes</a:t>
            </a:r>
            <a:r>
              <a:rPr lang="en-US" sz="2600">
                <a:solidFill>
                  <a:schemeClr val="tx2"/>
                </a:solidFill>
                <a:latin typeface="Calibri" charset="0"/>
              </a:rPr>
              <a:t> </a:t>
            </a:r>
            <a:r>
              <a:rPr lang="en-US" sz="2600">
                <a:latin typeface="Calibri" charset="0"/>
              </a:rPr>
              <a:t>describe a person</a:t>
            </a:r>
            <a:r>
              <a:rPr lang="ja-JP" altLang="en-US" sz="2600">
                <a:latin typeface="Calibri" charset="0"/>
              </a:rPr>
              <a:t>’</a:t>
            </a:r>
            <a:r>
              <a:rPr lang="en-US" sz="2600">
                <a:latin typeface="Calibri" charset="0"/>
              </a:rPr>
              <a:t>s relatively consistent evaluations, feelings, and tendencies toward an object or idea.</a:t>
            </a:r>
          </a:p>
        </p:txBody>
      </p:sp>
      <p:sp>
        <p:nvSpPr>
          <p:cNvPr id="36871"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Characteristics Affecting Consumer Behavior</a:t>
            </a:r>
          </a:p>
        </p:txBody>
      </p:sp>
    </p:spTree>
    <p:extLst>
      <p:ext uri="{BB962C8B-B14F-4D97-AF65-F5344CB8AC3E}">
        <p14:creationId xmlns:p14="http://schemas.microsoft.com/office/powerpoint/2010/main" val="910662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r>
              <a:rPr lang="en-US"/>
              <a:t>5-</a:t>
            </a:r>
            <a:fld id="{4CBDEA7B-E7E9-0D4C-B727-9EA84D365618}" type="slidenum">
              <a:rPr lang="en-US"/>
              <a:pPr/>
              <a:t>43</a:t>
            </a:fld>
            <a:endParaRPr lang="en-US"/>
          </a:p>
        </p:txBody>
      </p:sp>
      <p:sp>
        <p:nvSpPr>
          <p:cNvPr id="37895" name="Rectangle 2"/>
          <p:cNvSpPr>
            <a:spLocks noChangeArrowheads="1"/>
          </p:cNvSpPr>
          <p:nvPr/>
        </p:nvSpPr>
        <p:spPr bwMode="auto">
          <a:xfrm>
            <a:off x="381000" y="381000"/>
            <a:ext cx="838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pPr algn="ctr"/>
            <a:r>
              <a:rPr lang="en-US" sz="3200" b="1" dirty="0">
                <a:solidFill>
                  <a:srgbClr val="001D53"/>
                </a:solidFill>
                <a:latin typeface="Calibri" charset="0"/>
              </a:rPr>
              <a:t>Four Types of Buying Decision Behavior</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endParaRPr lang="en-US" sz="2600">
              <a:latin typeface="Calibri" charset="0"/>
            </a:endParaRPr>
          </a:p>
        </p:txBody>
      </p:sp>
      <p:sp>
        <p:nvSpPr>
          <p:cNvPr id="2" name="Rectangle 5"/>
          <p:cNvSpPr>
            <a:spLocks noChangeArrowheads="1"/>
          </p:cNvSpPr>
          <p:nvPr/>
        </p:nvSpPr>
        <p:spPr bwMode="auto">
          <a:xfrm>
            <a:off x="6096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55000"/>
              <a:buFontTx/>
              <a:buChar char="•"/>
            </a:pPr>
            <a:r>
              <a:rPr lang="en-US" sz="2600">
                <a:latin typeface="Calibri" charset="0"/>
              </a:rPr>
              <a:t>Complex buying behavior</a:t>
            </a:r>
          </a:p>
          <a:p>
            <a:pPr marL="273050" indent="-273050">
              <a:spcBef>
                <a:spcPct val="20000"/>
              </a:spcBef>
              <a:buClr>
                <a:srgbClr val="0BD0D9"/>
              </a:buClr>
              <a:buSzPct val="55000"/>
              <a:buFontTx/>
              <a:buChar char="•"/>
            </a:pPr>
            <a:r>
              <a:rPr lang="en-US" sz="2600">
                <a:latin typeface="Calibri" charset="0"/>
              </a:rPr>
              <a:t>Dissonance-reducing buying behavior</a:t>
            </a:r>
          </a:p>
          <a:p>
            <a:pPr marL="273050" indent="-273050">
              <a:spcBef>
                <a:spcPct val="20000"/>
              </a:spcBef>
              <a:buClr>
                <a:srgbClr val="0BD0D9"/>
              </a:buClr>
              <a:buSzPct val="55000"/>
              <a:buFontTx/>
              <a:buChar char="•"/>
            </a:pPr>
            <a:r>
              <a:rPr lang="en-US" sz="2600">
                <a:latin typeface="Calibri" charset="0"/>
              </a:rPr>
              <a:t>Habitual buying behavior</a:t>
            </a:r>
          </a:p>
          <a:p>
            <a:pPr marL="273050" indent="-273050">
              <a:spcBef>
                <a:spcPct val="20000"/>
              </a:spcBef>
              <a:buClr>
                <a:srgbClr val="0BD0D9"/>
              </a:buClr>
              <a:buSzPct val="55000"/>
              <a:buFontTx/>
              <a:buChar char="•"/>
            </a:pPr>
            <a:r>
              <a:rPr lang="en-US" sz="2600">
                <a:latin typeface="Calibri" charset="0"/>
              </a:rPr>
              <a:t>Variety-seeking buying behavior</a:t>
            </a:r>
          </a:p>
        </p:txBody>
      </p:sp>
      <p:pic>
        <p:nvPicPr>
          <p:cNvPr id="3789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657600"/>
            <a:ext cx="6934200" cy="28305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29328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A59436FE-C5B1-BE44-90F3-27C7128800E2}" type="slidenum">
              <a:rPr lang="en-US"/>
              <a:pPr/>
              <a:t>44</a:t>
            </a:fld>
            <a:endParaRPr lang="en-US"/>
          </a:p>
        </p:txBody>
      </p:sp>
      <p:sp>
        <p:nvSpPr>
          <p:cNvPr id="38918"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Types of Buying Decision Behavior</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Complex Buying Behavior</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400">
                <a:latin typeface="Calibri" charset="0"/>
              </a:rPr>
              <a:t>Occurs when consumers are highly motivated in a purchase and perceive significant differences among brands.</a:t>
            </a:r>
            <a:endParaRPr lang="en-US" sz="1000">
              <a:latin typeface="Calibri" charset="0"/>
            </a:endParaRPr>
          </a:p>
          <a:p>
            <a:pPr marL="273050" indent="-273050">
              <a:spcBef>
                <a:spcPct val="20000"/>
              </a:spcBef>
              <a:buClr>
                <a:srgbClr val="0BD0D9"/>
              </a:buClr>
              <a:buSzPct val="95000"/>
              <a:buFontTx/>
              <a:buChar char="•"/>
            </a:pPr>
            <a:r>
              <a:rPr lang="en-US" sz="2400">
                <a:latin typeface="Calibri" charset="0"/>
              </a:rPr>
              <a:t>Purchasers are highly motivated when:</a:t>
            </a:r>
          </a:p>
          <a:p>
            <a:pPr marL="639763" lvl="1" indent="-246063">
              <a:spcBef>
                <a:spcPct val="20000"/>
              </a:spcBef>
              <a:buClr>
                <a:schemeClr val="accent1"/>
              </a:buClr>
              <a:buSzPct val="85000"/>
              <a:buFontTx/>
              <a:buChar char="•"/>
            </a:pPr>
            <a:r>
              <a:rPr lang="en-US" sz="2200">
                <a:latin typeface="Calibri" charset="0"/>
              </a:rPr>
              <a:t>Product is expensive</a:t>
            </a:r>
          </a:p>
          <a:p>
            <a:pPr marL="639763" lvl="1" indent="-246063">
              <a:spcBef>
                <a:spcPct val="20000"/>
              </a:spcBef>
              <a:buClr>
                <a:schemeClr val="accent1"/>
              </a:buClr>
              <a:buSzPct val="85000"/>
              <a:buFontTx/>
              <a:buChar char="•"/>
            </a:pPr>
            <a:r>
              <a:rPr lang="en-US" sz="2200">
                <a:latin typeface="Calibri" charset="0"/>
              </a:rPr>
              <a:t>Product is risky</a:t>
            </a:r>
          </a:p>
          <a:p>
            <a:pPr marL="639763" lvl="1" indent="-246063">
              <a:spcBef>
                <a:spcPct val="20000"/>
              </a:spcBef>
              <a:buClr>
                <a:schemeClr val="accent1"/>
              </a:buClr>
              <a:buSzPct val="85000"/>
              <a:buFontTx/>
              <a:buChar char="•"/>
            </a:pPr>
            <a:r>
              <a:rPr lang="en-US" sz="2200">
                <a:latin typeface="Calibri" charset="0"/>
              </a:rPr>
              <a:t>Product is purchased infrequently</a:t>
            </a:r>
          </a:p>
          <a:p>
            <a:pPr marL="639763" lvl="1" indent="-246063">
              <a:spcBef>
                <a:spcPct val="20000"/>
              </a:spcBef>
              <a:buClr>
                <a:schemeClr val="accent1"/>
              </a:buClr>
              <a:buSzPct val="85000"/>
              <a:buFontTx/>
              <a:buChar char="•"/>
            </a:pPr>
            <a:r>
              <a:rPr lang="en-US" sz="2200">
                <a:latin typeface="Calibri" charset="0"/>
              </a:rPr>
              <a:t>Product is highly self-expressive</a:t>
            </a:r>
          </a:p>
        </p:txBody>
      </p:sp>
    </p:spTree>
    <p:extLst>
      <p:ext uri="{BB962C8B-B14F-4D97-AF65-F5344CB8AC3E}">
        <p14:creationId xmlns:p14="http://schemas.microsoft.com/office/powerpoint/2010/main" val="4112246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8D440B9F-7B89-C14F-8F50-815FDC5EDE28}" type="slidenum">
              <a:rPr lang="en-US"/>
              <a:pPr/>
              <a:t>45</a:t>
            </a:fld>
            <a:endParaRPr lang="en-US"/>
          </a:p>
        </p:txBody>
      </p:sp>
      <p:sp>
        <p:nvSpPr>
          <p:cNvPr id="39942"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Types of Buying Decision Behavior</a:t>
            </a:r>
          </a:p>
        </p:txBody>
      </p:sp>
      <p:sp>
        <p:nvSpPr>
          <p:cNvPr id="16387" name="Rectangle 5"/>
          <p:cNvSpPr>
            <a:spLocks noChangeArrowheads="1"/>
          </p:cNvSpPr>
          <p:nvPr/>
        </p:nvSpPr>
        <p:spPr bwMode="auto">
          <a:xfrm>
            <a:off x="457200" y="1447800"/>
            <a:ext cx="80772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Dissonance-reducing buying behavior</a:t>
            </a:r>
            <a:r>
              <a:rPr lang="en-US" sz="2600">
                <a:latin typeface="Calibri" charset="0"/>
              </a:rPr>
              <a:t> occurs when consumers are highly involved with an expensive, infrequent, or risky purchase, but see little difference among brands.</a:t>
            </a:r>
          </a:p>
          <a:p>
            <a:pPr marL="639763" lvl="1" indent="-246063">
              <a:spcBef>
                <a:spcPct val="20000"/>
              </a:spcBef>
              <a:spcAft>
                <a:spcPct val="20000"/>
              </a:spcAft>
              <a:buClr>
                <a:schemeClr val="accent1"/>
              </a:buClr>
              <a:buSzPct val="85000"/>
              <a:buFontTx/>
              <a:buChar char="•"/>
            </a:pPr>
            <a:r>
              <a:rPr lang="en-US" sz="2400" b="1">
                <a:solidFill>
                  <a:schemeClr val="tx2"/>
                </a:solidFill>
                <a:latin typeface="Calibri" charset="0"/>
              </a:rPr>
              <a:t>Post-purchase dissonance</a:t>
            </a:r>
            <a:r>
              <a:rPr lang="en-US" sz="2400" b="1" i="1">
                <a:solidFill>
                  <a:schemeClr val="tx2"/>
                </a:solidFill>
                <a:latin typeface="Calibri" charset="0"/>
              </a:rPr>
              <a:t> </a:t>
            </a:r>
            <a:r>
              <a:rPr lang="en-US" sz="2400">
                <a:latin typeface="Calibri" charset="0"/>
              </a:rPr>
              <a:t>occurs when the consumer notices certain disadvantages of the product purchased or hears favorable things about a product not purchased.</a:t>
            </a:r>
          </a:p>
        </p:txBody>
      </p:sp>
    </p:spTree>
    <p:extLst>
      <p:ext uri="{BB962C8B-B14F-4D97-AF65-F5344CB8AC3E}">
        <p14:creationId xmlns:p14="http://schemas.microsoft.com/office/powerpoint/2010/main" val="40755875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EB09526F-2E9A-A44C-AD26-0A1FAE4F2FA3}" type="slidenum">
              <a:rPr lang="en-US"/>
              <a:pPr/>
              <a:t>46</a:t>
            </a:fld>
            <a:endParaRPr lang="en-US"/>
          </a:p>
        </p:txBody>
      </p:sp>
      <p:sp>
        <p:nvSpPr>
          <p:cNvPr id="40966"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Types of Buying Decision Behavior</a:t>
            </a:r>
          </a:p>
        </p:txBody>
      </p:sp>
      <p:sp>
        <p:nvSpPr>
          <p:cNvPr id="16387" name="Rectangle 5"/>
          <p:cNvSpPr>
            <a:spLocks noChangeArrowheads="1"/>
          </p:cNvSpPr>
          <p:nvPr/>
        </p:nvSpPr>
        <p:spPr bwMode="auto">
          <a:xfrm>
            <a:off x="457200" y="1447800"/>
            <a:ext cx="80772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Habitual buying behavior</a:t>
            </a:r>
            <a:r>
              <a:rPr lang="en-US" sz="2600" b="1" i="1">
                <a:solidFill>
                  <a:schemeClr val="tx2"/>
                </a:solidFill>
                <a:latin typeface="Calibri" charset="0"/>
              </a:rPr>
              <a:t> </a:t>
            </a:r>
            <a:r>
              <a:rPr lang="en-US" sz="2600">
                <a:latin typeface="Calibri" charset="0"/>
              </a:rPr>
              <a:t>occurs when consumers have low involvement and there is little significant brand difference.</a:t>
            </a:r>
          </a:p>
          <a:p>
            <a:pPr marL="273050" indent="-273050">
              <a:spcBef>
                <a:spcPct val="20000"/>
              </a:spcBef>
              <a:spcAft>
                <a:spcPct val="20000"/>
              </a:spcAft>
              <a:buClr>
                <a:srgbClr val="0BD0D9"/>
              </a:buClr>
              <a:buSzPct val="95000"/>
              <a:buFontTx/>
              <a:buChar char="•"/>
            </a:pPr>
            <a:r>
              <a:rPr lang="en-US" sz="2600" b="1">
                <a:solidFill>
                  <a:schemeClr val="tx2"/>
                </a:solidFill>
                <a:latin typeface="Calibri" charset="0"/>
              </a:rPr>
              <a:t>Variety-seeking buying behavior</a:t>
            </a:r>
            <a:r>
              <a:rPr lang="en-US" sz="2600" b="1" i="1">
                <a:solidFill>
                  <a:schemeClr val="tx2"/>
                </a:solidFill>
                <a:latin typeface="Calibri" charset="0"/>
              </a:rPr>
              <a:t> </a:t>
            </a:r>
            <a:r>
              <a:rPr lang="en-US" sz="2600">
                <a:latin typeface="Calibri" charset="0"/>
              </a:rPr>
              <a:t>occurs when consumers have low involvement and there are significant brand differences.</a:t>
            </a:r>
          </a:p>
        </p:txBody>
      </p:sp>
      <p:pic>
        <p:nvPicPr>
          <p:cNvPr id="40969"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4191000"/>
            <a:ext cx="6400800" cy="23955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620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EB95B4F5-3698-0D44-8B92-874A1AD63BD4}" type="slidenum">
              <a:rPr lang="en-US"/>
              <a:pPr/>
              <a:t>47</a:t>
            </a:fld>
            <a:endParaRPr lang="en-US"/>
          </a:p>
        </p:txBody>
      </p:sp>
      <p:sp>
        <p:nvSpPr>
          <p:cNvPr id="41990"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419100">
              <a:spcBef>
                <a:spcPct val="20000"/>
              </a:spcBef>
              <a:spcAft>
                <a:spcPct val="20000"/>
              </a:spcAft>
              <a:buClr>
                <a:srgbClr val="0BD0D9"/>
              </a:buClr>
              <a:buSzPct val="55000"/>
            </a:pPr>
            <a:r>
              <a:rPr lang="en-US" sz="2800" b="1">
                <a:solidFill>
                  <a:schemeClr val="tx2"/>
                </a:solidFill>
                <a:latin typeface="Calibri" charset="0"/>
              </a:rPr>
              <a:t>Five </a:t>
            </a:r>
            <a:r>
              <a:rPr lang="en-US" sz="2800">
                <a:latin typeface="Calibri" charset="0"/>
              </a:rPr>
              <a:t>stages in the buyer decision process</a:t>
            </a:r>
          </a:p>
          <a:p>
            <a:pPr marL="419100" indent="-419100">
              <a:spcBef>
                <a:spcPct val="20000"/>
              </a:spcBef>
              <a:spcAft>
                <a:spcPct val="20000"/>
              </a:spcAft>
              <a:buClr>
                <a:srgbClr val="0BD0D9"/>
              </a:buClr>
              <a:buSzPct val="95000"/>
              <a:buFontTx/>
              <a:buAutoNum type="arabicPeriod"/>
            </a:pPr>
            <a:r>
              <a:rPr lang="en-US" sz="2400">
                <a:latin typeface="Calibri" charset="0"/>
              </a:rPr>
              <a:t>Need recognition</a:t>
            </a:r>
          </a:p>
          <a:p>
            <a:pPr marL="419100" indent="-419100">
              <a:spcBef>
                <a:spcPct val="20000"/>
              </a:spcBef>
              <a:spcAft>
                <a:spcPct val="20000"/>
              </a:spcAft>
              <a:buClr>
                <a:srgbClr val="0BD0D9"/>
              </a:buClr>
              <a:buSzPct val="95000"/>
              <a:buFontTx/>
              <a:buAutoNum type="arabicPeriod"/>
            </a:pPr>
            <a:r>
              <a:rPr lang="en-US" sz="2400">
                <a:latin typeface="Calibri" charset="0"/>
              </a:rPr>
              <a:t>Information search</a:t>
            </a:r>
          </a:p>
          <a:p>
            <a:pPr marL="419100" indent="-419100">
              <a:spcBef>
                <a:spcPct val="20000"/>
              </a:spcBef>
              <a:spcAft>
                <a:spcPct val="20000"/>
              </a:spcAft>
              <a:buClr>
                <a:srgbClr val="0BD0D9"/>
              </a:buClr>
              <a:buSzPct val="95000"/>
              <a:buFontTx/>
              <a:buAutoNum type="arabicPeriod"/>
            </a:pPr>
            <a:r>
              <a:rPr lang="en-US" sz="2400">
                <a:latin typeface="Calibri" charset="0"/>
              </a:rPr>
              <a:t>Evaluation of alternatives</a:t>
            </a:r>
          </a:p>
          <a:p>
            <a:pPr marL="419100" indent="-419100">
              <a:spcBef>
                <a:spcPct val="20000"/>
              </a:spcBef>
              <a:spcAft>
                <a:spcPct val="20000"/>
              </a:spcAft>
              <a:buClr>
                <a:srgbClr val="0BD0D9"/>
              </a:buClr>
              <a:buSzPct val="95000"/>
              <a:buFontTx/>
              <a:buAutoNum type="arabicPeriod"/>
            </a:pPr>
            <a:r>
              <a:rPr lang="en-US" sz="2400">
                <a:latin typeface="Calibri" charset="0"/>
              </a:rPr>
              <a:t>Purchase decision</a:t>
            </a:r>
          </a:p>
          <a:p>
            <a:pPr marL="419100" indent="-419100">
              <a:spcBef>
                <a:spcPct val="20000"/>
              </a:spcBef>
              <a:spcAft>
                <a:spcPct val="20000"/>
              </a:spcAft>
              <a:buClr>
                <a:srgbClr val="0BD0D9"/>
              </a:buClr>
              <a:buSzPct val="95000"/>
              <a:buFontTx/>
              <a:buAutoNum type="arabicPeriod"/>
            </a:pPr>
            <a:r>
              <a:rPr lang="en-US" sz="2400">
                <a:latin typeface="Calibri" charset="0"/>
              </a:rPr>
              <a:t>Post-purchase behavior</a:t>
            </a:r>
          </a:p>
        </p:txBody>
      </p:sp>
      <p:pic>
        <p:nvPicPr>
          <p:cNvPr id="419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876800"/>
            <a:ext cx="8229600" cy="1019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6228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B5F2639A-DD29-A04C-AB64-D751E28CB93D}" type="slidenum">
              <a:rPr lang="en-US"/>
              <a:pPr/>
              <a:t>48</a:t>
            </a:fld>
            <a:endParaRPr lang="en-US"/>
          </a:p>
        </p:txBody>
      </p:sp>
      <p:sp>
        <p:nvSpPr>
          <p:cNvPr id="43014"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Need Recognition</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800" b="1">
                <a:solidFill>
                  <a:schemeClr val="tx2"/>
                </a:solidFill>
                <a:latin typeface="Calibri" charset="0"/>
              </a:rPr>
              <a:t>Need recognition</a:t>
            </a:r>
            <a:r>
              <a:rPr lang="en-US" sz="2800">
                <a:solidFill>
                  <a:schemeClr val="tx2"/>
                </a:solidFill>
                <a:latin typeface="Calibri" charset="0"/>
              </a:rPr>
              <a:t> </a:t>
            </a:r>
            <a:r>
              <a:rPr lang="en-US" sz="2800">
                <a:latin typeface="Calibri" charset="0"/>
              </a:rPr>
              <a:t>occurs when the buyer recognizes a problem or need triggered by:</a:t>
            </a:r>
          </a:p>
          <a:p>
            <a:pPr marL="639763" lvl="1" indent="-246063">
              <a:spcBef>
                <a:spcPct val="20000"/>
              </a:spcBef>
              <a:spcAft>
                <a:spcPct val="20000"/>
              </a:spcAft>
              <a:buClr>
                <a:schemeClr val="accent1"/>
              </a:buClr>
              <a:buSzPct val="85000"/>
              <a:buFontTx/>
              <a:buChar char="•"/>
            </a:pPr>
            <a:r>
              <a:rPr lang="en-US" sz="2500">
                <a:latin typeface="Calibri" charset="0"/>
              </a:rPr>
              <a:t>Internal stimuli</a:t>
            </a:r>
          </a:p>
          <a:p>
            <a:pPr marL="639763" lvl="1" indent="-246063">
              <a:spcBef>
                <a:spcPct val="20000"/>
              </a:spcBef>
              <a:spcAft>
                <a:spcPct val="20000"/>
              </a:spcAft>
              <a:buClr>
                <a:schemeClr val="accent1"/>
              </a:buClr>
              <a:buSzPct val="85000"/>
              <a:buFontTx/>
              <a:buChar char="•"/>
            </a:pPr>
            <a:r>
              <a:rPr lang="en-US" sz="2500">
                <a:latin typeface="Calibri" charset="0"/>
              </a:rPr>
              <a:t>External stimuli</a:t>
            </a:r>
          </a:p>
        </p:txBody>
      </p:sp>
    </p:spTree>
    <p:extLst>
      <p:ext uri="{BB962C8B-B14F-4D97-AF65-F5344CB8AC3E}">
        <p14:creationId xmlns:p14="http://schemas.microsoft.com/office/powerpoint/2010/main" val="347467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72CDD200-0A23-C441-85FB-88F4F00DFD90}" type="slidenum">
              <a:rPr lang="en-US"/>
              <a:pPr/>
              <a:t>49</a:t>
            </a:fld>
            <a:endParaRPr lang="en-US"/>
          </a:p>
        </p:txBody>
      </p:sp>
      <p:sp>
        <p:nvSpPr>
          <p:cNvPr id="44038"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Information Search</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55000"/>
            </a:pPr>
            <a:r>
              <a:rPr lang="en-US" sz="2600" b="1">
                <a:solidFill>
                  <a:schemeClr val="tx2"/>
                </a:solidFill>
                <a:latin typeface="Calibri" charset="0"/>
              </a:rPr>
              <a:t>Information search</a:t>
            </a:r>
            <a:r>
              <a:rPr lang="en-US" sz="2600">
                <a:solidFill>
                  <a:schemeClr val="tx2"/>
                </a:solidFill>
                <a:latin typeface="Calibri" charset="0"/>
              </a:rPr>
              <a:t> </a:t>
            </a:r>
            <a:r>
              <a:rPr lang="en-US" sz="2600">
                <a:latin typeface="Calibri" charset="0"/>
              </a:rPr>
              <a:t>is the amount of information needed in the buying process and depends on:</a:t>
            </a:r>
          </a:p>
          <a:p>
            <a:pPr marL="273050" indent="-273050">
              <a:spcBef>
                <a:spcPct val="20000"/>
              </a:spcBef>
              <a:spcAft>
                <a:spcPct val="20000"/>
              </a:spcAft>
              <a:buClr>
                <a:srgbClr val="0BD0D9"/>
              </a:buClr>
              <a:buSzPct val="95000"/>
              <a:buFontTx/>
              <a:buChar char="•"/>
            </a:pPr>
            <a:r>
              <a:rPr lang="en-US" sz="2400">
                <a:latin typeface="Calibri" charset="0"/>
              </a:rPr>
              <a:t>The strength of the drive, </a:t>
            </a:r>
          </a:p>
          <a:p>
            <a:pPr marL="273050" indent="-273050">
              <a:spcBef>
                <a:spcPct val="20000"/>
              </a:spcBef>
              <a:spcAft>
                <a:spcPct val="20000"/>
              </a:spcAft>
              <a:buClr>
                <a:srgbClr val="0BD0D9"/>
              </a:buClr>
              <a:buSzPct val="95000"/>
              <a:buFontTx/>
              <a:buChar char="•"/>
            </a:pPr>
            <a:r>
              <a:rPr lang="en-US" sz="2400">
                <a:latin typeface="Calibri" charset="0"/>
              </a:rPr>
              <a:t>The amount of information you start with, </a:t>
            </a:r>
          </a:p>
          <a:p>
            <a:pPr marL="273050" indent="-273050">
              <a:spcBef>
                <a:spcPct val="20000"/>
              </a:spcBef>
              <a:spcAft>
                <a:spcPct val="20000"/>
              </a:spcAft>
              <a:buClr>
                <a:srgbClr val="0BD0D9"/>
              </a:buClr>
              <a:buSzPct val="95000"/>
              <a:buFontTx/>
              <a:buChar char="•"/>
            </a:pPr>
            <a:r>
              <a:rPr lang="en-US" sz="2400">
                <a:latin typeface="Calibri" charset="0"/>
              </a:rPr>
              <a:t>The ease of obtaining the information, </a:t>
            </a:r>
          </a:p>
          <a:p>
            <a:pPr marL="273050" indent="-273050">
              <a:spcBef>
                <a:spcPct val="20000"/>
              </a:spcBef>
              <a:spcAft>
                <a:spcPct val="20000"/>
              </a:spcAft>
              <a:buClr>
                <a:srgbClr val="0BD0D9"/>
              </a:buClr>
              <a:buSzPct val="95000"/>
              <a:buFontTx/>
              <a:buChar char="•"/>
            </a:pPr>
            <a:r>
              <a:rPr lang="en-US" sz="2400">
                <a:latin typeface="Calibri" charset="0"/>
              </a:rPr>
              <a:t>The value placed on the additional information, and </a:t>
            </a:r>
          </a:p>
          <a:p>
            <a:pPr marL="273050" indent="-273050">
              <a:spcBef>
                <a:spcPct val="20000"/>
              </a:spcBef>
              <a:spcAft>
                <a:spcPct val="20000"/>
              </a:spcAft>
              <a:buClr>
                <a:srgbClr val="0BD0D9"/>
              </a:buClr>
              <a:buSzPct val="95000"/>
              <a:buFontTx/>
              <a:buChar char="•"/>
            </a:pPr>
            <a:r>
              <a:rPr lang="en-US" sz="2400">
                <a:latin typeface="Calibri" charset="0"/>
              </a:rPr>
              <a:t>The satisfaction from searching.</a:t>
            </a:r>
          </a:p>
        </p:txBody>
      </p:sp>
    </p:spTree>
    <p:extLst>
      <p:ext uri="{BB962C8B-B14F-4D97-AF65-F5344CB8AC3E}">
        <p14:creationId xmlns:p14="http://schemas.microsoft.com/office/powerpoint/2010/main" val="1247642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1556792"/>
            <a:ext cx="8192888" cy="3744416"/>
          </a:xfrm>
        </p:spPr>
        <p:txBody>
          <a:bodyPr>
            <a:normAutofit fontScale="92500" lnSpcReduction="10000"/>
          </a:bodyPr>
          <a:lstStyle/>
          <a:p>
            <a:r>
              <a:rPr lang="en-GB" b="1" dirty="0"/>
              <a:t>Macro Factors </a:t>
            </a:r>
          </a:p>
          <a:p>
            <a:pPr>
              <a:buFontTx/>
              <a:buChar char="-"/>
            </a:pPr>
            <a:r>
              <a:rPr lang="en-GB" dirty="0"/>
              <a:t>PESTLE </a:t>
            </a:r>
          </a:p>
          <a:p>
            <a:pPr>
              <a:buFont typeface="Arial" panose="020B0604020202020204" pitchFamily="34" charset="0"/>
              <a:buChar char="•"/>
            </a:pPr>
            <a:r>
              <a:rPr lang="en-GB" b="1" dirty="0"/>
              <a:t>Micro </a:t>
            </a:r>
          </a:p>
          <a:p>
            <a:pPr>
              <a:buFontTx/>
              <a:buChar char="-"/>
            </a:pPr>
            <a:r>
              <a:rPr lang="en-GB" dirty="0"/>
              <a:t>Porters 5 Forces </a:t>
            </a:r>
          </a:p>
          <a:p>
            <a:pPr marL="0" indent="0">
              <a:buNone/>
            </a:pPr>
            <a:r>
              <a:rPr lang="en-GB" dirty="0"/>
              <a:t>Companies Positioning map vs competitors </a:t>
            </a:r>
          </a:p>
          <a:p>
            <a:pPr>
              <a:buFont typeface="Arial" panose="020B0604020202020204" pitchFamily="34" charset="0"/>
              <a:buChar char="•"/>
            </a:pPr>
            <a:r>
              <a:rPr lang="en-GB" b="1" dirty="0"/>
              <a:t>Internal </a:t>
            </a:r>
          </a:p>
          <a:p>
            <a:pPr marL="0" indent="0">
              <a:buNone/>
            </a:pPr>
            <a:r>
              <a:rPr lang="en-GB" dirty="0"/>
              <a:t>Organisational resources </a:t>
            </a:r>
          </a:p>
          <a:p>
            <a:pPr marL="0" indent="0">
              <a:buNone/>
            </a:pPr>
            <a:r>
              <a:rPr lang="en-GB" dirty="0"/>
              <a:t>Capabilities of the organisation </a:t>
            </a:r>
          </a:p>
          <a:p>
            <a:pPr marL="0" indent="0">
              <a:buNone/>
            </a:pPr>
            <a:endParaRPr lang="en-GB" dirty="0"/>
          </a:p>
        </p:txBody>
      </p:sp>
      <p:sp>
        <p:nvSpPr>
          <p:cNvPr id="3" name="Title 2"/>
          <p:cNvSpPr>
            <a:spLocks noGrp="1"/>
          </p:cNvSpPr>
          <p:nvPr>
            <p:ph type="title"/>
          </p:nvPr>
        </p:nvSpPr>
        <p:spPr>
          <a:xfrm>
            <a:off x="424260" y="340123"/>
            <a:ext cx="8252196" cy="496589"/>
          </a:xfrm>
        </p:spPr>
        <p:txBody>
          <a:bodyPr/>
          <a:lstStyle/>
          <a:p>
            <a:r>
              <a:rPr lang="en-GB" dirty="0"/>
              <a:t>Environmental Analysis </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5</a:t>
            </a:fld>
            <a:endParaRPr lang="en-GB" dirty="0"/>
          </a:p>
        </p:txBody>
      </p:sp>
      <p:sp>
        <p:nvSpPr>
          <p:cNvPr id="5" name="Footer Placeholder 4"/>
          <p:cNvSpPr>
            <a:spLocks noGrp="1"/>
          </p:cNvSpPr>
          <p:nvPr>
            <p:ph type="ftr" sz="quarter" idx="11"/>
          </p:nvPr>
        </p:nvSpPr>
        <p:spPr/>
        <p:txBody>
          <a:bodyPr/>
          <a:lstStyle/>
          <a:p>
            <a:pPr>
              <a:defRPr/>
            </a:pPr>
            <a:r>
              <a:rPr lang="en-GB"/>
              <a:t>UWL PPT Guidelines - Version 2 - February 2015    </a:t>
            </a:r>
            <a:endParaRPr lang="en-GB" dirty="0"/>
          </a:p>
        </p:txBody>
      </p:sp>
    </p:spTree>
    <p:extLst>
      <p:ext uri="{BB962C8B-B14F-4D97-AF65-F5344CB8AC3E}">
        <p14:creationId xmlns:p14="http://schemas.microsoft.com/office/powerpoint/2010/main" val="2986240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B73F742C-5CB2-614D-81D1-A4B7448D69EC}" type="slidenum">
              <a:rPr lang="en-US"/>
              <a:pPr/>
              <a:t>50</a:t>
            </a:fld>
            <a:endParaRPr lang="en-US"/>
          </a:p>
        </p:txBody>
      </p:sp>
      <p:sp>
        <p:nvSpPr>
          <p:cNvPr id="45062"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Information Search</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55000"/>
            </a:pPr>
            <a:r>
              <a:rPr lang="en-US" sz="3000">
                <a:latin typeface="Calibri" charset="0"/>
              </a:rPr>
              <a:t>Sources of information:</a:t>
            </a:r>
          </a:p>
          <a:p>
            <a:pPr marL="273050" indent="-273050">
              <a:spcBef>
                <a:spcPct val="20000"/>
              </a:spcBef>
              <a:buClr>
                <a:srgbClr val="0BD0D9"/>
              </a:buClr>
              <a:buSzPct val="95000"/>
              <a:buFontTx/>
              <a:buChar char="•"/>
            </a:pPr>
            <a:r>
              <a:rPr lang="en-US" sz="2800" b="1">
                <a:solidFill>
                  <a:schemeClr val="tx2"/>
                </a:solidFill>
                <a:latin typeface="Calibri" charset="0"/>
              </a:rPr>
              <a:t>Personal sources</a:t>
            </a:r>
            <a:r>
              <a:rPr lang="en-US" sz="2800" b="1">
                <a:latin typeface="Calibri" charset="0"/>
              </a:rPr>
              <a:t>—</a:t>
            </a:r>
            <a:r>
              <a:rPr lang="en-US" sz="2800">
                <a:latin typeface="Calibri" charset="0"/>
              </a:rPr>
              <a:t>family and friends</a:t>
            </a:r>
          </a:p>
          <a:p>
            <a:pPr marL="273050" indent="-273050">
              <a:spcBef>
                <a:spcPct val="20000"/>
              </a:spcBef>
              <a:buClr>
                <a:srgbClr val="0BD0D9"/>
              </a:buClr>
              <a:buSzPct val="95000"/>
              <a:buFontTx/>
              <a:buChar char="•"/>
            </a:pPr>
            <a:r>
              <a:rPr lang="en-US" sz="2800" b="1">
                <a:solidFill>
                  <a:schemeClr val="tx2"/>
                </a:solidFill>
                <a:latin typeface="Calibri" charset="0"/>
              </a:rPr>
              <a:t>Commercial sources</a:t>
            </a:r>
            <a:r>
              <a:rPr lang="en-US" sz="2800" b="1">
                <a:latin typeface="Calibri" charset="0"/>
              </a:rPr>
              <a:t>—</a:t>
            </a:r>
            <a:r>
              <a:rPr lang="en-US" sz="2800">
                <a:latin typeface="Calibri" charset="0"/>
              </a:rPr>
              <a:t>advertising, Internet</a:t>
            </a:r>
          </a:p>
          <a:p>
            <a:pPr marL="273050" indent="-273050">
              <a:spcBef>
                <a:spcPct val="20000"/>
              </a:spcBef>
              <a:buClr>
                <a:srgbClr val="0BD0D9"/>
              </a:buClr>
              <a:buSzPct val="95000"/>
              <a:buFontTx/>
              <a:buChar char="•"/>
            </a:pPr>
            <a:r>
              <a:rPr lang="en-US" sz="2800" b="1">
                <a:solidFill>
                  <a:schemeClr val="tx2"/>
                </a:solidFill>
                <a:latin typeface="Calibri" charset="0"/>
              </a:rPr>
              <a:t>Public sources</a:t>
            </a:r>
            <a:r>
              <a:rPr lang="en-US" sz="2800" b="1">
                <a:latin typeface="Calibri" charset="0"/>
              </a:rPr>
              <a:t>—</a:t>
            </a:r>
            <a:r>
              <a:rPr lang="en-US" sz="2800">
                <a:latin typeface="Calibri" charset="0"/>
              </a:rPr>
              <a:t>mass media, consumer organizations</a:t>
            </a:r>
          </a:p>
          <a:p>
            <a:pPr marL="273050" indent="-273050">
              <a:spcBef>
                <a:spcPct val="20000"/>
              </a:spcBef>
              <a:buClr>
                <a:srgbClr val="0BD0D9"/>
              </a:buClr>
              <a:buSzPct val="95000"/>
              <a:buFontTx/>
              <a:buChar char="•"/>
            </a:pPr>
            <a:r>
              <a:rPr lang="en-US" sz="2800" b="1">
                <a:solidFill>
                  <a:schemeClr val="tx2"/>
                </a:solidFill>
                <a:latin typeface="Calibri" charset="0"/>
              </a:rPr>
              <a:t>Experiential sources</a:t>
            </a:r>
            <a:r>
              <a:rPr lang="en-US" sz="2800" b="1">
                <a:latin typeface="Calibri" charset="0"/>
              </a:rPr>
              <a:t>—</a:t>
            </a:r>
            <a:r>
              <a:rPr lang="en-US" sz="2800">
                <a:latin typeface="Calibri" charset="0"/>
              </a:rPr>
              <a:t>handling, examining, using the product</a:t>
            </a:r>
          </a:p>
        </p:txBody>
      </p:sp>
    </p:spTree>
    <p:extLst>
      <p:ext uri="{BB962C8B-B14F-4D97-AF65-F5344CB8AC3E}">
        <p14:creationId xmlns:p14="http://schemas.microsoft.com/office/powerpoint/2010/main" val="2777905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5-</a:t>
            </a:r>
            <a:fld id="{4B61DF7C-83DE-294A-8421-FA3B8A2EE7D2}" type="slidenum">
              <a:rPr lang="en-US"/>
              <a:pPr/>
              <a:t>51</a:t>
            </a:fld>
            <a:endParaRPr lang="en-US"/>
          </a:p>
        </p:txBody>
      </p:sp>
      <p:sp>
        <p:nvSpPr>
          <p:cNvPr id="91140" name="Rectangle 4"/>
          <p:cNvSpPr>
            <a:spLocks noGrp="1"/>
          </p:cNvSpPr>
          <p:nvPr>
            <p:ph type="title"/>
          </p:nvPr>
        </p:nvSpPr>
        <p:spPr>
          <a:xfrm>
            <a:off x="381000" y="1219200"/>
            <a:ext cx="8229600" cy="762000"/>
          </a:xfrm>
        </p:spPr>
        <p:txBody>
          <a:bodyPr/>
          <a:lstStyle/>
          <a:p>
            <a:pPr algn="ctr"/>
            <a:r>
              <a:rPr lang="en-US" sz="3200"/>
              <a:t>Sources and Role of Information</a:t>
            </a:r>
          </a:p>
        </p:txBody>
      </p:sp>
      <p:pic>
        <p:nvPicPr>
          <p:cNvPr id="911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3600"/>
            <a:ext cx="9144000"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28919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45AF8B51-5AFE-A04E-B992-5E0741A46F52}" type="slidenum">
              <a:rPr lang="en-US"/>
              <a:pPr/>
              <a:t>52</a:t>
            </a:fld>
            <a:endParaRPr lang="en-US"/>
          </a:p>
        </p:txBody>
      </p:sp>
      <p:sp>
        <p:nvSpPr>
          <p:cNvPr id="46087"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Evaluation of Alternatives</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55000"/>
            </a:pPr>
            <a:r>
              <a:rPr lang="en-US" sz="2800" b="1">
                <a:solidFill>
                  <a:schemeClr val="tx2"/>
                </a:solidFill>
                <a:latin typeface="Calibri" charset="0"/>
              </a:rPr>
              <a:t>Evaluation of alternatives</a:t>
            </a:r>
            <a:r>
              <a:rPr lang="en-US" sz="2800">
                <a:latin typeface="Calibri" charset="0"/>
              </a:rPr>
              <a:t> is how the consumer processes information to arrive at brand choices.</a:t>
            </a:r>
          </a:p>
        </p:txBody>
      </p:sp>
      <p:pic>
        <p:nvPicPr>
          <p:cNvPr id="46092" name="Picture 12" descr="j043527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9400" y="3429000"/>
            <a:ext cx="3581400" cy="24844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0847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306D357D-557D-244A-9FCF-1A394225A4F8}" type="slidenum">
              <a:rPr lang="en-US"/>
              <a:pPr/>
              <a:t>53</a:t>
            </a:fld>
            <a:endParaRPr lang="en-US"/>
          </a:p>
        </p:txBody>
      </p:sp>
      <p:sp>
        <p:nvSpPr>
          <p:cNvPr id="47111"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Purchase Decision</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800">
                <a:latin typeface="Calibri" charset="0"/>
              </a:rPr>
              <a:t>The </a:t>
            </a:r>
            <a:r>
              <a:rPr lang="en-US" sz="2800" b="1">
                <a:solidFill>
                  <a:schemeClr val="tx2"/>
                </a:solidFill>
                <a:latin typeface="Calibri" charset="0"/>
              </a:rPr>
              <a:t>purchase decision</a:t>
            </a:r>
            <a:r>
              <a:rPr lang="en-US" sz="2800">
                <a:solidFill>
                  <a:schemeClr val="tx2"/>
                </a:solidFill>
                <a:latin typeface="Calibri" charset="0"/>
              </a:rPr>
              <a:t> </a:t>
            </a:r>
            <a:r>
              <a:rPr lang="en-US" sz="2800">
                <a:latin typeface="Calibri" charset="0"/>
              </a:rPr>
              <a:t>is the act by the consumer to buy the most preferred brand.</a:t>
            </a:r>
          </a:p>
          <a:p>
            <a:pPr marL="273050" indent="-273050">
              <a:spcBef>
                <a:spcPct val="20000"/>
              </a:spcBef>
              <a:buClr>
                <a:srgbClr val="0BD0D9"/>
              </a:buClr>
              <a:buSzPct val="95000"/>
              <a:buFontTx/>
              <a:buChar char="•"/>
            </a:pPr>
            <a:r>
              <a:rPr lang="en-US" sz="2800">
                <a:latin typeface="Calibri" charset="0"/>
              </a:rPr>
              <a:t>The purchase decision can be affected by: </a:t>
            </a:r>
          </a:p>
          <a:p>
            <a:pPr marL="639763" lvl="1" indent="-246063">
              <a:spcBef>
                <a:spcPct val="20000"/>
              </a:spcBef>
              <a:buClr>
                <a:schemeClr val="accent1"/>
              </a:buClr>
              <a:buSzPct val="85000"/>
              <a:buFontTx/>
              <a:buChar char="•"/>
            </a:pPr>
            <a:r>
              <a:rPr lang="en-US" sz="2600">
                <a:latin typeface="Calibri" charset="0"/>
              </a:rPr>
              <a:t>Attitudes of others</a:t>
            </a:r>
          </a:p>
          <a:p>
            <a:pPr marL="639763" lvl="1" indent="-246063">
              <a:spcBef>
                <a:spcPct val="20000"/>
              </a:spcBef>
              <a:buClr>
                <a:schemeClr val="accent1"/>
              </a:buClr>
              <a:buSzPct val="85000"/>
              <a:buFontTx/>
              <a:buChar char="•"/>
            </a:pPr>
            <a:r>
              <a:rPr lang="en-US" sz="2600">
                <a:latin typeface="Calibri" charset="0"/>
              </a:rPr>
              <a:t>Unexpected situational factors</a:t>
            </a:r>
          </a:p>
        </p:txBody>
      </p:sp>
    </p:spTree>
    <p:extLst>
      <p:ext uri="{BB962C8B-B14F-4D97-AF65-F5344CB8AC3E}">
        <p14:creationId xmlns:p14="http://schemas.microsoft.com/office/powerpoint/2010/main" val="4580817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451C27EB-0328-C14D-A9DD-1ED05D290620}" type="slidenum">
              <a:rPr lang="en-US"/>
              <a:pPr/>
              <a:t>54</a:t>
            </a:fld>
            <a:endParaRPr lang="en-US"/>
          </a:p>
        </p:txBody>
      </p:sp>
      <p:sp>
        <p:nvSpPr>
          <p:cNvPr id="48134"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Post-Purchase Decision</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800">
                <a:latin typeface="Calibri" charset="0"/>
              </a:rPr>
              <a:t>The </a:t>
            </a:r>
            <a:r>
              <a:rPr lang="en-US" sz="2800" b="1">
                <a:solidFill>
                  <a:schemeClr val="tx2"/>
                </a:solidFill>
                <a:latin typeface="Calibri" charset="0"/>
              </a:rPr>
              <a:t>post-purchase decision</a:t>
            </a:r>
            <a:r>
              <a:rPr lang="en-US" sz="2800">
                <a:solidFill>
                  <a:schemeClr val="tx2"/>
                </a:solidFill>
                <a:latin typeface="Calibri" charset="0"/>
              </a:rPr>
              <a:t> </a:t>
            </a:r>
            <a:r>
              <a:rPr lang="en-US" sz="2800">
                <a:latin typeface="Calibri" charset="0"/>
              </a:rPr>
              <a:t>is the satisfaction or dissatisfaction the consumer feels about the purchase.</a:t>
            </a:r>
          </a:p>
          <a:p>
            <a:pPr marL="273050" indent="-273050">
              <a:spcBef>
                <a:spcPct val="20000"/>
              </a:spcBef>
              <a:buClr>
                <a:srgbClr val="0BD0D9"/>
              </a:buClr>
              <a:buSzPct val="95000"/>
              <a:buFontTx/>
              <a:buChar char="•"/>
            </a:pPr>
            <a:r>
              <a:rPr lang="en-US" sz="2800">
                <a:latin typeface="Calibri" charset="0"/>
              </a:rPr>
              <a:t>Relationship between:</a:t>
            </a:r>
          </a:p>
          <a:p>
            <a:pPr marL="639763" lvl="1" indent="-246063">
              <a:spcBef>
                <a:spcPct val="20000"/>
              </a:spcBef>
              <a:buClr>
                <a:schemeClr val="accent1"/>
              </a:buClr>
              <a:buSzPct val="85000"/>
              <a:buFontTx/>
              <a:buChar char="•"/>
            </a:pPr>
            <a:r>
              <a:rPr lang="en-US" sz="2500">
                <a:latin typeface="Calibri" charset="0"/>
              </a:rPr>
              <a:t>Consumer</a:t>
            </a:r>
            <a:r>
              <a:rPr lang="ja-JP" altLang="en-US" sz="2500">
                <a:latin typeface="Calibri" charset="0"/>
              </a:rPr>
              <a:t>’</a:t>
            </a:r>
            <a:r>
              <a:rPr lang="en-US" sz="2500">
                <a:latin typeface="Calibri" charset="0"/>
              </a:rPr>
              <a:t>s expectations</a:t>
            </a:r>
          </a:p>
          <a:p>
            <a:pPr marL="639763" lvl="1" indent="-246063">
              <a:spcBef>
                <a:spcPct val="20000"/>
              </a:spcBef>
              <a:buClr>
                <a:schemeClr val="accent1"/>
              </a:buClr>
              <a:buSzPct val="85000"/>
              <a:buFontTx/>
              <a:buChar char="•"/>
            </a:pPr>
            <a:r>
              <a:rPr lang="en-US" sz="2500">
                <a:latin typeface="Calibri" charset="0"/>
              </a:rPr>
              <a:t>Product</a:t>
            </a:r>
            <a:r>
              <a:rPr lang="ja-JP" altLang="en-US" sz="2500">
                <a:latin typeface="Calibri" charset="0"/>
              </a:rPr>
              <a:t>’</a:t>
            </a:r>
            <a:r>
              <a:rPr lang="en-US" sz="2500">
                <a:latin typeface="Calibri" charset="0"/>
              </a:rPr>
              <a:t>s perceived performance</a:t>
            </a:r>
          </a:p>
        </p:txBody>
      </p:sp>
    </p:spTree>
    <p:extLst>
      <p:ext uri="{BB962C8B-B14F-4D97-AF65-F5344CB8AC3E}">
        <p14:creationId xmlns:p14="http://schemas.microsoft.com/office/powerpoint/2010/main" val="3328877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300CD5D9-DE9B-C741-8D09-B840F9F484CD}" type="slidenum">
              <a:rPr lang="en-US"/>
              <a:pPr/>
              <a:t>55</a:t>
            </a:fld>
            <a:endParaRPr lang="en-US"/>
          </a:p>
        </p:txBody>
      </p:sp>
      <p:sp>
        <p:nvSpPr>
          <p:cNvPr id="49158"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Post-Purchase Decision</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spcAft>
                <a:spcPct val="20000"/>
              </a:spcAft>
              <a:buClr>
                <a:srgbClr val="0BD0D9"/>
              </a:buClr>
              <a:buSzPct val="95000"/>
              <a:buFontTx/>
              <a:buChar char="•"/>
            </a:pPr>
            <a:r>
              <a:rPr lang="en-US" sz="2800">
                <a:latin typeface="Calibri" charset="0"/>
              </a:rPr>
              <a:t>The larger the gap between expectation and performance, the greater the consumer</a:t>
            </a:r>
            <a:r>
              <a:rPr lang="ja-JP" altLang="en-US" sz="2800">
                <a:latin typeface="Calibri" charset="0"/>
              </a:rPr>
              <a:t>’</a:t>
            </a:r>
            <a:r>
              <a:rPr lang="en-US" sz="2800">
                <a:latin typeface="Calibri" charset="0"/>
              </a:rPr>
              <a:t>s dissatisfaction.</a:t>
            </a:r>
          </a:p>
          <a:p>
            <a:pPr marL="273050" indent="-273050">
              <a:spcBef>
                <a:spcPct val="20000"/>
              </a:spcBef>
              <a:spcAft>
                <a:spcPct val="20000"/>
              </a:spcAft>
              <a:buClr>
                <a:srgbClr val="0BD0D9"/>
              </a:buClr>
              <a:buSzPct val="95000"/>
              <a:buFontTx/>
              <a:buChar char="•"/>
            </a:pPr>
            <a:r>
              <a:rPr lang="en-US" sz="2800" b="1">
                <a:solidFill>
                  <a:schemeClr val="tx2"/>
                </a:solidFill>
                <a:latin typeface="Calibri" charset="0"/>
              </a:rPr>
              <a:t>Cognitive dissonance</a:t>
            </a:r>
            <a:r>
              <a:rPr lang="en-US" sz="2800">
                <a:solidFill>
                  <a:schemeClr val="tx2"/>
                </a:solidFill>
                <a:latin typeface="Calibri" charset="0"/>
              </a:rPr>
              <a:t> </a:t>
            </a:r>
            <a:r>
              <a:rPr lang="en-US" sz="2800">
                <a:latin typeface="Calibri" charset="0"/>
              </a:rPr>
              <a:t>is the discomfort caused by a post-purchase conflict</a:t>
            </a:r>
          </a:p>
        </p:txBody>
      </p:sp>
    </p:spTree>
    <p:extLst>
      <p:ext uri="{BB962C8B-B14F-4D97-AF65-F5344CB8AC3E}">
        <p14:creationId xmlns:p14="http://schemas.microsoft.com/office/powerpoint/2010/main" val="25045288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B51A8BCD-2AD2-D64E-AC90-CB7E753D7298}" type="slidenum">
              <a:rPr lang="en-US"/>
              <a:pPr/>
              <a:t>56</a:t>
            </a:fld>
            <a:endParaRPr lang="en-US"/>
          </a:p>
        </p:txBody>
      </p:sp>
      <p:sp>
        <p:nvSpPr>
          <p:cNvPr id="50183" name="Rectangle 2"/>
          <p:cNvSpPr>
            <a:spLocks noChangeArrowheads="1"/>
          </p:cNvSpPr>
          <p:nvPr/>
        </p:nvSpPr>
        <p:spPr bwMode="auto">
          <a:xfrm>
            <a:off x="457200" y="381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800" b="1" dirty="0">
                <a:solidFill>
                  <a:srgbClr val="001D53"/>
                </a:solidFill>
                <a:latin typeface="Calibri" charset="0"/>
              </a:rPr>
              <a:t>The Buyer Decision Process</a:t>
            </a:r>
          </a:p>
        </p:txBody>
      </p:sp>
      <p:sp>
        <p:nvSpPr>
          <p:cNvPr id="16387" name="Rectangle 5"/>
          <p:cNvSpPr>
            <a:spLocks noChangeArrowheads="1"/>
          </p:cNvSpPr>
          <p:nvPr/>
        </p:nvSpPr>
        <p:spPr bwMode="auto">
          <a:xfrm>
            <a:off x="457200" y="14478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a:lnSpc>
                <a:spcPct val="90000"/>
              </a:lnSpc>
              <a:spcBef>
                <a:spcPct val="20000"/>
              </a:spcBef>
              <a:buClr>
                <a:srgbClr val="0BD0D9"/>
              </a:buClr>
              <a:buSzPct val="55000"/>
            </a:pPr>
            <a:r>
              <a:rPr lang="en-US" sz="2800" b="1" u="sng">
                <a:solidFill>
                  <a:srgbClr val="000099"/>
                </a:solidFill>
                <a:latin typeface="Calibri" charset="0"/>
              </a:rPr>
              <a:t>Post-Purchase Decision</a:t>
            </a:r>
          </a:p>
          <a:p>
            <a:pPr marL="273050" indent="-273050">
              <a:lnSpc>
                <a:spcPct val="90000"/>
              </a:lnSpc>
              <a:spcBef>
                <a:spcPct val="20000"/>
              </a:spcBef>
              <a:buClr>
                <a:srgbClr val="0BD0D9"/>
              </a:buClr>
              <a:buSzPct val="95000"/>
            </a:pPr>
            <a:endParaRPr lang="en-US" sz="1600" b="1">
              <a:solidFill>
                <a:schemeClr val="accent1"/>
              </a:solidFill>
              <a:latin typeface="Calibri" charset="0"/>
            </a:endParaRPr>
          </a:p>
          <a:p>
            <a:pPr marL="273050" indent="-273050">
              <a:spcBef>
                <a:spcPct val="20000"/>
              </a:spcBef>
              <a:buClr>
                <a:srgbClr val="0BD0D9"/>
              </a:buClr>
              <a:buSzPct val="95000"/>
              <a:buFontTx/>
              <a:buChar char="•"/>
            </a:pPr>
            <a:r>
              <a:rPr lang="en-US" sz="2800" b="1">
                <a:solidFill>
                  <a:schemeClr val="tx2"/>
                </a:solidFill>
                <a:latin typeface="Calibri" charset="0"/>
              </a:rPr>
              <a:t>Customer satisfaction</a:t>
            </a:r>
            <a:r>
              <a:rPr lang="en-US" sz="2800">
                <a:latin typeface="Calibri" charset="0"/>
              </a:rPr>
              <a:t> is a key to building profitable relationships with consumers—to keeping and growing consumers and reaping their customer lifetime value.</a:t>
            </a:r>
          </a:p>
        </p:txBody>
      </p:sp>
      <p:pic>
        <p:nvPicPr>
          <p:cNvPr id="5018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9182100" cy="2228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507207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2FAAF7B4-9216-FF4C-A775-F1ADFDDD76EA}" type="slidenum">
              <a:rPr lang="en-US"/>
              <a:pPr/>
              <a:t>57</a:t>
            </a:fld>
            <a:endParaRPr lang="en-US"/>
          </a:p>
        </p:txBody>
      </p:sp>
      <p:sp>
        <p:nvSpPr>
          <p:cNvPr id="52230"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The Buyer Decision Process for </a:t>
            </a:r>
            <a:br>
              <a:rPr lang="en-US" sz="3500" b="1" dirty="0">
                <a:solidFill>
                  <a:srgbClr val="001D53"/>
                </a:solidFill>
                <a:latin typeface="Calibri" charset="0"/>
              </a:rPr>
            </a:br>
            <a:r>
              <a:rPr lang="en-US" sz="3500" b="1" dirty="0">
                <a:solidFill>
                  <a:srgbClr val="001D53"/>
                </a:solidFill>
                <a:latin typeface="Calibri" charset="0"/>
              </a:rPr>
              <a:t>New Products</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419100">
              <a:spcBef>
                <a:spcPct val="20000"/>
              </a:spcBef>
              <a:buClr>
                <a:srgbClr val="0BD0D9"/>
              </a:buClr>
              <a:buSzPct val="55000"/>
            </a:pPr>
            <a:r>
              <a:rPr lang="en-US" sz="2800" b="1" u="sng">
                <a:solidFill>
                  <a:srgbClr val="000099"/>
                </a:solidFill>
                <a:latin typeface="Calibri" charset="0"/>
              </a:rPr>
              <a:t>Stages in the Adoption Process</a:t>
            </a:r>
          </a:p>
          <a:p>
            <a:pPr marL="419100" indent="-419100" algn="ctr">
              <a:spcBef>
                <a:spcPct val="20000"/>
              </a:spcBef>
              <a:buClr>
                <a:srgbClr val="0BD0D9"/>
              </a:buClr>
              <a:buSzPct val="55000"/>
            </a:pPr>
            <a:endParaRPr lang="en-US" sz="1600" b="1" i="1">
              <a:solidFill>
                <a:srgbClr val="000099"/>
              </a:solidFill>
              <a:latin typeface="Calibri" charset="0"/>
            </a:endParaRPr>
          </a:p>
          <a:p>
            <a:pPr marL="419100" indent="-419100">
              <a:spcBef>
                <a:spcPct val="20000"/>
              </a:spcBef>
              <a:buClr>
                <a:srgbClr val="0BD0D9"/>
              </a:buClr>
              <a:buSzPct val="95000"/>
              <a:buFontTx/>
              <a:buAutoNum type="arabicPeriod"/>
            </a:pPr>
            <a:r>
              <a:rPr lang="en-US" sz="2800">
                <a:latin typeface="Calibri" charset="0"/>
              </a:rPr>
              <a:t>Awareness </a:t>
            </a:r>
          </a:p>
          <a:p>
            <a:pPr marL="419100" indent="-419100">
              <a:spcBef>
                <a:spcPct val="20000"/>
              </a:spcBef>
              <a:buClr>
                <a:srgbClr val="0BD0D9"/>
              </a:buClr>
              <a:buSzPct val="95000"/>
              <a:buFontTx/>
              <a:buAutoNum type="arabicPeriod"/>
            </a:pPr>
            <a:r>
              <a:rPr lang="en-US" sz="2800">
                <a:latin typeface="Calibri" charset="0"/>
              </a:rPr>
              <a:t>Interest</a:t>
            </a:r>
          </a:p>
          <a:p>
            <a:pPr marL="419100" indent="-419100">
              <a:spcBef>
                <a:spcPct val="20000"/>
              </a:spcBef>
              <a:buClr>
                <a:srgbClr val="0BD0D9"/>
              </a:buClr>
              <a:buSzPct val="95000"/>
              <a:buFontTx/>
              <a:buAutoNum type="arabicPeriod"/>
            </a:pPr>
            <a:r>
              <a:rPr lang="en-US" sz="2800">
                <a:latin typeface="Calibri" charset="0"/>
              </a:rPr>
              <a:t>Evaluation</a:t>
            </a:r>
          </a:p>
          <a:p>
            <a:pPr marL="419100" indent="-419100">
              <a:spcBef>
                <a:spcPct val="20000"/>
              </a:spcBef>
              <a:buClr>
                <a:srgbClr val="0BD0D9"/>
              </a:buClr>
              <a:buSzPct val="95000"/>
              <a:buFontTx/>
              <a:buAutoNum type="arabicPeriod"/>
            </a:pPr>
            <a:r>
              <a:rPr lang="en-US" sz="2800">
                <a:latin typeface="Calibri" charset="0"/>
              </a:rPr>
              <a:t>Trial</a:t>
            </a:r>
          </a:p>
          <a:p>
            <a:pPr marL="419100" indent="-419100">
              <a:spcBef>
                <a:spcPct val="20000"/>
              </a:spcBef>
              <a:buClr>
                <a:srgbClr val="0BD0D9"/>
              </a:buClr>
              <a:buSzPct val="95000"/>
              <a:buFontTx/>
              <a:buAutoNum type="arabicPeriod"/>
            </a:pPr>
            <a:r>
              <a:rPr lang="en-US" sz="2800">
                <a:latin typeface="Calibri" charset="0"/>
              </a:rPr>
              <a:t>Adoption</a:t>
            </a:r>
          </a:p>
        </p:txBody>
      </p:sp>
    </p:spTree>
    <p:extLst>
      <p:ext uri="{BB962C8B-B14F-4D97-AF65-F5344CB8AC3E}">
        <p14:creationId xmlns:p14="http://schemas.microsoft.com/office/powerpoint/2010/main" val="1221294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5-</a:t>
            </a:r>
            <a:fld id="{ADF56FAA-9938-644E-AE95-5EDDD134F7B0}" type="slidenum">
              <a:rPr lang="en-US"/>
              <a:pPr/>
              <a:t>58</a:t>
            </a:fld>
            <a:endParaRPr lang="en-US"/>
          </a:p>
        </p:txBody>
      </p:sp>
      <p:sp>
        <p:nvSpPr>
          <p:cNvPr id="83971"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rgbClr val="001D53"/>
                </a:solidFill>
                <a:latin typeface="Calibri" charset="0"/>
              </a:rPr>
              <a:t>The Buyer Decision Process for </a:t>
            </a:r>
            <a:br>
              <a:rPr lang="en-US" sz="3500" b="1" dirty="0">
                <a:solidFill>
                  <a:srgbClr val="001D53"/>
                </a:solidFill>
                <a:latin typeface="Calibri" charset="0"/>
              </a:rPr>
            </a:br>
            <a:r>
              <a:rPr lang="en-US" sz="3500" b="1" dirty="0">
                <a:solidFill>
                  <a:srgbClr val="001D53"/>
                </a:solidFill>
                <a:latin typeface="Calibri" charset="0"/>
              </a:rPr>
              <a:t>New Products</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419100">
              <a:spcBef>
                <a:spcPct val="20000"/>
              </a:spcBef>
              <a:buClr>
                <a:srgbClr val="0BD0D9"/>
              </a:buClr>
              <a:buSzPct val="55000"/>
            </a:pPr>
            <a:r>
              <a:rPr lang="en-US" sz="2800" b="1" u="sng">
                <a:solidFill>
                  <a:srgbClr val="000099"/>
                </a:solidFill>
                <a:latin typeface="Calibri" charset="0"/>
              </a:rPr>
              <a:t>Individual Differences in Innovation</a:t>
            </a:r>
          </a:p>
          <a:p>
            <a:pPr marL="419100" indent="-419100" algn="ctr">
              <a:spcBef>
                <a:spcPct val="20000"/>
              </a:spcBef>
              <a:buClr>
                <a:srgbClr val="0BD0D9"/>
              </a:buClr>
              <a:buSzPct val="55000"/>
            </a:pPr>
            <a:endParaRPr lang="en-US" sz="2400">
              <a:latin typeface="Calibri" charset="0"/>
            </a:endParaRPr>
          </a:p>
        </p:txBody>
      </p:sp>
      <p:pic>
        <p:nvPicPr>
          <p:cNvPr id="83973" name="Picture 5" descr="Fig 5-11"/>
          <p:cNvPicPr>
            <a:picLocks noChangeAspect="1" noChangeArrowheads="1"/>
          </p:cNvPicPr>
          <p:nvPr/>
        </p:nvPicPr>
        <p:blipFill>
          <a:blip r:embed="rId2" cstate="print">
            <a:extLst>
              <a:ext uri="{28A0092B-C50C-407E-A947-70E740481C1C}">
                <a14:useLocalDpi xmlns:a14="http://schemas.microsoft.com/office/drawing/2010/main" val="0"/>
              </a:ext>
            </a:extLst>
          </a:blip>
          <a:srcRect l="1102" t="2299"/>
          <a:stretch>
            <a:fillRect/>
          </a:stretch>
        </p:blipFill>
        <p:spPr bwMode="auto">
          <a:xfrm>
            <a:off x="609600" y="2362200"/>
            <a:ext cx="8001000" cy="37893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11195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5-</a:t>
            </a:r>
            <a:fld id="{50F7528D-B745-E64E-9439-BD4B28374CB1}" type="slidenum">
              <a:rPr lang="en-US"/>
              <a:pPr/>
              <a:t>59</a:t>
            </a:fld>
            <a:endParaRPr lang="en-US"/>
          </a:p>
        </p:txBody>
      </p:sp>
      <p:sp>
        <p:nvSpPr>
          <p:cNvPr id="59398" name="Rectangle 2"/>
          <p:cNvSpPr>
            <a:spLocks noChangeArrowheads="1"/>
          </p:cNvSpPr>
          <p:nvPr/>
        </p:nvSpPr>
        <p:spPr bwMode="auto">
          <a:xfrm>
            <a:off x="457200" y="685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b"/>
          <a:lstStyle/>
          <a:p>
            <a:r>
              <a:rPr lang="en-US" sz="3500" b="1" dirty="0">
                <a:solidFill>
                  <a:schemeClr val="accent6">
                    <a:lumMod val="50000"/>
                  </a:schemeClr>
                </a:solidFill>
                <a:latin typeface="Calibri" charset="0"/>
              </a:rPr>
              <a:t>Consumer Behavior Across International Borders</a:t>
            </a:r>
          </a:p>
        </p:txBody>
      </p:sp>
      <p:sp>
        <p:nvSpPr>
          <p:cNvPr id="16387" name="Rectangle 5"/>
          <p:cNvSpPr>
            <a:spLocks noChangeArrowheads="1"/>
          </p:cNvSpPr>
          <p:nvPr/>
        </p:nvSpPr>
        <p:spPr bwMode="auto">
          <a:xfrm>
            <a:off x="457200" y="1676400"/>
            <a:ext cx="8077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419100">
              <a:spcBef>
                <a:spcPct val="20000"/>
              </a:spcBef>
              <a:buClr>
                <a:srgbClr val="0BD0D9"/>
              </a:buClr>
              <a:buSzPct val="95000"/>
              <a:buFontTx/>
              <a:buChar char="•"/>
            </a:pPr>
            <a:r>
              <a:rPr lang="en-US" sz="2800">
                <a:latin typeface="Calibri" charset="0"/>
              </a:rPr>
              <a:t>Differences can include:</a:t>
            </a:r>
          </a:p>
          <a:p>
            <a:pPr marL="774700" lvl="1" indent="-381000">
              <a:spcBef>
                <a:spcPct val="20000"/>
              </a:spcBef>
              <a:buClr>
                <a:schemeClr val="accent1"/>
              </a:buClr>
              <a:buSzPct val="85000"/>
              <a:buFontTx/>
              <a:buChar char="•"/>
            </a:pPr>
            <a:r>
              <a:rPr lang="en-US" sz="2500">
                <a:latin typeface="Calibri" charset="0"/>
              </a:rPr>
              <a:t>Values</a:t>
            </a:r>
          </a:p>
          <a:p>
            <a:pPr marL="774700" lvl="1" indent="-381000">
              <a:spcBef>
                <a:spcPct val="20000"/>
              </a:spcBef>
              <a:buClr>
                <a:schemeClr val="accent1"/>
              </a:buClr>
              <a:buSzPct val="85000"/>
              <a:buFontTx/>
              <a:buChar char="•"/>
            </a:pPr>
            <a:r>
              <a:rPr lang="en-US" sz="2500">
                <a:latin typeface="Calibri" charset="0"/>
              </a:rPr>
              <a:t>Attitudes</a:t>
            </a:r>
          </a:p>
          <a:p>
            <a:pPr marL="774700" lvl="1" indent="-381000">
              <a:spcBef>
                <a:spcPct val="20000"/>
              </a:spcBef>
              <a:buClr>
                <a:schemeClr val="accent1"/>
              </a:buClr>
              <a:buSzPct val="85000"/>
              <a:buFontTx/>
              <a:buChar char="•"/>
            </a:pPr>
            <a:r>
              <a:rPr lang="en-US" sz="2500">
                <a:latin typeface="Calibri" charset="0"/>
              </a:rPr>
              <a:t>Behaviors</a:t>
            </a:r>
            <a:endParaRPr lang="en-US" sz="1500">
              <a:latin typeface="Calibri" charset="0"/>
            </a:endParaRPr>
          </a:p>
          <a:p>
            <a:pPr marL="419100" indent="-419100">
              <a:spcBef>
                <a:spcPct val="20000"/>
              </a:spcBef>
              <a:buClr>
                <a:srgbClr val="0BD0D9"/>
              </a:buClr>
              <a:buSzPct val="95000"/>
              <a:buFontTx/>
              <a:buChar char="•"/>
            </a:pPr>
            <a:r>
              <a:rPr lang="en-US" sz="2800">
                <a:latin typeface="Calibri" charset="0"/>
              </a:rPr>
              <a:t>The question for marketers is whether to adapt or standardize the marketing. </a:t>
            </a:r>
          </a:p>
        </p:txBody>
      </p:sp>
    </p:spTree>
    <p:extLst>
      <p:ext uri="{BB962C8B-B14F-4D97-AF65-F5344CB8AC3E}">
        <p14:creationId xmlns:p14="http://schemas.microsoft.com/office/powerpoint/2010/main" val="37043707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14196" y="1772816"/>
            <a:ext cx="3939752" cy="4219055"/>
          </a:xfrm>
        </p:spPr>
        <p:txBody>
          <a:bodyPr/>
          <a:lstStyle/>
          <a:p>
            <a:r>
              <a:rPr lang="en-GB" dirty="0"/>
              <a:t> Strengths </a:t>
            </a:r>
          </a:p>
          <a:p>
            <a:pPr marL="0" indent="0">
              <a:buNone/>
            </a:pPr>
            <a:endParaRPr lang="en-GB" dirty="0"/>
          </a:p>
          <a:p>
            <a:pPr marL="0" indent="0">
              <a:buNone/>
            </a:pPr>
            <a:endParaRPr lang="en-GB" dirty="0"/>
          </a:p>
          <a:p>
            <a:pPr marL="0" indent="0">
              <a:buNone/>
            </a:pPr>
            <a:endParaRPr lang="en-GB" dirty="0"/>
          </a:p>
          <a:p>
            <a:pPr>
              <a:buFont typeface="Arial" panose="020B0604020202020204" pitchFamily="34" charset="0"/>
              <a:buChar char="•"/>
            </a:pPr>
            <a:r>
              <a:rPr lang="en-GB" dirty="0"/>
              <a:t>Weakness </a:t>
            </a:r>
          </a:p>
          <a:p>
            <a:pPr marL="0" indent="0">
              <a:buNone/>
            </a:pPr>
            <a:endParaRPr lang="en-GB" dirty="0"/>
          </a:p>
        </p:txBody>
      </p:sp>
      <p:sp>
        <p:nvSpPr>
          <p:cNvPr id="3" name="Content Placeholder 2"/>
          <p:cNvSpPr>
            <a:spLocks noGrp="1"/>
          </p:cNvSpPr>
          <p:nvPr>
            <p:ph sz="half" idx="2"/>
          </p:nvPr>
        </p:nvSpPr>
        <p:spPr>
          <a:xfrm>
            <a:off x="4592687" y="1628800"/>
            <a:ext cx="3939752" cy="4219055"/>
          </a:xfrm>
        </p:spPr>
        <p:txBody>
          <a:bodyPr/>
          <a:lstStyle/>
          <a:p>
            <a:r>
              <a:rPr lang="en-GB" dirty="0"/>
              <a:t>Opportunities </a:t>
            </a:r>
          </a:p>
          <a:p>
            <a:pPr marL="0" indent="0">
              <a:buNone/>
            </a:pPr>
            <a:endParaRPr lang="en-GB" dirty="0"/>
          </a:p>
          <a:p>
            <a:pPr marL="0" indent="0">
              <a:buNone/>
            </a:pPr>
            <a:endParaRPr lang="en-GB" dirty="0"/>
          </a:p>
          <a:p>
            <a:pPr marL="0" indent="0">
              <a:buNone/>
            </a:pPr>
            <a:endParaRPr lang="en-GB" dirty="0"/>
          </a:p>
          <a:p>
            <a:pPr marL="0" indent="0">
              <a:buNone/>
            </a:pPr>
            <a:r>
              <a:rPr lang="en-GB" dirty="0"/>
              <a:t>Threats </a:t>
            </a:r>
          </a:p>
        </p:txBody>
      </p:sp>
      <p:sp>
        <p:nvSpPr>
          <p:cNvPr id="4" name="Title 3"/>
          <p:cNvSpPr>
            <a:spLocks noGrp="1"/>
          </p:cNvSpPr>
          <p:nvPr>
            <p:ph type="title"/>
          </p:nvPr>
        </p:nvSpPr>
        <p:spPr>
          <a:xfrm>
            <a:off x="414196" y="404665"/>
            <a:ext cx="8118243" cy="354251"/>
          </a:xfrm>
        </p:spPr>
        <p:txBody>
          <a:bodyPr/>
          <a:lstStyle/>
          <a:p>
            <a:r>
              <a:rPr lang="en-GB" dirty="0"/>
              <a:t>SWOT Analysis </a:t>
            </a:r>
          </a:p>
        </p:txBody>
      </p:sp>
      <p:sp>
        <p:nvSpPr>
          <p:cNvPr id="5" name="Slide Number Placeholder 4"/>
          <p:cNvSpPr>
            <a:spLocks noGrp="1"/>
          </p:cNvSpPr>
          <p:nvPr>
            <p:ph type="sldNum" sz="quarter" idx="10"/>
          </p:nvPr>
        </p:nvSpPr>
        <p:spPr/>
        <p:txBody>
          <a:bodyPr/>
          <a:lstStyle/>
          <a:p>
            <a:pPr>
              <a:defRPr/>
            </a:pPr>
            <a:fld id="{CD05224A-E723-034F-B264-D035F7B9FADC}" type="slidenum">
              <a:rPr lang="en-GB" smtClean="0"/>
              <a:pPr>
                <a:defRPr/>
              </a:pPr>
              <a:t>6</a:t>
            </a:fld>
            <a:endParaRPr lang="en-GB" dirty="0"/>
          </a:p>
        </p:txBody>
      </p:sp>
    </p:spTree>
    <p:extLst>
      <p:ext uri="{BB962C8B-B14F-4D97-AF65-F5344CB8AC3E}">
        <p14:creationId xmlns:p14="http://schemas.microsoft.com/office/powerpoint/2010/main" val="3290327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276872"/>
            <a:ext cx="5475870" cy="1470025"/>
          </a:xfrm>
        </p:spPr>
        <p:txBody>
          <a:bodyPr/>
          <a:lstStyle/>
          <a:p>
            <a:r>
              <a:rPr lang="en-US" dirty="0"/>
              <a:t>Any Questions So far?</a:t>
            </a:r>
          </a:p>
        </p:txBody>
      </p:sp>
      <p:sp>
        <p:nvSpPr>
          <p:cNvPr id="4" name="Slide Number Placeholder 3"/>
          <p:cNvSpPr>
            <a:spLocks noGrp="1"/>
          </p:cNvSpPr>
          <p:nvPr>
            <p:ph type="sldNum" sz="quarter" idx="14"/>
          </p:nvPr>
        </p:nvSpPr>
        <p:spPr/>
        <p:txBody>
          <a:bodyPr/>
          <a:lstStyle/>
          <a:p>
            <a:pPr>
              <a:defRPr/>
            </a:pPr>
            <a:fld id="{2BBC46B0-2223-AB4F-8540-BB29901BEF7A}" type="slidenum">
              <a:rPr lang="en-GB" smtClean="0"/>
              <a:pPr>
                <a:defRPr/>
              </a:pPr>
              <a:t>60</a:t>
            </a:fld>
            <a:endParaRPr lang="en-GB" dirty="0"/>
          </a:p>
        </p:txBody>
      </p:sp>
    </p:spTree>
    <p:extLst>
      <p:ext uri="{BB962C8B-B14F-4D97-AF65-F5344CB8AC3E}">
        <p14:creationId xmlns:p14="http://schemas.microsoft.com/office/powerpoint/2010/main" val="12587452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2060848"/>
            <a:ext cx="8192888" cy="2304256"/>
          </a:xfrm>
        </p:spPr>
        <p:txBody>
          <a:bodyPr>
            <a:normAutofit lnSpcReduction="10000"/>
          </a:bodyPr>
          <a:lstStyle/>
          <a:p>
            <a:r>
              <a:rPr lang="en-GB" dirty="0"/>
              <a:t>Where did you collect information for your presentation?</a:t>
            </a:r>
          </a:p>
          <a:p>
            <a:r>
              <a:rPr lang="en-GB" dirty="0"/>
              <a:t>How legitimate were the sources ?</a:t>
            </a:r>
          </a:p>
          <a:p>
            <a:r>
              <a:rPr lang="en-GB" dirty="0"/>
              <a:t>How does the sources help in collecting the information for the presentation? </a:t>
            </a:r>
          </a:p>
          <a:p>
            <a:r>
              <a:rPr lang="en-GB" dirty="0"/>
              <a:t>Were the sources secondary or primary ?</a:t>
            </a:r>
          </a:p>
        </p:txBody>
      </p:sp>
      <p:sp>
        <p:nvSpPr>
          <p:cNvPr id="3" name="Title 2"/>
          <p:cNvSpPr>
            <a:spLocks noGrp="1"/>
          </p:cNvSpPr>
          <p:nvPr>
            <p:ph type="title"/>
          </p:nvPr>
        </p:nvSpPr>
        <p:spPr>
          <a:xfrm>
            <a:off x="539552" y="404664"/>
            <a:ext cx="8077596" cy="432048"/>
          </a:xfrm>
        </p:spPr>
        <p:txBody>
          <a:bodyPr/>
          <a:lstStyle/>
          <a:p>
            <a:r>
              <a:rPr lang="en-GB" dirty="0"/>
              <a:t>Sources of collecting information </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7</a:t>
            </a:fld>
            <a:endParaRPr lang="en-GB" dirty="0"/>
          </a:p>
        </p:txBody>
      </p:sp>
      <p:sp>
        <p:nvSpPr>
          <p:cNvPr id="5" name="Footer Placeholder 4"/>
          <p:cNvSpPr>
            <a:spLocks noGrp="1"/>
          </p:cNvSpPr>
          <p:nvPr>
            <p:ph type="ftr" sz="quarter" idx="11"/>
          </p:nvPr>
        </p:nvSpPr>
        <p:spPr/>
        <p:txBody>
          <a:bodyPr/>
          <a:lstStyle/>
          <a:p>
            <a:pPr>
              <a:defRPr/>
            </a:pPr>
            <a:r>
              <a:rPr lang="en-GB"/>
              <a:t>UWL PPT Guidelines - Version 2 - February 2015    </a:t>
            </a:r>
            <a:endParaRPr lang="en-GB" dirty="0"/>
          </a:p>
        </p:txBody>
      </p:sp>
    </p:spTree>
    <p:extLst>
      <p:ext uri="{BB962C8B-B14F-4D97-AF65-F5344CB8AC3E}">
        <p14:creationId xmlns:p14="http://schemas.microsoft.com/office/powerpoint/2010/main" val="562613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1988840"/>
            <a:ext cx="8192888" cy="3152327"/>
          </a:xfrm>
        </p:spPr>
        <p:txBody>
          <a:bodyPr/>
          <a:lstStyle/>
          <a:p>
            <a:pPr marL="457200" indent="-457200">
              <a:buFont typeface="+mj-lt"/>
              <a:buAutoNum type="arabicPeriod"/>
            </a:pPr>
            <a:endParaRPr lang="en-GB" dirty="0"/>
          </a:p>
          <a:p>
            <a:pPr marL="457200" indent="-457200">
              <a:buFont typeface="+mj-lt"/>
              <a:buAutoNum type="arabicPeriod"/>
            </a:pPr>
            <a:r>
              <a:rPr lang="en-GB" dirty="0"/>
              <a:t>..</a:t>
            </a:r>
          </a:p>
          <a:p>
            <a:pPr marL="457200" indent="-457200">
              <a:buFont typeface="+mj-lt"/>
              <a:buAutoNum type="arabicPeriod"/>
            </a:pPr>
            <a:r>
              <a:rPr lang="en-GB" dirty="0"/>
              <a:t>..</a:t>
            </a:r>
          </a:p>
          <a:p>
            <a:pPr marL="457200" indent="-457200">
              <a:buFont typeface="+mj-lt"/>
              <a:buAutoNum type="arabicPeriod"/>
            </a:pPr>
            <a:r>
              <a:rPr lang="en-GB" dirty="0"/>
              <a:t>..</a:t>
            </a:r>
          </a:p>
          <a:p>
            <a:pPr marL="457200" indent="-457200">
              <a:buFont typeface="+mj-lt"/>
              <a:buAutoNum type="arabicPeriod"/>
            </a:pPr>
            <a:r>
              <a:rPr lang="en-GB" dirty="0"/>
              <a:t>..</a:t>
            </a:r>
          </a:p>
          <a:p>
            <a:pPr marL="457200" indent="-457200">
              <a:buFont typeface="+mj-lt"/>
              <a:buAutoNum type="arabicPeriod"/>
            </a:pPr>
            <a:endParaRPr lang="en-GB" dirty="0"/>
          </a:p>
        </p:txBody>
      </p:sp>
      <p:sp>
        <p:nvSpPr>
          <p:cNvPr id="3" name="Title 2"/>
          <p:cNvSpPr>
            <a:spLocks noGrp="1"/>
          </p:cNvSpPr>
          <p:nvPr>
            <p:ph type="title"/>
          </p:nvPr>
        </p:nvSpPr>
        <p:spPr>
          <a:xfrm>
            <a:off x="539552" y="548680"/>
            <a:ext cx="8077596" cy="494035"/>
          </a:xfrm>
        </p:spPr>
        <p:txBody>
          <a:bodyPr/>
          <a:lstStyle/>
          <a:p>
            <a:r>
              <a:rPr lang="en-GB" sz="2800" dirty="0"/>
              <a:t>Recommendations based on SWOT </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8</a:t>
            </a:fld>
            <a:endParaRPr lang="en-GB" dirty="0"/>
          </a:p>
        </p:txBody>
      </p:sp>
    </p:spTree>
    <p:extLst>
      <p:ext uri="{BB962C8B-B14F-4D97-AF65-F5344CB8AC3E}">
        <p14:creationId xmlns:p14="http://schemas.microsoft.com/office/powerpoint/2010/main" val="23013078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08912" cy="854075"/>
          </a:xfrm>
        </p:spPr>
        <p:txBody>
          <a:bodyPr/>
          <a:lstStyle/>
          <a:p>
            <a:r>
              <a:rPr lang="en-US" dirty="0"/>
              <a:t>Consumer Behaviour and Coca Cola</a:t>
            </a: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9</a:t>
            </a:fld>
            <a:endParaRPr lang="en-GB" dirty="0"/>
          </a:p>
        </p:txBody>
      </p:sp>
      <p:sp>
        <p:nvSpPr>
          <p:cNvPr id="6" name="Content Placeholder 5"/>
          <p:cNvSpPr>
            <a:spLocks noGrp="1"/>
          </p:cNvSpPr>
          <p:nvPr>
            <p:ph idx="1"/>
          </p:nvPr>
        </p:nvSpPr>
        <p:spPr>
          <a:xfrm>
            <a:off x="323528" y="2060848"/>
            <a:ext cx="8192888" cy="920079"/>
          </a:xfrm>
        </p:spPr>
        <p:txBody>
          <a:bodyPr/>
          <a:lstStyle/>
          <a:p>
            <a:r>
              <a:rPr lang="en-US" dirty="0">
                <a:hlinkClick r:id="rId2"/>
              </a:rPr>
              <a:t>https://youtu.be/aGfdubLAtY8</a:t>
            </a:r>
            <a:endParaRPr lang="en-US" dirty="0"/>
          </a:p>
          <a:p>
            <a:endParaRPr lang="en-US" dirty="0"/>
          </a:p>
        </p:txBody>
      </p:sp>
    </p:spTree>
    <p:extLst>
      <p:ext uri="{BB962C8B-B14F-4D97-AF65-F5344CB8AC3E}">
        <p14:creationId xmlns:p14="http://schemas.microsoft.com/office/powerpoint/2010/main" val="22203123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2.xml><?xml version="1.0" encoding="utf-8"?>
<a:theme xmlns:a="http://schemas.openxmlformats.org/drawingml/2006/main" name="1_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CD4B839E6E044EBC1C3559D6F5F9F9" ma:contentTypeVersion="2" ma:contentTypeDescription="Create a new document." ma:contentTypeScope="" ma:versionID="b61c29d5acf332c6ffe38381fa99b264">
  <xsd:schema xmlns:xsd="http://www.w3.org/2001/XMLSchema" xmlns:xs="http://www.w3.org/2001/XMLSchema" xmlns:p="http://schemas.microsoft.com/office/2006/metadata/properties" xmlns:ns1="http://schemas.microsoft.com/sharepoint/v3" targetNamespace="http://schemas.microsoft.com/office/2006/metadata/properties" ma:root="true" ma:fieldsID="58beda3639128f09face6fac63f93e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726D8-EBA6-4137-8FF4-3C9ECF856578}">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8A22BA-9A79-4086-A909-6C7E46CD67D9}">
  <ds:schemaRefs>
    <ds:schemaRef ds:uri="http://schemas.microsoft.com/sharepoint/v3/contenttype/forms"/>
  </ds:schemaRefs>
</ds:datastoreItem>
</file>

<file path=customXml/itemProps3.xml><?xml version="1.0" encoding="utf-8"?>
<ds:datastoreItem xmlns:ds="http://schemas.openxmlformats.org/officeDocument/2006/customXml" ds:itemID="{27479A47-A809-48AE-A0D1-578CF08AE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2685</TotalTime>
  <Words>2247</Words>
  <Application>Microsoft Office PowerPoint</Application>
  <PresentationFormat>On-screen Show (4:3)</PresentationFormat>
  <Paragraphs>470</Paragraphs>
  <Slides>60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Calibri</vt:lpstr>
      <vt:lpstr>Lucida Grande</vt:lpstr>
      <vt:lpstr>Tahoma</vt:lpstr>
      <vt:lpstr>Times New Roman</vt:lpstr>
      <vt:lpstr>Trebuchet MS</vt:lpstr>
      <vt:lpstr>Verdana</vt:lpstr>
      <vt:lpstr>Wingdings</vt:lpstr>
      <vt:lpstr>UWL PPT_Template May 2013 (3)</vt:lpstr>
      <vt:lpstr>1_UWL PPT_Template May 2013 (3)</vt:lpstr>
      <vt:lpstr> Consumer Behaviour     </vt:lpstr>
      <vt:lpstr>Chapter Outline</vt:lpstr>
      <vt:lpstr>You the consumer! </vt:lpstr>
      <vt:lpstr>Assesements 1 ? Group Presentation Deadline 9th &amp; 16th February 2022</vt:lpstr>
      <vt:lpstr>Environmental Analysis </vt:lpstr>
      <vt:lpstr>SWOT Analysis </vt:lpstr>
      <vt:lpstr>Sources of collecting information </vt:lpstr>
      <vt:lpstr>Recommendations based on SWOT </vt:lpstr>
      <vt:lpstr>Consumer Behaviour and Coca Cola</vt:lpstr>
      <vt:lpstr>PowerPoint Presentation</vt:lpstr>
      <vt:lpstr>PowerPoint Presentation</vt:lpstr>
      <vt:lpstr>Model of  Consumer Behavior</vt:lpstr>
      <vt:lpstr>Factors influencing Consumer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Seminar Activity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and Role of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So far?</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UWL PPT Guidelines</dc:title>
  <dc:creator>University of West London</dc:creator>
  <cp:lastModifiedBy>Uzair Omerdeen</cp:lastModifiedBy>
  <cp:revision>278</cp:revision>
  <cp:lastPrinted>2016-09-12T15:29:13Z</cp:lastPrinted>
  <dcterms:created xsi:type="dcterms:W3CDTF">2013-05-09T14:51:02Z</dcterms:created>
  <dcterms:modified xsi:type="dcterms:W3CDTF">2023-02-12T07:08:31Z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0x010100D1CD4B839E6E044EBC1C3559D6F5F9F9</vt:lpwstr>
  </property>
</Properties>
</file>