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3" r:id="rId3"/>
    <p:sldId id="306" r:id="rId4"/>
    <p:sldId id="308" r:id="rId5"/>
    <p:sldId id="259" r:id="rId6"/>
    <p:sldId id="262" r:id="rId7"/>
    <p:sldId id="266" r:id="rId8"/>
    <p:sldId id="263" r:id="rId9"/>
    <p:sldId id="267" r:id="rId10"/>
    <p:sldId id="264" r:id="rId11"/>
    <p:sldId id="304" r:id="rId12"/>
    <p:sldId id="265" r:id="rId13"/>
    <p:sldId id="313" r:id="rId14"/>
    <p:sldId id="312" r:id="rId15"/>
    <p:sldId id="315" r:id="rId16"/>
    <p:sldId id="314" r:id="rId17"/>
    <p:sldId id="318" r:id="rId18"/>
    <p:sldId id="316" r:id="rId19"/>
    <p:sldId id="305" r:id="rId20"/>
    <p:sldId id="309" r:id="rId2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689FD-2198-4230-AC03-8CF77702BCA3}" type="datetimeFigureOut">
              <a:rPr lang="en-GB"/>
              <a:pPr>
                <a:defRPr/>
              </a:pPr>
              <a:t>14/10/2022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98972-E99F-49C2-AD15-B6E5B258805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6087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4410E-2195-4F56-9731-ABCC7CB6FE0A}" type="datetimeFigureOut">
              <a:rPr lang="en-GB"/>
              <a:pPr>
                <a:defRPr/>
              </a:pPr>
              <a:t>14/10/2022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6E1DE-6E6F-49AC-9EC3-766807A918C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7991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D84DC-700E-4DFA-8970-B58F417FFAA6}" type="datetimeFigureOut">
              <a:rPr lang="en-GB"/>
              <a:pPr>
                <a:defRPr/>
              </a:pPr>
              <a:t>14/10/2022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F8345E-8C5D-46A8-9FA4-A155C2CFCDB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4371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57516-E1F4-4E1E-94EE-1CB5583100C4}" type="datetimeFigureOut">
              <a:rPr lang="en-GB"/>
              <a:pPr>
                <a:defRPr/>
              </a:pPr>
              <a:t>14/10/2022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F77AC-0646-4E14-A209-AA724A5ABB1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0576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2937A-2A3D-47BC-B8B3-9846BE4CE286}" type="datetimeFigureOut">
              <a:rPr lang="en-GB"/>
              <a:pPr>
                <a:defRPr/>
              </a:pPr>
              <a:t>14/10/2022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93FDF-C1B7-4533-B4FF-CC7D5766C18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192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71751-DA71-429A-AC4B-F3F74FE83052}" type="datetimeFigureOut">
              <a:rPr lang="en-GB"/>
              <a:pPr>
                <a:defRPr/>
              </a:pPr>
              <a:t>14/10/2022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6DE0C-32D2-43EA-B74D-4EC64AD9EF8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3455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A41D9-3973-41D1-BA94-216238237DDC}" type="datetimeFigureOut">
              <a:rPr lang="en-GB"/>
              <a:pPr>
                <a:defRPr/>
              </a:pPr>
              <a:t>14/10/2022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04580-ED96-4DC4-BD5F-63CE00924E3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60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36718-61E1-4C43-891F-448E2FA300DB}" type="datetimeFigureOut">
              <a:rPr lang="en-GB"/>
              <a:pPr>
                <a:defRPr/>
              </a:pPr>
              <a:t>14/10/2022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3ED54-4A4F-44EC-AE51-2E5F8B309D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7633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CF884-E828-4902-9269-B64FC11FB1C1}" type="datetimeFigureOut">
              <a:rPr lang="en-GB"/>
              <a:pPr>
                <a:defRPr/>
              </a:pPr>
              <a:t>14/10/2022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CB532-55EA-44FA-9E3E-50B0515ECC0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542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93E9B-C30F-4E9E-AB4E-698DF7167846}" type="datetimeFigureOut">
              <a:rPr lang="en-GB"/>
              <a:pPr>
                <a:defRPr/>
              </a:pPr>
              <a:t>14/10/2022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9D046-4D34-4D40-A31C-6008F90B5FD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342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AA3AD-2D14-427B-A28B-33839801E162}" type="datetimeFigureOut">
              <a:rPr lang="en-GB"/>
              <a:pPr>
                <a:defRPr/>
              </a:pPr>
              <a:t>14/10/2022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14EDB-FF11-4187-A3E9-F769D7E415D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454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7EA3D5-0542-4DA4-83B1-DEC21CCF87C9}" type="datetimeFigureOut">
              <a:rPr lang="en-GB"/>
              <a:pPr>
                <a:defRPr/>
              </a:pPr>
              <a:t>14/10/2022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FA23174-A21B-49C1-A5F9-A9008CFA677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2l9zvz5oA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SMP-oAIqCA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ACCOUNTING EQUATION 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RECORDING BUSINESS TRANSACTIONS</a:t>
            </a:r>
          </a:p>
          <a:p>
            <a:pPr eaLnBrk="1" hangingPunct="1"/>
            <a:r>
              <a:rPr lang="en-GB" altLang="en-US" smtClean="0"/>
              <a:t>WEEK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/>
              <a:t>Helen decides to open a shop selling mobile phones. </a:t>
            </a: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/>
              <a:t>Her Aunt lends her </a:t>
            </a:r>
            <a:r>
              <a:rPr lang="en-GB" dirty="0">
                <a:solidFill>
                  <a:srgbClr val="FF0000"/>
                </a:solidFill>
              </a:rPr>
              <a:t>£15,000 </a:t>
            </a:r>
            <a:r>
              <a:rPr lang="en-GB" dirty="0"/>
              <a:t>to help with financing. Helen buys </a:t>
            </a:r>
            <a:r>
              <a:rPr lang="en-GB" dirty="0">
                <a:solidFill>
                  <a:srgbClr val="FF0000"/>
                </a:solidFill>
              </a:rPr>
              <a:t>shop premises costing £25,000</a:t>
            </a:r>
            <a:r>
              <a:rPr lang="en-GB" dirty="0"/>
              <a:t>, a </a:t>
            </a:r>
            <a:r>
              <a:rPr lang="en-GB" dirty="0">
                <a:solidFill>
                  <a:srgbClr val="FF0000"/>
                </a:solidFill>
              </a:rPr>
              <a:t>motor vehicle for £5,000 </a:t>
            </a:r>
            <a:r>
              <a:rPr lang="en-GB" dirty="0"/>
              <a:t>and inventory of a </a:t>
            </a:r>
            <a:r>
              <a:rPr lang="en-GB" dirty="0">
                <a:solidFill>
                  <a:srgbClr val="FF0000"/>
                </a:solidFill>
              </a:rPr>
              <a:t>stock of goods costing £2,500</a:t>
            </a:r>
            <a:r>
              <a:rPr lang="en-GB" dirty="0"/>
              <a:t>. Helen did not pay for her stock of goods in full and still </a:t>
            </a:r>
            <a:r>
              <a:rPr lang="en-GB" dirty="0">
                <a:solidFill>
                  <a:srgbClr val="FF0000"/>
                </a:solidFill>
              </a:rPr>
              <a:t>owes £1,200 </a:t>
            </a:r>
            <a:r>
              <a:rPr lang="en-GB" dirty="0"/>
              <a:t>to her suppliers in respect of them. After the above events and before trading Helen has </a:t>
            </a:r>
            <a:r>
              <a:rPr lang="en-GB" dirty="0">
                <a:solidFill>
                  <a:srgbClr val="FF0000"/>
                </a:solidFill>
              </a:rPr>
              <a:t>£1,000 i</a:t>
            </a:r>
            <a:r>
              <a:rPr lang="en-GB" dirty="0"/>
              <a:t>n the bank and </a:t>
            </a:r>
            <a:r>
              <a:rPr lang="en-GB" dirty="0">
                <a:solidFill>
                  <a:srgbClr val="FF0000"/>
                </a:solidFill>
              </a:rPr>
              <a:t>£200 </a:t>
            </a:r>
            <a:r>
              <a:rPr lang="en-GB" dirty="0"/>
              <a:t>in cash. </a:t>
            </a: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dirty="0"/>
              <a:t>You are required to calculate Helen’s capital.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4113" y="365125"/>
            <a:ext cx="7615237" cy="774700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EXAMPLE 3 SOLUTION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667000" y="1676400"/>
          <a:ext cx="6324600" cy="4526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12670"/>
                <a:gridCol w="1954530"/>
                <a:gridCol w="2057400"/>
              </a:tblGrid>
              <a:tr h="411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Assets</a:t>
                      </a:r>
                      <a:endParaRPr lang="en-GB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Shop premises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25,000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Motor vehicle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5,000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Inventory</a:t>
                      </a:r>
                      <a:endParaRPr lang="en-GB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2,500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Cash at bank</a:t>
                      </a:r>
                      <a:endParaRPr lang="en-GB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1,000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Cash in hand</a:t>
                      </a:r>
                      <a:endParaRPr lang="en-GB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dirty="0">
                          <a:effectLst/>
                        </a:rPr>
                        <a:t>200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dirty="0">
                          <a:effectLst/>
                        </a:rPr>
                        <a:t>33,</a:t>
                      </a:r>
                      <a:r>
                        <a:rPr lang="en-GB" sz="1800" u="sng" baseline="0" dirty="0">
                          <a:effectLst/>
                        </a:rPr>
                        <a:t>7</a:t>
                      </a:r>
                      <a:r>
                        <a:rPr lang="en-GB" sz="1800" u="sng" dirty="0">
                          <a:effectLst/>
                        </a:rPr>
                        <a:t>00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Less liabilities</a:t>
                      </a:r>
                      <a:endParaRPr lang="en-GB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Loan from Aunt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15,000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Owing to suppliers</a:t>
                      </a:r>
                      <a:endParaRPr lang="en-GB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1,200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u="sng" dirty="0">
                          <a:effectLst/>
                        </a:rPr>
                        <a:t>16,200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</a:rPr>
                        <a:t>CAPITAL</a:t>
                      </a:r>
                      <a:endParaRPr lang="en-GB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rgbClr val="FF0000"/>
                          </a:solidFill>
                          <a:effectLst/>
                        </a:rPr>
                        <a:t>17,500</a:t>
                      </a:r>
                      <a:endParaRPr lang="en-GB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1088" y="365125"/>
            <a:ext cx="7688262" cy="903288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EXAMPLE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36600" y="1338263"/>
            <a:ext cx="10515600" cy="4351337"/>
          </a:xfrm>
        </p:spPr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lnSpc>
                <a:spcPct val="16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dirty="0"/>
              <a:t>Show that the accounting equation is satisfied after taking into consideration each of the following transactions in the books of Mrs Nelly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i. Started business with capital 5,000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ii. Bank lends business 250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iii. Bought goods for cash 200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iv. Bought goods from Sam on Credit 150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v. Sold goods for cash for 350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vi. Withdrawn from bank 1,000 for personal use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vii. Sold goods to Pam on credit 400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65125"/>
            <a:ext cx="7981950" cy="831850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EXAMPLE 4 SOLUTION</a:t>
            </a: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2281238" y="1230313"/>
            <a:ext cx="60960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0" indent="-5715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AutoNum type="romanLcPeriod"/>
            </a:pPr>
            <a:r>
              <a:rPr lang="en-GB" altLang="en-US" sz="2400"/>
              <a:t>Started business with capital 5,000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AutoNum type="romanLcPeriod"/>
            </a:pPr>
            <a:endParaRPr lang="en-GB" altLang="en-US" sz="1800"/>
          </a:p>
        </p:txBody>
      </p:sp>
      <p:sp>
        <p:nvSpPr>
          <p:cNvPr id="14340" name="Content Placeholder 8"/>
          <p:cNvSpPr>
            <a:spLocks noGrp="1"/>
          </p:cNvSpPr>
          <p:nvPr>
            <p:ph idx="1"/>
          </p:nvPr>
        </p:nvSpPr>
        <p:spPr>
          <a:xfrm>
            <a:off x="2032000" y="1825625"/>
            <a:ext cx="9321800" cy="435133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en-GB" altLang="en-US" smtClean="0"/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/>
        </p:nvGraphicFramePr>
        <p:xfrm>
          <a:off x="2176463" y="3014663"/>
          <a:ext cx="7467600" cy="828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2209800"/>
                <a:gridCol w="2133600"/>
                <a:gridCol w="1981200"/>
              </a:tblGrid>
              <a:tr h="457551"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T="45755" marB="457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Assets</a:t>
                      </a:r>
                    </a:p>
                  </a:txBody>
                  <a:tcPr marT="45755" marB="457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Capital</a:t>
                      </a:r>
                    </a:p>
                  </a:txBody>
                  <a:tcPr marT="45755" marB="457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Liabilities</a:t>
                      </a:r>
                    </a:p>
                  </a:txBody>
                  <a:tcPr marT="45755" marB="45755"/>
                </a:tc>
              </a:tr>
              <a:tr h="37112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</a:t>
                      </a:r>
                    </a:p>
                  </a:txBody>
                  <a:tcPr marT="45755" marB="457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+5,000</a:t>
                      </a:r>
                    </a:p>
                  </a:txBody>
                  <a:tcPr marT="45755" marB="457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+5,000</a:t>
                      </a:r>
                    </a:p>
                  </a:txBody>
                  <a:tcPr marT="45755" marB="457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0</a:t>
                      </a:r>
                    </a:p>
                  </a:txBody>
                  <a:tcPr marT="45755" marB="45755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mtClean="0"/>
              <a:t>ii. Bank lends business 250.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GB" altLang="en-US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GB" alt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00225" y="2401888"/>
          <a:ext cx="7375525" cy="15700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0960"/>
                <a:gridCol w="2209788"/>
                <a:gridCol w="2133588"/>
                <a:gridCol w="1981189"/>
              </a:tblGrid>
              <a:tr h="457292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9" marR="91439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Assets</a:t>
                      </a:r>
                    </a:p>
                  </a:txBody>
                  <a:tcPr marL="91439" marR="91439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Capital</a:t>
                      </a:r>
                    </a:p>
                  </a:txBody>
                  <a:tcPr marL="91439" marR="91439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Liabilities</a:t>
                      </a:r>
                    </a:p>
                  </a:txBody>
                  <a:tcPr marL="91439" marR="91439" marT="45729" marB="45729"/>
                </a:tc>
              </a:tr>
              <a:tr h="370915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</a:t>
                      </a:r>
                    </a:p>
                  </a:txBody>
                  <a:tcPr marL="91439" marR="91439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+5,000</a:t>
                      </a:r>
                    </a:p>
                  </a:txBody>
                  <a:tcPr marL="91439" marR="91439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+5,000</a:t>
                      </a:r>
                    </a:p>
                  </a:txBody>
                  <a:tcPr marL="91439" marR="91439" marT="45729" marB="45729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39" marR="91439" marT="45729" marB="45729"/>
                </a:tc>
              </a:tr>
              <a:tr h="370915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ii</a:t>
                      </a:r>
                    </a:p>
                  </a:txBody>
                  <a:tcPr marL="91439" marR="91439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+250</a:t>
                      </a:r>
                    </a:p>
                  </a:txBody>
                  <a:tcPr marL="91439" marR="91439" marT="45729" marB="45729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39" marR="91439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+ 250</a:t>
                      </a:r>
                    </a:p>
                  </a:txBody>
                  <a:tcPr marL="91439" marR="91439" marT="45729" marB="45729"/>
                </a:tc>
              </a:tr>
              <a:tr h="370915">
                <a:tc>
                  <a:txBody>
                    <a:bodyPr/>
                    <a:lstStyle/>
                    <a:p>
                      <a:pPr algn="ctr"/>
                      <a:endParaRPr lang="en-GB" sz="1800"/>
                    </a:p>
                  </a:txBody>
                  <a:tcPr marL="91439" marR="91439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         5,250</a:t>
                      </a:r>
                    </a:p>
                  </a:txBody>
                  <a:tcPr marL="91439" marR="91439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        5,000</a:t>
                      </a:r>
                      <a:r>
                        <a:rPr lang="en-GB" sz="1800" b="1" baseline="0" dirty="0">
                          <a:solidFill>
                            <a:srgbClr val="FF0000"/>
                          </a:solidFill>
                        </a:rPr>
                        <a:t>          +</a:t>
                      </a:r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250</a:t>
                      </a:r>
                    </a:p>
                  </a:txBody>
                  <a:tcPr marL="91439" marR="91439" marT="45729" marB="45729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1371600" y="720725"/>
            <a:ext cx="7153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/>
              <a:t>iii. Bought goods for cash 200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9975" y="1312863"/>
          <a:ext cx="7375525" cy="2209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0960"/>
                <a:gridCol w="2209788"/>
                <a:gridCol w="2133588"/>
                <a:gridCol w="1981189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Assets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Capital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Liabilities</a:t>
                      </a: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+5,000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+5,000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ii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+250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+ 250</a:t>
                      </a: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iii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+200</a:t>
                      </a:r>
                    </a:p>
                    <a:p>
                      <a:pPr algn="ctr"/>
                      <a:r>
                        <a:rPr lang="en-GB" dirty="0"/>
                        <a:t>- 200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          5,250        =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        5,000</a:t>
                      </a:r>
                      <a:r>
                        <a:rPr lang="en-GB" b="1" baseline="0" dirty="0">
                          <a:solidFill>
                            <a:srgbClr val="FF0000"/>
                          </a:solidFill>
                        </a:rPr>
                        <a:t>          +</a:t>
                      </a:r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250</a:t>
                      </a:r>
                    </a:p>
                  </a:txBody>
                  <a:tcPr marL="91439" marR="91439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/>
              <a:t>iv. Bought goods from Sam on Credit 150</a:t>
            </a:r>
          </a:p>
          <a:p>
            <a:pPr eaLnBrk="1" hangingPunct="1"/>
            <a:endParaRPr lang="en-GB" alt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19213" y="2254250"/>
          <a:ext cx="9528176" cy="2209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5761"/>
                <a:gridCol w="2871699"/>
                <a:gridCol w="2772674"/>
                <a:gridCol w="2518042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1432" marR="914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Assets</a:t>
                      </a:r>
                    </a:p>
                  </a:txBody>
                  <a:tcPr marL="91432" marR="914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Capital</a:t>
                      </a:r>
                    </a:p>
                  </a:txBody>
                  <a:tcPr marL="91432" marR="914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Liabilities</a:t>
                      </a:r>
                    </a:p>
                  </a:txBody>
                  <a:tcPr marL="91432" marR="91432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</a:t>
                      </a:r>
                    </a:p>
                  </a:txBody>
                  <a:tcPr marL="91432" marR="914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+5,000</a:t>
                      </a:r>
                    </a:p>
                  </a:txBody>
                  <a:tcPr marL="91432" marR="914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+5,000</a:t>
                      </a:r>
                    </a:p>
                  </a:txBody>
                  <a:tcPr marL="91432" marR="91432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91432" marR="91432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ii</a:t>
                      </a:r>
                    </a:p>
                  </a:txBody>
                  <a:tcPr marL="91432" marR="914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+250</a:t>
                      </a:r>
                    </a:p>
                  </a:txBody>
                  <a:tcPr marL="91432" marR="91432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91432" marR="914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+ 250</a:t>
                      </a:r>
                    </a:p>
                  </a:txBody>
                  <a:tcPr marL="91432" marR="91432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iii</a:t>
                      </a:r>
                    </a:p>
                  </a:txBody>
                  <a:tcPr marL="91432" marR="914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+200</a:t>
                      </a:r>
                    </a:p>
                    <a:p>
                      <a:pPr algn="ctr"/>
                      <a:r>
                        <a:rPr lang="en-GB" dirty="0"/>
                        <a:t>- 200</a:t>
                      </a:r>
                    </a:p>
                  </a:txBody>
                  <a:tcPr marL="91432" marR="91432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1432" marR="91432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91432" marR="91432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marL="91432" marR="914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          4,400         =</a:t>
                      </a:r>
                    </a:p>
                  </a:txBody>
                  <a:tcPr marL="91432" marR="914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        4,000</a:t>
                      </a:r>
                      <a:r>
                        <a:rPr lang="en-GB" b="1" baseline="0" dirty="0">
                          <a:solidFill>
                            <a:srgbClr val="FF0000"/>
                          </a:solidFill>
                        </a:rPr>
                        <a:t>          +</a:t>
                      </a:r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 marL="91432" marR="914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400</a:t>
                      </a:r>
                    </a:p>
                  </a:txBody>
                  <a:tcPr marL="91432" marR="91432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65125"/>
            <a:ext cx="7981950" cy="831850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149475" y="1600200"/>
          <a:ext cx="7375525" cy="32210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0960"/>
                <a:gridCol w="2209788"/>
                <a:gridCol w="2133588"/>
                <a:gridCol w="1981189"/>
              </a:tblGrid>
              <a:tr h="457245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Assets</a:t>
                      </a:r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Capital</a:t>
                      </a:r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Liabilities</a:t>
                      </a:r>
                    </a:p>
                  </a:txBody>
                  <a:tcPr marL="91439" marR="91439" marT="45725" marB="45725"/>
                </a:tc>
              </a:tr>
              <a:tr h="370877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</a:t>
                      </a:r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+5,000</a:t>
                      </a:r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+5,000</a:t>
                      </a:r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39" marR="91439" marT="45725" marB="45725"/>
                </a:tc>
              </a:tr>
              <a:tr h="370877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ii</a:t>
                      </a:r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+250</a:t>
                      </a:r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+ 250</a:t>
                      </a:r>
                    </a:p>
                  </a:txBody>
                  <a:tcPr marL="91439" marR="91439" marT="45725" marB="45725"/>
                </a:tc>
              </a:tr>
              <a:tr h="640143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iii</a:t>
                      </a:r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+200</a:t>
                      </a:r>
                    </a:p>
                    <a:p>
                      <a:pPr algn="ctr"/>
                      <a:r>
                        <a:rPr lang="en-GB" sz="1800" dirty="0"/>
                        <a:t>- 200</a:t>
                      </a:r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39" marR="91439" marT="45725" marB="45725"/>
                </a:tc>
              </a:tr>
              <a:tr h="370877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iv</a:t>
                      </a:r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+150</a:t>
                      </a:r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+ 150</a:t>
                      </a:r>
                    </a:p>
                  </a:txBody>
                  <a:tcPr marL="91439" marR="91439" marT="45725" marB="45725"/>
                </a:tc>
              </a:tr>
              <a:tr h="640143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v</a:t>
                      </a:r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+ 350</a:t>
                      </a:r>
                    </a:p>
                    <a:p>
                      <a:pPr algn="ctr"/>
                      <a:r>
                        <a:rPr lang="en-GB" sz="1800" dirty="0"/>
                        <a:t>- 350</a:t>
                      </a:r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39" marR="91439" marT="45725" marB="45725"/>
                </a:tc>
              </a:tr>
              <a:tr h="370877"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          5,400         =</a:t>
                      </a:r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        5,000</a:t>
                      </a:r>
                      <a:r>
                        <a:rPr lang="en-GB" sz="1800" b="1" baseline="0" dirty="0">
                          <a:solidFill>
                            <a:srgbClr val="FF0000"/>
                          </a:solidFill>
                        </a:rPr>
                        <a:t>          +</a:t>
                      </a:r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400</a:t>
                      </a:r>
                    </a:p>
                  </a:txBody>
                  <a:tcPr marL="91439" marR="91439" marT="45725" marB="45725"/>
                </a:tc>
              </a:tr>
            </a:tbl>
          </a:graphicData>
        </a:graphic>
      </p:graphicFrame>
      <p:sp>
        <p:nvSpPr>
          <p:cNvPr id="18477" name="TextBox 4"/>
          <p:cNvSpPr txBox="1">
            <a:spLocks noChangeArrowheads="1"/>
          </p:cNvSpPr>
          <p:nvPr/>
        </p:nvSpPr>
        <p:spPr bwMode="auto">
          <a:xfrm>
            <a:off x="2149475" y="1196975"/>
            <a:ext cx="61293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800"/>
              <a:t>v. Sold goods for cash for 350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1670050" y="893763"/>
            <a:ext cx="60944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/>
              <a:t>iv. Bought goods from Sam on Credit 150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1825625"/>
          <a:ext cx="7375525" cy="25812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0960"/>
                <a:gridCol w="2209788"/>
                <a:gridCol w="2133588"/>
                <a:gridCol w="1981189"/>
              </a:tblGrid>
              <a:tr h="457313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9" marR="9143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Assets</a:t>
                      </a:r>
                    </a:p>
                  </a:txBody>
                  <a:tcPr marL="91439" marR="9143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Capital</a:t>
                      </a:r>
                    </a:p>
                  </a:txBody>
                  <a:tcPr marL="91439" marR="9143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Liabilities</a:t>
                      </a:r>
                    </a:p>
                  </a:txBody>
                  <a:tcPr marL="91439" marR="91439" marT="45731" marB="45731"/>
                </a:tc>
              </a:tr>
              <a:tr h="37093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</a:t>
                      </a:r>
                    </a:p>
                  </a:txBody>
                  <a:tcPr marL="91439" marR="9143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+5,000</a:t>
                      </a:r>
                    </a:p>
                  </a:txBody>
                  <a:tcPr marL="91439" marR="9143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+5,000</a:t>
                      </a:r>
                    </a:p>
                  </a:txBody>
                  <a:tcPr marL="91439" marR="91439" marT="45731" marB="45731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39" marR="91439" marT="45731" marB="45731"/>
                </a:tc>
              </a:tr>
              <a:tr h="37093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ii</a:t>
                      </a:r>
                    </a:p>
                  </a:txBody>
                  <a:tcPr marL="91439" marR="9143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+250</a:t>
                      </a:r>
                    </a:p>
                  </a:txBody>
                  <a:tcPr marL="91439" marR="91439" marT="45731" marB="45731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39" marR="9143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+ 250</a:t>
                      </a:r>
                    </a:p>
                  </a:txBody>
                  <a:tcPr marL="91439" marR="91439" marT="45731" marB="45731"/>
                </a:tc>
              </a:tr>
              <a:tr h="640238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iii</a:t>
                      </a:r>
                    </a:p>
                  </a:txBody>
                  <a:tcPr marL="91439" marR="9143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+200</a:t>
                      </a:r>
                    </a:p>
                    <a:p>
                      <a:pPr algn="ctr"/>
                      <a:r>
                        <a:rPr lang="en-GB" sz="1800" dirty="0"/>
                        <a:t>- 200</a:t>
                      </a:r>
                    </a:p>
                  </a:txBody>
                  <a:tcPr marL="91439" marR="91439" marT="45731" marB="45731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9" marR="91439" marT="45731" marB="45731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39" marR="91439" marT="45731" marB="45731"/>
                </a:tc>
              </a:tr>
              <a:tr h="37093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iv</a:t>
                      </a:r>
                    </a:p>
                  </a:txBody>
                  <a:tcPr marL="91439" marR="9143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+150</a:t>
                      </a:r>
                    </a:p>
                  </a:txBody>
                  <a:tcPr marL="91439" marR="91439" marT="45731" marB="45731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39" marR="9143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+ 150</a:t>
                      </a:r>
                    </a:p>
                  </a:txBody>
                  <a:tcPr marL="91439" marR="91439" marT="45731" marB="45731"/>
                </a:tc>
              </a:tr>
              <a:tr h="370931">
                <a:tc>
                  <a:txBody>
                    <a:bodyPr/>
                    <a:lstStyle/>
                    <a:p>
                      <a:pPr algn="ctr"/>
                      <a:endParaRPr lang="en-GB" sz="1800"/>
                    </a:p>
                  </a:txBody>
                  <a:tcPr marL="91439" marR="9143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         5400                 </a:t>
                      </a:r>
                    </a:p>
                  </a:txBody>
                  <a:tcPr marL="91439" marR="9143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        5,000</a:t>
                      </a:r>
                      <a:r>
                        <a:rPr lang="en-GB" sz="1800" b="1" baseline="0" dirty="0">
                          <a:solidFill>
                            <a:srgbClr val="FF0000"/>
                          </a:solidFill>
                        </a:rPr>
                        <a:t>          +</a:t>
                      </a:r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400</a:t>
                      </a:r>
                    </a:p>
                  </a:txBody>
                  <a:tcPr marL="91439" marR="91439" marT="45731" marB="45731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65125"/>
            <a:ext cx="7981950" cy="831850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EXAMPLE 4 SOLUTION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149475" y="1600200"/>
          <a:ext cx="7375525" cy="42322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0960"/>
                <a:gridCol w="2209788"/>
                <a:gridCol w="2133588"/>
                <a:gridCol w="1981189"/>
              </a:tblGrid>
              <a:tr h="457269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Assets</a:t>
                      </a: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Capital</a:t>
                      </a: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Liabilities</a:t>
                      </a:r>
                    </a:p>
                  </a:txBody>
                  <a:tcPr marL="91439" marR="91439" marT="45727" marB="45727"/>
                </a:tc>
              </a:tr>
              <a:tr h="370896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</a:t>
                      </a: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+5,000</a:t>
                      </a: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+5,000</a:t>
                      </a: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39" marR="91439" marT="45727" marB="45727"/>
                </a:tc>
              </a:tr>
              <a:tr h="370896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ii</a:t>
                      </a: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+250</a:t>
                      </a: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+ 250</a:t>
                      </a:r>
                    </a:p>
                  </a:txBody>
                  <a:tcPr marL="91439" marR="91439" marT="45727" marB="45727"/>
                </a:tc>
              </a:tr>
              <a:tr h="640176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iii</a:t>
                      </a: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+200</a:t>
                      </a:r>
                    </a:p>
                    <a:p>
                      <a:pPr algn="ctr"/>
                      <a:r>
                        <a:rPr lang="en-GB" sz="1800" dirty="0"/>
                        <a:t>- 200</a:t>
                      </a: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39" marR="91439" marT="45727" marB="45727"/>
                </a:tc>
              </a:tr>
              <a:tr h="370896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iv</a:t>
                      </a: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+150</a:t>
                      </a: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+ 150</a:t>
                      </a:r>
                    </a:p>
                  </a:txBody>
                  <a:tcPr marL="91439" marR="91439" marT="45727" marB="45727"/>
                </a:tc>
              </a:tr>
              <a:tr h="640176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v</a:t>
                      </a: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+ 350</a:t>
                      </a:r>
                    </a:p>
                    <a:p>
                      <a:pPr algn="ctr"/>
                      <a:r>
                        <a:rPr lang="en-GB" sz="1800" dirty="0"/>
                        <a:t>- 350</a:t>
                      </a: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39" marR="91439" marT="45727" marB="45727"/>
                </a:tc>
              </a:tr>
              <a:tr h="370896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vi</a:t>
                      </a: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- 1,000</a:t>
                      </a: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-</a:t>
                      </a:r>
                      <a:r>
                        <a:rPr lang="en-GB" sz="1800" baseline="0" dirty="0"/>
                        <a:t> 1,000</a:t>
                      </a:r>
                      <a:endParaRPr lang="en-GB" sz="1800" dirty="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39" marR="91439" marT="45727" marB="45727"/>
                </a:tc>
              </a:tr>
              <a:tr h="640176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vii</a:t>
                      </a: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+</a:t>
                      </a:r>
                      <a:r>
                        <a:rPr lang="en-GB" sz="1800" baseline="0" dirty="0"/>
                        <a:t> 400</a:t>
                      </a:r>
                    </a:p>
                    <a:p>
                      <a:pPr algn="ctr"/>
                      <a:r>
                        <a:rPr lang="en-GB" sz="1800" baseline="0" dirty="0"/>
                        <a:t>- 400</a:t>
                      </a:r>
                      <a:endParaRPr lang="en-GB" sz="1800" dirty="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marL="91439" marR="91439" marT="45727" marB="45727"/>
                </a:tc>
              </a:tr>
              <a:tr h="370896">
                <a:tc>
                  <a:txBody>
                    <a:bodyPr/>
                    <a:lstStyle/>
                    <a:p>
                      <a:pPr algn="ctr"/>
                      <a:endParaRPr lang="en-GB" sz="180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          4,400         =</a:t>
                      </a: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        4,000</a:t>
                      </a:r>
                      <a:r>
                        <a:rPr lang="en-GB" sz="1800" b="1" baseline="0" dirty="0">
                          <a:solidFill>
                            <a:srgbClr val="FF0000"/>
                          </a:solidFill>
                        </a:rPr>
                        <a:t>          +</a:t>
                      </a:r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400</a:t>
                      </a:r>
                    </a:p>
                  </a:txBody>
                  <a:tcPr marL="91439" marR="91439" marT="45727" marB="45727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365125"/>
            <a:ext cx="7975600" cy="976313"/>
          </a:xfrm>
          <a:solidFill>
            <a:schemeClr val="accent5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DEFINITIONS: Capital/Assets/Liabilities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600200"/>
            <a:ext cx="8229600" cy="47815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Capital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/>
              <a:t>Resources supplied by the owner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Assets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Actual resources in the business. What the business owns.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Liabilities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/>
              <a:t>Amounts owing to third parties for the assets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/>
              <a:t>of the business. What the business owes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875" y="365125"/>
            <a:ext cx="10575925" cy="6143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Homework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808038" y="1065213"/>
            <a:ext cx="10515600" cy="4351337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Aft>
                <a:spcPts val="800"/>
              </a:spcAft>
              <a:tabLst>
                <a:tab pos="723900" algn="l"/>
              </a:tabLst>
            </a:pPr>
            <a:r>
              <a:rPr lang="en-GB" altLang="en-US" sz="2000" smtClean="0"/>
              <a:t>Complete the columns to show  the effects of the following  transaction</a:t>
            </a:r>
          </a:p>
          <a:p>
            <a:pPr eaLnBrk="1" hangingPunct="1">
              <a:lnSpc>
                <a:spcPct val="70000"/>
              </a:lnSpc>
              <a:spcAft>
                <a:spcPts val="800"/>
              </a:spcAft>
              <a:buFont typeface="Arial" panose="020B0604020202020204" pitchFamily="34" charset="0"/>
              <a:buNone/>
              <a:tabLst>
                <a:tab pos="723900" algn="l"/>
              </a:tabLst>
            </a:pPr>
            <a:r>
              <a:rPr lang="en-GB" altLang="en-US" sz="2000" smtClean="0"/>
              <a:t>Effects upon</a:t>
            </a:r>
          </a:p>
          <a:p>
            <a:pPr eaLnBrk="1" hangingPunct="1">
              <a:lnSpc>
                <a:spcPct val="70000"/>
              </a:lnSpc>
              <a:spcAft>
                <a:spcPts val="800"/>
              </a:spcAft>
              <a:tabLst>
                <a:tab pos="723900" algn="l"/>
              </a:tabLst>
            </a:pPr>
            <a:r>
              <a:rPr lang="en-GB" altLang="en-US" sz="1800" smtClean="0"/>
              <a:t>(a) Bought goods on credit£400.</a:t>
            </a:r>
          </a:p>
          <a:p>
            <a:pPr eaLnBrk="1" hangingPunct="1">
              <a:lnSpc>
                <a:spcPct val="70000"/>
              </a:lnSpc>
              <a:spcAft>
                <a:spcPts val="800"/>
              </a:spcAft>
              <a:tabLst>
                <a:tab pos="723900" algn="l"/>
              </a:tabLst>
            </a:pPr>
            <a:r>
              <a:rPr lang="en-GB" altLang="en-US" sz="1800" smtClean="0"/>
              <a:t>(b)  F Drew lends the business £500  by cheque.</a:t>
            </a:r>
          </a:p>
          <a:p>
            <a:pPr eaLnBrk="1" hangingPunct="1">
              <a:lnSpc>
                <a:spcPct val="70000"/>
              </a:lnSpc>
              <a:spcAft>
                <a:spcPts val="800"/>
              </a:spcAft>
              <a:tabLst>
                <a:tab pos="723900" algn="l"/>
              </a:tabLst>
            </a:pPr>
            <a:r>
              <a:rPr lang="en-GB" altLang="en-US" sz="1800" smtClean="0"/>
              <a:t>(c)  We return goods £50  to a supplier whose account was still outstanding.</a:t>
            </a:r>
          </a:p>
          <a:p>
            <a:pPr eaLnBrk="1" hangingPunct="1">
              <a:lnSpc>
                <a:spcPct val="70000"/>
              </a:lnSpc>
              <a:spcAft>
                <a:spcPts val="800"/>
              </a:spcAft>
              <a:tabLst>
                <a:tab pos="723900" algn="l"/>
              </a:tabLst>
            </a:pPr>
            <a:r>
              <a:rPr lang="en-GB" altLang="en-US" sz="1800" smtClean="0"/>
              <a:t>(d) We pay a supplier £330  by cheque.</a:t>
            </a:r>
          </a:p>
          <a:p>
            <a:pPr eaLnBrk="1" hangingPunct="1">
              <a:lnSpc>
                <a:spcPct val="70000"/>
              </a:lnSpc>
              <a:spcAft>
                <a:spcPts val="800"/>
              </a:spcAft>
              <a:tabLst>
                <a:tab pos="723900" algn="l"/>
              </a:tabLst>
            </a:pPr>
            <a:r>
              <a:rPr lang="en-GB" altLang="en-US" sz="1800" smtClean="0"/>
              <a:t>(e)  The owner of the business introduces £5,000 into the business by cheque.</a:t>
            </a:r>
          </a:p>
          <a:p>
            <a:pPr eaLnBrk="1" hangingPunct="1">
              <a:lnSpc>
                <a:spcPct val="70000"/>
              </a:lnSpc>
              <a:spcAft>
                <a:spcPts val="800"/>
              </a:spcAft>
              <a:tabLst>
                <a:tab pos="723900" algn="l"/>
              </a:tabLst>
            </a:pPr>
            <a:r>
              <a:rPr lang="en-GB" altLang="en-US" sz="1800" smtClean="0"/>
              <a:t>(/) Bought computer £880 for office use paying by cheque.</a:t>
            </a:r>
          </a:p>
          <a:p>
            <a:pPr eaLnBrk="1" hangingPunct="1">
              <a:lnSpc>
                <a:spcPct val="70000"/>
              </a:lnSpc>
              <a:spcAft>
                <a:spcPts val="800"/>
              </a:spcAft>
              <a:tabLst>
                <a:tab pos="723900" algn="l"/>
              </a:tabLst>
            </a:pPr>
            <a:r>
              <a:rPr lang="en-GB" altLang="en-US" sz="1800" smtClean="0"/>
              <a:t>(g) Sold goods for cash £45.</a:t>
            </a:r>
          </a:p>
          <a:p>
            <a:pPr eaLnBrk="1" hangingPunct="1">
              <a:lnSpc>
                <a:spcPct val="70000"/>
              </a:lnSpc>
              <a:spcAft>
                <a:spcPts val="800"/>
              </a:spcAft>
              <a:tabLst>
                <a:tab pos="723900" algn="l"/>
              </a:tabLst>
            </a:pPr>
            <a:r>
              <a:rPr lang="en-GB" altLang="en-US" sz="1800" smtClean="0"/>
              <a:t>(h)  A customer pays us in cash£77.</a:t>
            </a:r>
          </a:p>
          <a:p>
            <a:pPr eaLnBrk="1" hangingPunct="1">
              <a:lnSpc>
                <a:spcPct val="70000"/>
              </a:lnSpc>
              <a:spcAft>
                <a:spcPts val="800"/>
              </a:spcAft>
              <a:tabLst>
                <a:tab pos="723900" algn="l"/>
              </a:tabLst>
            </a:pPr>
            <a:r>
              <a:rPr lang="en-GB" altLang="en-US" sz="1800" smtClean="0"/>
              <a:t/>
            </a:r>
            <a:br>
              <a:rPr lang="en-GB" altLang="en-US" sz="1800" smtClean="0"/>
            </a:br>
            <a:r>
              <a:rPr lang="en-GB" altLang="en-US" sz="1800" smtClean="0"/>
              <a:t>Assets 	Capital 	Liabilities</a:t>
            </a:r>
          </a:p>
          <a:p>
            <a:pPr eaLnBrk="1" hangingPunct="1">
              <a:lnSpc>
                <a:spcPct val="100000"/>
              </a:lnSpc>
              <a:spcBef>
                <a:spcPts val="13"/>
              </a:spcBef>
              <a:spcAft>
                <a:spcPts val="800"/>
              </a:spcAft>
              <a:tabLst>
                <a:tab pos="723900" algn="l"/>
              </a:tabLst>
            </a:pPr>
            <a:r>
              <a:rPr lang="en-GB" altLang="en-US" sz="13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altLang="en-US" sz="13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altLang="en-US" sz="13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altLang="en-US" sz="130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Aft>
                <a:spcPts val="800"/>
              </a:spcAft>
              <a:tabLst>
                <a:tab pos="723900" algn="l"/>
              </a:tabLst>
            </a:pPr>
            <a:r>
              <a:rPr lang="en-GB" altLang="en-US" sz="1300" smtClean="0">
                <a:solidFill>
                  <a:srgbClr val="4644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 each  </a:t>
            </a:r>
            <a:r>
              <a:rPr lang="en-GB" altLang="en-US" sz="1300" smtClean="0">
                <a:solidFill>
                  <a:srgbClr val="332F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  </a:t>
            </a:r>
            <a:r>
              <a:rPr lang="en-GB" altLang="en-US" sz="1300" smtClean="0">
                <a:solidFill>
                  <a:srgbClr val="4644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shown above</a:t>
            </a:r>
            <a:r>
              <a:rPr lang="en-GB" altLang="en-US" sz="1300" smtClean="0">
                <a:solidFill>
                  <a:srgbClr val="5D5B6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GB" altLang="en-US" sz="1300" smtClean="0">
                <a:solidFill>
                  <a:srgbClr val="4644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 are  </a:t>
            </a:r>
            <a:r>
              <a:rPr lang="en-GB" altLang="en-US" sz="1300" smtClean="0">
                <a:solidFill>
                  <a:srgbClr val="332F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required to </a:t>
            </a:r>
            <a:r>
              <a:rPr lang="en-GB" altLang="en-US" sz="1300" smtClean="0">
                <a:solidFill>
                  <a:srgbClr val="4644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 </a:t>
            </a:r>
            <a:r>
              <a:rPr lang="en-GB" altLang="en-US" sz="1300" smtClean="0">
                <a:solidFill>
                  <a:srgbClr val="332F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it  </a:t>
            </a:r>
            <a:r>
              <a:rPr lang="en-GB" altLang="en-US" sz="1300" smtClean="0">
                <a:solidFill>
                  <a:srgbClr val="4644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 assets</a:t>
            </a:r>
            <a:r>
              <a:rPr lang="en-GB" altLang="en-US" sz="1300" smtClean="0">
                <a:solidFill>
                  <a:srgbClr val="5D5B6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en-US" sz="1300" smtClean="0">
                <a:solidFill>
                  <a:srgbClr val="4644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 or </a:t>
            </a:r>
            <a:r>
              <a:rPr lang="en-GB" altLang="en-US" sz="1300" smtClean="0">
                <a:solidFill>
                  <a:srgbClr val="332F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</a:t>
            </a:r>
            <a:r>
              <a:rPr lang="en-GB" altLang="en-US" sz="1300" smtClean="0">
                <a:solidFill>
                  <a:srgbClr val="5D5B6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en-US" sz="1300" smtClean="0">
                <a:solidFill>
                  <a:srgbClr val="332F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en-US" sz="130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ts val="38"/>
              </a:spcBef>
              <a:spcAft>
                <a:spcPts val="800"/>
              </a:spcAft>
              <a:tabLst>
                <a:tab pos="723900" algn="l"/>
              </a:tabLst>
            </a:pPr>
            <a:r>
              <a:rPr lang="en-GB" altLang="en-US" sz="1300" smtClean="0">
                <a:solidFill>
                  <a:srgbClr val="4644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 the answer  </a:t>
            </a:r>
            <a:r>
              <a:rPr lang="en-GB" altLang="en-US" sz="1300" smtClean="0">
                <a:solidFill>
                  <a:srgbClr val="332F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GB" altLang="en-US" sz="1300" smtClean="0">
                <a:solidFill>
                  <a:srgbClr val="464448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(a) </a:t>
            </a:r>
            <a:r>
              <a:rPr lang="en-GB" altLang="en-US" sz="1300" smtClean="0">
                <a:solidFill>
                  <a:srgbClr val="4644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GB" altLang="en-US" sz="1300" smtClean="0">
                <a:solidFill>
                  <a:srgbClr val="332F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GB" altLang="en-US" sz="1300" smtClean="0">
                <a:solidFill>
                  <a:srgbClr val="5D5B6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altLang="en-US" sz="130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  <a:tabLst>
                <a:tab pos="723900" algn="l"/>
              </a:tabLst>
            </a:pPr>
            <a:endParaRPr lang="en-GB" altLang="en-US" sz="7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633538" y="471488"/>
            <a:ext cx="9148762" cy="1322387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Accounting Equation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1585913" y="1862138"/>
            <a:ext cx="9148762" cy="4010025"/>
          </a:xfrm>
        </p:spPr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/>
              <a:t>By adding up what the accounting records say belongs to a business and deducting what they say the business owes, you can identify what a business is worth according to those accounting records.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/>
              <a:t>Assets are contributed by Capital and Liabilities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/>
              <a:t>The whole of financial accounting is based upon this very simple idea.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2700" dirty="0">
                <a:solidFill>
                  <a:srgbClr val="FF0000"/>
                </a:solidFill>
              </a:rPr>
              <a:t>ASSETS = LIABILITIE + CAPITAL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1500" dirty="0">
                <a:solidFill>
                  <a:srgbClr val="FF0000"/>
                </a:solidFill>
              </a:rPr>
              <a:t>LIABILITIES = ASSETS – CAPITAL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1500" dirty="0">
                <a:solidFill>
                  <a:srgbClr val="FF0000"/>
                </a:solidFill>
              </a:rPr>
              <a:t>CAPITAL = ASSETS – LIABILITIES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2700" dirty="0">
                <a:solidFill>
                  <a:srgbClr val="FF0000"/>
                </a:solidFill>
                <a:hlinkClick r:id="rId2"/>
              </a:rPr>
              <a:t>https://www.youtube.com/watch?v=T2l9zvz5oAE</a:t>
            </a:r>
            <a:endParaRPr lang="en-GB" sz="27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475" y="201613"/>
            <a:ext cx="9577388" cy="512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Box 4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01825" y="5945188"/>
            <a:ext cx="60944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800">
                <a:hlinkClick r:id="rId3"/>
              </a:rPr>
              <a:t>https://www.youtube.com/watch?v=VSMP-oAIqCA</a:t>
            </a:r>
            <a:endParaRPr lang="en-GB" altLang="en-US"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174875" y="365125"/>
            <a:ext cx="7864475" cy="554038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2400" b="1" dirty="0"/>
              <a:t>The statement of financial position and the effects of business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74875" y="919163"/>
            <a:ext cx="7567613" cy="606425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2000" dirty="0"/>
              <a:t>The accounting equation is expressed in a financial report called the statement of financial position (Balance Sheet).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2246313" y="1768475"/>
          <a:ext cx="7721600" cy="502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22818"/>
                <a:gridCol w="1698782"/>
              </a:tblGrid>
              <a:tr h="227098">
                <a:tc>
                  <a:txBody>
                    <a:bodyPr/>
                    <a:lstStyle/>
                    <a:p>
                      <a:r>
                        <a:rPr lang="en-GB" sz="2000" b="1" dirty="0"/>
                        <a:t>Assets</a:t>
                      </a:r>
                    </a:p>
                  </a:txBody>
                  <a:tcPr marL="82968" marR="829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£</a:t>
                      </a:r>
                    </a:p>
                  </a:txBody>
                  <a:tcPr marL="82968" marR="82968"/>
                </a:tc>
              </a:tr>
              <a:tr h="227098">
                <a:tc>
                  <a:txBody>
                    <a:bodyPr/>
                    <a:lstStyle/>
                    <a:p>
                      <a:r>
                        <a:rPr lang="en-GB" sz="2000" dirty="0"/>
                        <a:t>Shop</a:t>
                      </a:r>
                    </a:p>
                  </a:txBody>
                  <a:tcPr marL="82968" marR="829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32,000</a:t>
                      </a:r>
                    </a:p>
                  </a:txBody>
                  <a:tcPr marL="82968" marR="82968"/>
                </a:tc>
              </a:tr>
              <a:tr h="227098">
                <a:tc>
                  <a:txBody>
                    <a:bodyPr/>
                    <a:lstStyle/>
                    <a:p>
                      <a:r>
                        <a:rPr lang="en-GB" sz="2000" dirty="0"/>
                        <a:t>Inventory</a:t>
                      </a:r>
                    </a:p>
                  </a:txBody>
                  <a:tcPr marL="82968" marR="829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2,000</a:t>
                      </a:r>
                    </a:p>
                  </a:txBody>
                  <a:tcPr marL="82968" marR="82968"/>
                </a:tc>
              </a:tr>
              <a:tr h="227098">
                <a:tc>
                  <a:txBody>
                    <a:bodyPr/>
                    <a:lstStyle/>
                    <a:p>
                      <a:r>
                        <a:rPr lang="en-GB" sz="2000" dirty="0"/>
                        <a:t>Bank </a:t>
                      </a:r>
                    </a:p>
                  </a:txBody>
                  <a:tcPr marL="82968" marR="829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28,000</a:t>
                      </a:r>
                    </a:p>
                  </a:txBody>
                  <a:tcPr marL="82968" marR="829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098">
                <a:tc>
                  <a:txBody>
                    <a:bodyPr/>
                    <a:lstStyle/>
                    <a:p>
                      <a:endParaRPr lang="en-GB" sz="2000" b="1" dirty="0"/>
                    </a:p>
                  </a:txBody>
                  <a:tcPr marL="82968" marR="829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62,000</a:t>
                      </a:r>
                    </a:p>
                  </a:txBody>
                  <a:tcPr marL="82968" marR="829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27098">
                <a:tc>
                  <a:txBody>
                    <a:bodyPr/>
                    <a:lstStyle/>
                    <a:p>
                      <a:r>
                        <a:rPr lang="en-GB" sz="2000" b="1" dirty="0"/>
                        <a:t>Less Liabilities: Jones Ltd</a:t>
                      </a:r>
                    </a:p>
                  </a:txBody>
                  <a:tcPr marL="82968" marR="829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(2,000)</a:t>
                      </a:r>
                    </a:p>
                  </a:txBody>
                  <a:tcPr marL="82968" marR="829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098">
                <a:tc>
                  <a:txBody>
                    <a:bodyPr/>
                    <a:lstStyle/>
                    <a:p>
                      <a:r>
                        <a:rPr lang="en-GB" sz="2000" b="1" dirty="0"/>
                        <a:t>Net Assets</a:t>
                      </a:r>
                    </a:p>
                  </a:txBody>
                  <a:tcPr marL="82968" marR="829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60,000</a:t>
                      </a:r>
                    </a:p>
                  </a:txBody>
                  <a:tcPr marL="82968" marR="829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098"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L="82968" marR="82968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82968" marR="829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27098">
                <a:tc>
                  <a:txBody>
                    <a:bodyPr/>
                    <a:lstStyle/>
                    <a:p>
                      <a:r>
                        <a:rPr lang="en-GB" sz="2000" b="1" dirty="0"/>
                        <a:t>Capital</a:t>
                      </a:r>
                    </a:p>
                  </a:txBody>
                  <a:tcPr marL="82968" marR="829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60,000</a:t>
                      </a:r>
                    </a:p>
                  </a:txBody>
                  <a:tcPr marL="82968" marR="8296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664">
                <a:tc>
                  <a:txBody>
                    <a:bodyPr/>
                    <a:lstStyle/>
                    <a:p>
                      <a:endParaRPr lang="en-GB" sz="2000" dirty="0"/>
                    </a:p>
                    <a:p>
                      <a:r>
                        <a:rPr lang="en-GB" sz="2000" b="1" dirty="0">
                          <a:solidFill>
                            <a:srgbClr val="00B050"/>
                          </a:solidFill>
                        </a:rPr>
                        <a:t>Assets </a:t>
                      </a:r>
                      <a:r>
                        <a:rPr lang="en-GB" sz="2000" b="1" dirty="0">
                          <a:solidFill>
                            <a:srgbClr val="7030A0"/>
                          </a:solidFill>
                        </a:rPr>
                        <a:t>= 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</a:rPr>
                        <a:t>Liabilities 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2000" b="1" dirty="0">
                          <a:solidFill>
                            <a:srgbClr val="00B0F0"/>
                          </a:solidFill>
                        </a:rPr>
                        <a:t>Capital</a:t>
                      </a:r>
                    </a:p>
                    <a:p>
                      <a:r>
                        <a:rPr lang="en-GB" sz="2000" b="1" dirty="0">
                          <a:solidFill>
                            <a:srgbClr val="00B050"/>
                          </a:solidFill>
                        </a:rPr>
                        <a:t>Assets 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</a:rPr>
                        <a:t>Liabilities </a:t>
                      </a:r>
                      <a:r>
                        <a:rPr lang="en-GB" sz="2000" b="1" dirty="0">
                          <a:solidFill>
                            <a:srgbClr val="7030A0"/>
                          </a:solidFill>
                        </a:rPr>
                        <a:t>= </a:t>
                      </a:r>
                      <a:r>
                        <a:rPr lang="en-GB" sz="2000" b="1" dirty="0">
                          <a:solidFill>
                            <a:srgbClr val="00B0F0"/>
                          </a:solidFill>
                        </a:rPr>
                        <a:t>Capital</a:t>
                      </a:r>
                    </a:p>
                  </a:txBody>
                  <a:tcPr marL="82968" marR="82968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82968" marR="8296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036">
                <a:tc>
                  <a:txBody>
                    <a:bodyPr/>
                    <a:lstStyle/>
                    <a:p>
                      <a:endParaRPr lang="en-GB" sz="2400" b="1" dirty="0"/>
                    </a:p>
                  </a:txBody>
                  <a:tcPr marL="82968" marR="82968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marL="82968" marR="82968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257425" y="1473200"/>
            <a:ext cx="7313613" cy="2873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anchor="ctr">
            <a:normAutofit fontScale="8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sz="2000" b="1" dirty="0"/>
              <a:t>Balance sheet (SOFP) of Bill as at 3 May 2019</a:t>
            </a:r>
            <a:endParaRPr lang="en-GB" sz="3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365125"/>
            <a:ext cx="7886700" cy="1047750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EXAMPLE 1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mtClean="0"/>
              <a:t>ACCOUNTING EQUATION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GB" altLang="en-US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GB" alt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14600" y="2590800"/>
          <a:ext cx="708660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/>
                <a:gridCol w="2362200"/>
                <a:gridCol w="25908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Assets £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Liabilities £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Capital £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102,000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62,000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45,000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55,000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300,000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185" name="TextBox 5"/>
          <p:cNvSpPr txBox="1">
            <a:spLocks noChangeArrowheads="1"/>
          </p:cNvSpPr>
          <p:nvPr/>
        </p:nvSpPr>
        <p:spPr bwMode="auto">
          <a:xfrm>
            <a:off x="1730375" y="3984625"/>
            <a:ext cx="330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800" b="1"/>
              <a:t>B</a:t>
            </a:r>
          </a:p>
        </p:txBody>
      </p:sp>
      <p:sp>
        <p:nvSpPr>
          <p:cNvPr id="7186" name="TextBox 6"/>
          <p:cNvSpPr txBox="1">
            <a:spLocks noChangeArrowheads="1"/>
          </p:cNvSpPr>
          <p:nvPr/>
        </p:nvSpPr>
        <p:spPr bwMode="auto">
          <a:xfrm>
            <a:off x="1730375" y="3306763"/>
            <a:ext cx="330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800" b="1"/>
              <a:t>A</a:t>
            </a:r>
          </a:p>
        </p:txBody>
      </p:sp>
      <p:sp>
        <p:nvSpPr>
          <p:cNvPr id="7187" name="TextBox 7"/>
          <p:cNvSpPr txBox="1">
            <a:spLocks noChangeArrowheads="1"/>
          </p:cNvSpPr>
          <p:nvPr/>
        </p:nvSpPr>
        <p:spPr bwMode="auto">
          <a:xfrm>
            <a:off x="1730375" y="4581525"/>
            <a:ext cx="330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800" b="1"/>
              <a:t>C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650" y="365125"/>
            <a:ext cx="7759700" cy="976313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EXAMPLE 1 SOLUTION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en-GB" altLang="en-US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GB" alt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362200" y="2362200"/>
          <a:ext cx="708660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/>
                <a:gridCol w="2362200"/>
                <a:gridCol w="25908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Assets £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Liabilities £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Capital £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102,000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62,000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40,000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100,000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45,000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55,000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300,000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100,000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209" name="TextBox 4"/>
          <p:cNvSpPr txBox="1">
            <a:spLocks noChangeArrowheads="1"/>
          </p:cNvSpPr>
          <p:nvPr/>
        </p:nvSpPr>
        <p:spPr bwMode="auto">
          <a:xfrm>
            <a:off x="1754188" y="3059113"/>
            <a:ext cx="330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800" b="1"/>
              <a:t>A</a:t>
            </a:r>
          </a:p>
        </p:txBody>
      </p:sp>
      <p:sp>
        <p:nvSpPr>
          <p:cNvPr id="8210" name="TextBox 5"/>
          <p:cNvSpPr txBox="1">
            <a:spLocks noChangeArrowheads="1"/>
          </p:cNvSpPr>
          <p:nvPr/>
        </p:nvSpPr>
        <p:spPr bwMode="auto">
          <a:xfrm>
            <a:off x="1728788" y="3729038"/>
            <a:ext cx="330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800" b="1"/>
              <a:t>B</a:t>
            </a:r>
          </a:p>
        </p:txBody>
      </p:sp>
      <p:sp>
        <p:nvSpPr>
          <p:cNvPr id="8211" name="TextBox 6"/>
          <p:cNvSpPr txBox="1">
            <a:spLocks noChangeArrowheads="1"/>
          </p:cNvSpPr>
          <p:nvPr/>
        </p:nvSpPr>
        <p:spPr bwMode="auto">
          <a:xfrm>
            <a:off x="1716088" y="4398963"/>
            <a:ext cx="330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800" b="1"/>
              <a:t>C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365125"/>
            <a:ext cx="7829550" cy="831850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EXAMPLE 2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mtClean="0"/>
              <a:t>Which are assets and which are liabilities?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GB" altLang="en-US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GB" alt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09800" y="2667000"/>
          <a:ext cx="7239000" cy="3124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19500"/>
                <a:gridCol w="3619500"/>
              </a:tblGrid>
              <a:tr h="520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Premises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Bank balance</a:t>
                      </a:r>
                      <a:endParaRPr lang="en-GB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0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Loan from Mr T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Accounts receivable</a:t>
                      </a:r>
                      <a:endParaRPr lang="en-GB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0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Machinery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Inventory</a:t>
                      </a:r>
                      <a:endParaRPr lang="en-GB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0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Owing to bank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Loan from bank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0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Accounts payable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Motor vehicle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0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Shop fittings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Cash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365125"/>
            <a:ext cx="7886700" cy="903288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EXAMPLE 2 SOLUTION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mtClean="0"/>
              <a:t>Which are assets and which are liabilities?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GB" altLang="en-US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GB" alt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09800" y="2667000"/>
          <a:ext cx="7239000" cy="3124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19500"/>
                <a:gridCol w="3619500"/>
              </a:tblGrid>
              <a:tr h="520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Premises                       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</a:rPr>
                        <a:t> A</a:t>
                      </a:r>
                      <a:endParaRPr lang="en-GB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Bank balance               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</a:rPr>
                        <a:t> A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0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Loan from Mr T            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</a:rPr>
                        <a:t> L</a:t>
                      </a:r>
                      <a:endParaRPr lang="en-GB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Accounts receivable      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0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Machinery                    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</a:rPr>
                        <a:t> A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Inventory                     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</a:rPr>
                        <a:t> A</a:t>
                      </a:r>
                      <a:r>
                        <a:rPr lang="en-GB" sz="1800" dirty="0">
                          <a:effectLst/>
                        </a:rPr>
                        <a:t>  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0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</a:rPr>
                        <a:t>Owing to bank              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</a:rPr>
                        <a:t> L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</a:rPr>
                        <a:t>Loan from bank             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</a:rPr>
                        <a:t>L</a:t>
                      </a:r>
                      <a:endParaRPr lang="en-GB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0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</a:rPr>
                        <a:t>Accounts payable          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</a:rPr>
                        <a:t> L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Motor vehicle                 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0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Shop fittings                   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</a:rPr>
                        <a:t> A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Cash                               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885</Words>
  <Application>Microsoft Office PowerPoint</Application>
  <PresentationFormat>Widescreen</PresentationFormat>
  <Paragraphs>292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ACCOUNTING EQUATION </vt:lpstr>
      <vt:lpstr>DEFINITIONS: Capital/Assets/Liabilities</vt:lpstr>
      <vt:lpstr>Accounting Equation</vt:lpstr>
      <vt:lpstr>PowerPoint Presentation</vt:lpstr>
      <vt:lpstr>The statement of financial position and the effects of business transactions</vt:lpstr>
      <vt:lpstr>EXAMPLE 1</vt:lpstr>
      <vt:lpstr>EXAMPLE 1 SOLUTION</vt:lpstr>
      <vt:lpstr>EXAMPLE 2</vt:lpstr>
      <vt:lpstr>EXAMPLE 2 SOLUTION</vt:lpstr>
      <vt:lpstr>EXAMPLE 3</vt:lpstr>
      <vt:lpstr>EXAMPLE 3 SOLUTION</vt:lpstr>
      <vt:lpstr>EXAMPLE 4</vt:lpstr>
      <vt:lpstr>EXAMPLE 4 SOLUTION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4 SOLUTION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 EQUATION</dc:title>
  <dc:creator>Javad Izadi</dc:creator>
  <cp:lastModifiedBy>Microsoft account</cp:lastModifiedBy>
  <cp:revision>26</cp:revision>
  <dcterms:created xsi:type="dcterms:W3CDTF">2021-09-28T15:07:44Z</dcterms:created>
  <dcterms:modified xsi:type="dcterms:W3CDTF">2022-10-14T13:42:33Z</dcterms:modified>
</cp:coreProperties>
</file>