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36"/>
  </p:notesMasterIdLst>
  <p:handoutMasterIdLst>
    <p:handoutMasterId r:id="rId37"/>
  </p:handoutMasterIdLst>
  <p:sldIdLst>
    <p:sldId id="312" r:id="rId5"/>
    <p:sldId id="281" r:id="rId6"/>
    <p:sldId id="297" r:id="rId7"/>
    <p:sldId id="285" r:id="rId8"/>
    <p:sldId id="322" r:id="rId9"/>
    <p:sldId id="323" r:id="rId10"/>
    <p:sldId id="324" r:id="rId11"/>
    <p:sldId id="296"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286" r:id="rId27"/>
    <p:sldId id="299" r:id="rId28"/>
    <p:sldId id="300" r:id="rId29"/>
    <p:sldId id="301" r:id="rId30"/>
    <p:sldId id="302" r:id="rId31"/>
    <p:sldId id="303" r:id="rId32"/>
    <p:sldId id="304" r:id="rId33"/>
    <p:sldId id="305" r:id="rId34"/>
    <p:sldId id="321" r:id="rId35"/>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753">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CBEB6"/>
    <a:srgbClr val="939598"/>
    <a:srgbClr val="747678"/>
    <a:srgbClr val="CC7B16"/>
    <a:srgbClr val="B34215"/>
    <a:srgbClr val="ED1C24"/>
    <a:srgbClr val="6D6E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65" autoAdjust="0"/>
    <p:restoredTop sz="71116" autoAdjust="0"/>
  </p:normalViewPr>
  <p:slideViewPr>
    <p:cSldViewPr>
      <p:cViewPr varScale="1">
        <p:scale>
          <a:sx n="51" d="100"/>
          <a:sy n="51" d="100"/>
        </p:scale>
        <p:origin x="1950" y="78"/>
      </p:cViewPr>
      <p:guideLst>
        <p:guide orient="horz" pos="2160"/>
        <p:guide pos="2753"/>
        <p:guide pos="2880"/>
      </p:guideLst>
    </p:cSldViewPr>
  </p:slideViewPr>
  <p:outlineViewPr>
    <p:cViewPr>
      <p:scale>
        <a:sx n="33" d="100"/>
        <a:sy n="33" d="100"/>
      </p:scale>
      <p:origin x="0" y="3324"/>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AC0FB-B081-4173-BF0A-FC73F34EA3A1}" type="doc">
      <dgm:prSet loTypeId="urn:microsoft.com/office/officeart/2005/8/layout/default#2" loCatId="list" qsTypeId="urn:microsoft.com/office/officeart/2005/8/quickstyle/simple1#11" qsCatId="simple" csTypeId="urn:microsoft.com/office/officeart/2005/8/colors/colorful5" csCatId="colorful"/>
      <dgm:spPr/>
      <dgm:t>
        <a:bodyPr/>
        <a:lstStyle/>
        <a:p>
          <a:endParaRPr lang="en-US"/>
        </a:p>
      </dgm:t>
    </dgm:pt>
    <dgm:pt modelId="{5668902E-25D6-41E1-A845-6B72345E84AC}">
      <dgm:prSet/>
      <dgm:spPr/>
      <dgm:t>
        <a:bodyPr/>
        <a:lstStyle/>
        <a:p>
          <a:pPr rtl="0"/>
          <a:r>
            <a:rPr lang="en-US" b="0"/>
            <a:t>Resellers</a:t>
          </a:r>
          <a:endParaRPr lang="en-US" dirty="0"/>
        </a:p>
      </dgm:t>
    </dgm:pt>
    <dgm:pt modelId="{607A5560-08BA-4E5D-8960-FE8CA4B4D614}" type="parTrans" cxnId="{8E061B82-9E8A-41A1-B7BB-4252BEED12F6}">
      <dgm:prSet/>
      <dgm:spPr/>
      <dgm:t>
        <a:bodyPr/>
        <a:lstStyle/>
        <a:p>
          <a:endParaRPr lang="en-US">
            <a:solidFill>
              <a:schemeClr val="tx1"/>
            </a:solidFill>
          </a:endParaRPr>
        </a:p>
      </dgm:t>
    </dgm:pt>
    <dgm:pt modelId="{9CB6E2DC-7A5C-43DC-AD74-01840EFF8662}" type="sibTrans" cxnId="{8E061B82-9E8A-41A1-B7BB-4252BEED12F6}">
      <dgm:prSet/>
      <dgm:spPr/>
      <dgm:t>
        <a:bodyPr/>
        <a:lstStyle/>
        <a:p>
          <a:endParaRPr lang="en-US">
            <a:solidFill>
              <a:schemeClr val="tx1"/>
            </a:solidFill>
          </a:endParaRPr>
        </a:p>
      </dgm:t>
    </dgm:pt>
    <dgm:pt modelId="{A860F2B6-5562-48A7-94EA-E3F3144B9E50}">
      <dgm:prSet/>
      <dgm:spPr/>
      <dgm:t>
        <a:bodyPr/>
        <a:lstStyle/>
        <a:p>
          <a:pPr rtl="0"/>
          <a:r>
            <a:rPr lang="en-US" b="0"/>
            <a:t>Physical distribution firms</a:t>
          </a:r>
          <a:endParaRPr lang="en-US" dirty="0"/>
        </a:p>
      </dgm:t>
    </dgm:pt>
    <dgm:pt modelId="{F0BDE409-1F68-435C-8FCA-F0814779C670}" type="parTrans" cxnId="{6FAB20BF-DC69-4547-976E-5FD9D81604D7}">
      <dgm:prSet/>
      <dgm:spPr/>
      <dgm:t>
        <a:bodyPr/>
        <a:lstStyle/>
        <a:p>
          <a:endParaRPr lang="en-US">
            <a:solidFill>
              <a:schemeClr val="tx1"/>
            </a:solidFill>
          </a:endParaRPr>
        </a:p>
      </dgm:t>
    </dgm:pt>
    <dgm:pt modelId="{8357BC31-DACD-4B53-91E1-1B3A05899892}" type="sibTrans" cxnId="{6FAB20BF-DC69-4547-976E-5FD9D81604D7}">
      <dgm:prSet/>
      <dgm:spPr/>
      <dgm:t>
        <a:bodyPr/>
        <a:lstStyle/>
        <a:p>
          <a:endParaRPr lang="en-US">
            <a:solidFill>
              <a:schemeClr val="tx1"/>
            </a:solidFill>
          </a:endParaRPr>
        </a:p>
      </dgm:t>
    </dgm:pt>
    <dgm:pt modelId="{8F4EFB49-F95A-4FBE-A41A-88C266A4BD8A}">
      <dgm:prSet/>
      <dgm:spPr/>
      <dgm:t>
        <a:bodyPr/>
        <a:lstStyle/>
        <a:p>
          <a:pPr rtl="0"/>
          <a:r>
            <a:rPr lang="en-US" b="0"/>
            <a:t>Marketing services agencies</a:t>
          </a:r>
          <a:endParaRPr lang="en-US" dirty="0"/>
        </a:p>
      </dgm:t>
    </dgm:pt>
    <dgm:pt modelId="{89A7246D-10E4-4DED-AF6F-D762A3B93118}" type="parTrans" cxnId="{E566B6AA-A15E-4CBB-B780-DB2D2FE33DAF}">
      <dgm:prSet/>
      <dgm:spPr/>
      <dgm:t>
        <a:bodyPr/>
        <a:lstStyle/>
        <a:p>
          <a:endParaRPr lang="en-US">
            <a:solidFill>
              <a:schemeClr val="tx1"/>
            </a:solidFill>
          </a:endParaRPr>
        </a:p>
      </dgm:t>
    </dgm:pt>
    <dgm:pt modelId="{4F69CC07-4037-4F59-8B71-215B94E23200}" type="sibTrans" cxnId="{E566B6AA-A15E-4CBB-B780-DB2D2FE33DAF}">
      <dgm:prSet/>
      <dgm:spPr/>
      <dgm:t>
        <a:bodyPr/>
        <a:lstStyle/>
        <a:p>
          <a:endParaRPr lang="en-US">
            <a:solidFill>
              <a:schemeClr val="tx1"/>
            </a:solidFill>
          </a:endParaRPr>
        </a:p>
      </dgm:t>
    </dgm:pt>
    <dgm:pt modelId="{51E28EDD-E0C3-44C8-8625-5C1719876AC3}">
      <dgm:prSet/>
      <dgm:spPr/>
      <dgm:t>
        <a:bodyPr/>
        <a:lstStyle/>
        <a:p>
          <a:pPr rtl="0"/>
          <a:r>
            <a:rPr lang="en-US" b="0"/>
            <a:t>Financial intermediaries</a:t>
          </a:r>
          <a:endParaRPr lang="en-US" b="0" dirty="0"/>
        </a:p>
      </dgm:t>
    </dgm:pt>
    <dgm:pt modelId="{6443A111-6715-4CCC-80E2-E0BA533153FA}" type="parTrans" cxnId="{717B1784-A75A-4DC0-AF9F-A94CCF0E4856}">
      <dgm:prSet/>
      <dgm:spPr/>
      <dgm:t>
        <a:bodyPr/>
        <a:lstStyle/>
        <a:p>
          <a:endParaRPr lang="en-US">
            <a:solidFill>
              <a:schemeClr val="tx1"/>
            </a:solidFill>
          </a:endParaRPr>
        </a:p>
      </dgm:t>
    </dgm:pt>
    <dgm:pt modelId="{D8559311-4218-409F-B79A-BC28F1382DE1}" type="sibTrans" cxnId="{717B1784-A75A-4DC0-AF9F-A94CCF0E4856}">
      <dgm:prSet/>
      <dgm:spPr/>
      <dgm:t>
        <a:bodyPr/>
        <a:lstStyle/>
        <a:p>
          <a:endParaRPr lang="en-US">
            <a:solidFill>
              <a:schemeClr val="tx1"/>
            </a:solidFill>
          </a:endParaRPr>
        </a:p>
      </dgm:t>
    </dgm:pt>
    <dgm:pt modelId="{1B8E94BB-9D98-4437-8ECC-34814865DAC6}" type="pres">
      <dgm:prSet presAssocID="{BBDAC0FB-B081-4173-BF0A-FC73F34EA3A1}" presName="diagram" presStyleCnt="0">
        <dgm:presLayoutVars>
          <dgm:dir/>
          <dgm:resizeHandles val="exact"/>
        </dgm:presLayoutVars>
      </dgm:prSet>
      <dgm:spPr/>
    </dgm:pt>
    <dgm:pt modelId="{AC6025E5-5EFB-4C5B-8EFA-82669079CF1F}" type="pres">
      <dgm:prSet presAssocID="{5668902E-25D6-41E1-A845-6B72345E84AC}" presName="node" presStyleLbl="node1" presStyleIdx="0" presStyleCnt="4">
        <dgm:presLayoutVars>
          <dgm:bulletEnabled val="1"/>
        </dgm:presLayoutVars>
      </dgm:prSet>
      <dgm:spPr/>
    </dgm:pt>
    <dgm:pt modelId="{1261A159-9564-4700-BA4C-633217CD6EA6}" type="pres">
      <dgm:prSet presAssocID="{9CB6E2DC-7A5C-43DC-AD74-01840EFF8662}" presName="sibTrans" presStyleCnt="0"/>
      <dgm:spPr/>
    </dgm:pt>
    <dgm:pt modelId="{FA902E41-D71C-4435-AB4D-FB7F21B7C759}" type="pres">
      <dgm:prSet presAssocID="{A860F2B6-5562-48A7-94EA-E3F3144B9E50}" presName="node" presStyleLbl="node1" presStyleIdx="1" presStyleCnt="4">
        <dgm:presLayoutVars>
          <dgm:bulletEnabled val="1"/>
        </dgm:presLayoutVars>
      </dgm:prSet>
      <dgm:spPr/>
    </dgm:pt>
    <dgm:pt modelId="{01369AE3-5486-4D2C-BBE9-B29DBE7F61FA}" type="pres">
      <dgm:prSet presAssocID="{8357BC31-DACD-4B53-91E1-1B3A05899892}" presName="sibTrans" presStyleCnt="0"/>
      <dgm:spPr/>
    </dgm:pt>
    <dgm:pt modelId="{39C744D1-9A23-430D-98BC-88F24615D17F}" type="pres">
      <dgm:prSet presAssocID="{8F4EFB49-F95A-4FBE-A41A-88C266A4BD8A}" presName="node" presStyleLbl="node1" presStyleIdx="2" presStyleCnt="4">
        <dgm:presLayoutVars>
          <dgm:bulletEnabled val="1"/>
        </dgm:presLayoutVars>
      </dgm:prSet>
      <dgm:spPr/>
    </dgm:pt>
    <dgm:pt modelId="{BF57B9B9-5884-491D-B5B2-E9EE7E9A5D68}" type="pres">
      <dgm:prSet presAssocID="{4F69CC07-4037-4F59-8B71-215B94E23200}" presName="sibTrans" presStyleCnt="0"/>
      <dgm:spPr/>
    </dgm:pt>
    <dgm:pt modelId="{58625619-1163-4221-B0C9-9CEF0085154F}" type="pres">
      <dgm:prSet presAssocID="{51E28EDD-E0C3-44C8-8625-5C1719876AC3}" presName="node" presStyleLbl="node1" presStyleIdx="3" presStyleCnt="4">
        <dgm:presLayoutVars>
          <dgm:bulletEnabled val="1"/>
        </dgm:presLayoutVars>
      </dgm:prSet>
      <dgm:spPr/>
    </dgm:pt>
  </dgm:ptLst>
  <dgm:cxnLst>
    <dgm:cxn modelId="{1857620B-39D7-4BEF-AF13-E7AD65C76012}" type="presOf" srcId="{5668902E-25D6-41E1-A845-6B72345E84AC}" destId="{AC6025E5-5EFB-4C5B-8EFA-82669079CF1F}" srcOrd="0" destOrd="0" presId="urn:microsoft.com/office/officeart/2005/8/layout/default#2"/>
    <dgm:cxn modelId="{A2DACE2E-CC61-4E87-9A0C-CABF4A061DDE}" type="presOf" srcId="{A860F2B6-5562-48A7-94EA-E3F3144B9E50}" destId="{FA902E41-D71C-4435-AB4D-FB7F21B7C759}" srcOrd="0" destOrd="0" presId="urn:microsoft.com/office/officeart/2005/8/layout/default#2"/>
    <dgm:cxn modelId="{8E061B82-9E8A-41A1-B7BB-4252BEED12F6}" srcId="{BBDAC0FB-B081-4173-BF0A-FC73F34EA3A1}" destId="{5668902E-25D6-41E1-A845-6B72345E84AC}" srcOrd="0" destOrd="0" parTransId="{607A5560-08BA-4E5D-8960-FE8CA4B4D614}" sibTransId="{9CB6E2DC-7A5C-43DC-AD74-01840EFF8662}"/>
    <dgm:cxn modelId="{717B1784-A75A-4DC0-AF9F-A94CCF0E4856}" srcId="{BBDAC0FB-B081-4173-BF0A-FC73F34EA3A1}" destId="{51E28EDD-E0C3-44C8-8625-5C1719876AC3}" srcOrd="3" destOrd="0" parTransId="{6443A111-6715-4CCC-80E2-E0BA533153FA}" sibTransId="{D8559311-4218-409F-B79A-BC28F1382DE1}"/>
    <dgm:cxn modelId="{E566B6AA-A15E-4CBB-B780-DB2D2FE33DAF}" srcId="{BBDAC0FB-B081-4173-BF0A-FC73F34EA3A1}" destId="{8F4EFB49-F95A-4FBE-A41A-88C266A4BD8A}" srcOrd="2" destOrd="0" parTransId="{89A7246D-10E4-4DED-AF6F-D762A3B93118}" sibTransId="{4F69CC07-4037-4F59-8B71-215B94E23200}"/>
    <dgm:cxn modelId="{6FAB20BF-DC69-4547-976E-5FD9D81604D7}" srcId="{BBDAC0FB-B081-4173-BF0A-FC73F34EA3A1}" destId="{A860F2B6-5562-48A7-94EA-E3F3144B9E50}" srcOrd="1" destOrd="0" parTransId="{F0BDE409-1F68-435C-8FCA-F0814779C670}" sibTransId="{8357BC31-DACD-4B53-91E1-1B3A05899892}"/>
    <dgm:cxn modelId="{7E9EC7C6-00C4-44B0-965B-B60CCB3C4125}" type="presOf" srcId="{BBDAC0FB-B081-4173-BF0A-FC73F34EA3A1}" destId="{1B8E94BB-9D98-4437-8ECC-34814865DAC6}" srcOrd="0" destOrd="0" presId="urn:microsoft.com/office/officeart/2005/8/layout/default#2"/>
    <dgm:cxn modelId="{3DC4EBCC-EA10-427C-A01A-B008D8B9DC7A}" type="presOf" srcId="{8F4EFB49-F95A-4FBE-A41A-88C266A4BD8A}" destId="{39C744D1-9A23-430D-98BC-88F24615D17F}" srcOrd="0" destOrd="0" presId="urn:microsoft.com/office/officeart/2005/8/layout/default#2"/>
    <dgm:cxn modelId="{25A916E3-31F6-4BFF-845D-3457EE6E52AC}" type="presOf" srcId="{51E28EDD-E0C3-44C8-8625-5C1719876AC3}" destId="{58625619-1163-4221-B0C9-9CEF0085154F}" srcOrd="0" destOrd="0" presId="urn:microsoft.com/office/officeart/2005/8/layout/default#2"/>
    <dgm:cxn modelId="{8C545C2B-1A2C-403E-A6B0-63097F62BBA8}" type="presParOf" srcId="{1B8E94BB-9D98-4437-8ECC-34814865DAC6}" destId="{AC6025E5-5EFB-4C5B-8EFA-82669079CF1F}" srcOrd="0" destOrd="0" presId="urn:microsoft.com/office/officeart/2005/8/layout/default#2"/>
    <dgm:cxn modelId="{754651C8-DC66-4C8E-953A-E3CA9B3B08E6}" type="presParOf" srcId="{1B8E94BB-9D98-4437-8ECC-34814865DAC6}" destId="{1261A159-9564-4700-BA4C-633217CD6EA6}" srcOrd="1" destOrd="0" presId="urn:microsoft.com/office/officeart/2005/8/layout/default#2"/>
    <dgm:cxn modelId="{65AD5553-8F81-478E-B3D6-FBF667CA319A}" type="presParOf" srcId="{1B8E94BB-9D98-4437-8ECC-34814865DAC6}" destId="{FA902E41-D71C-4435-AB4D-FB7F21B7C759}" srcOrd="2" destOrd="0" presId="urn:microsoft.com/office/officeart/2005/8/layout/default#2"/>
    <dgm:cxn modelId="{EAD63157-A0A2-4A81-A3F0-FD5F3AA148F6}" type="presParOf" srcId="{1B8E94BB-9D98-4437-8ECC-34814865DAC6}" destId="{01369AE3-5486-4D2C-BBE9-B29DBE7F61FA}" srcOrd="3" destOrd="0" presId="urn:microsoft.com/office/officeart/2005/8/layout/default#2"/>
    <dgm:cxn modelId="{7256D46D-2888-4612-8D68-933CF6EE3D06}" type="presParOf" srcId="{1B8E94BB-9D98-4437-8ECC-34814865DAC6}" destId="{39C744D1-9A23-430D-98BC-88F24615D17F}" srcOrd="4" destOrd="0" presId="urn:microsoft.com/office/officeart/2005/8/layout/default#2"/>
    <dgm:cxn modelId="{903BD2FD-4F2A-4F73-93FA-706E241EC084}" type="presParOf" srcId="{1B8E94BB-9D98-4437-8ECC-34814865DAC6}" destId="{BF57B9B9-5884-491D-B5B2-E9EE7E9A5D68}" srcOrd="5" destOrd="0" presId="urn:microsoft.com/office/officeart/2005/8/layout/default#2"/>
    <dgm:cxn modelId="{491023F4-5D65-412B-8CD0-2627426B7E44}" type="presParOf" srcId="{1B8E94BB-9D98-4437-8ECC-34814865DAC6}" destId="{58625619-1163-4221-B0C9-9CEF0085154F}" srcOrd="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DF6198-C0B1-463C-A40F-D7962371B336}" type="doc">
      <dgm:prSet loTypeId="urn:microsoft.com/office/officeart/2005/8/layout/hList1" loCatId="list" qsTypeId="urn:microsoft.com/office/officeart/2005/8/quickstyle/simple1#12" qsCatId="simple" csTypeId="urn:microsoft.com/office/officeart/2005/8/colors/colorful5" csCatId="colorful" phldr="1"/>
      <dgm:spPr/>
      <dgm:t>
        <a:bodyPr/>
        <a:lstStyle/>
        <a:p>
          <a:endParaRPr lang="en-US"/>
        </a:p>
      </dgm:t>
    </dgm:pt>
    <dgm:pt modelId="{4BF41CFE-D004-4975-A46F-ED44B1AF8A4E}">
      <dgm:prSet/>
      <dgm:spPr/>
      <dgm:t>
        <a:bodyPr/>
        <a:lstStyle/>
        <a:p>
          <a:pPr rtl="0"/>
          <a:r>
            <a:rPr lang="en-US" b="0" dirty="0"/>
            <a:t>Uncontrollable</a:t>
          </a:r>
          <a:endParaRPr lang="en-US" dirty="0"/>
        </a:p>
      </dgm:t>
    </dgm:pt>
    <dgm:pt modelId="{E24EADD1-21ED-4361-8DA0-75EBC5353FF4}" type="parTrans" cxnId="{ED8B3398-8709-4FB7-98A0-2F5E6FDE86F5}">
      <dgm:prSet/>
      <dgm:spPr/>
      <dgm:t>
        <a:bodyPr/>
        <a:lstStyle/>
        <a:p>
          <a:endParaRPr lang="en-US"/>
        </a:p>
      </dgm:t>
    </dgm:pt>
    <dgm:pt modelId="{1A628166-C881-4443-BF76-DD9CBFA81A2D}" type="sibTrans" cxnId="{ED8B3398-8709-4FB7-98A0-2F5E6FDE86F5}">
      <dgm:prSet/>
      <dgm:spPr/>
      <dgm:t>
        <a:bodyPr/>
        <a:lstStyle/>
        <a:p>
          <a:endParaRPr lang="en-US"/>
        </a:p>
      </dgm:t>
    </dgm:pt>
    <dgm:pt modelId="{319EDD9A-202C-44DB-939A-335AFC4764F4}">
      <dgm:prSet/>
      <dgm:spPr/>
      <dgm:t>
        <a:bodyPr/>
        <a:lstStyle/>
        <a:p>
          <a:pPr rtl="0"/>
          <a:r>
            <a:rPr lang="en-US" b="0" dirty="0"/>
            <a:t>React and adapt to forces in the environment</a:t>
          </a:r>
          <a:endParaRPr lang="en-US" dirty="0"/>
        </a:p>
      </dgm:t>
    </dgm:pt>
    <dgm:pt modelId="{F2C674E1-1DEA-452B-98CC-98C887C5B05F}" type="parTrans" cxnId="{7AAEF3B6-846D-4C3F-87B3-B74F6CA3B33E}">
      <dgm:prSet/>
      <dgm:spPr/>
      <dgm:t>
        <a:bodyPr/>
        <a:lstStyle/>
        <a:p>
          <a:endParaRPr lang="en-US"/>
        </a:p>
      </dgm:t>
    </dgm:pt>
    <dgm:pt modelId="{8135E6E2-DA50-46D2-912B-BD95529AF549}" type="sibTrans" cxnId="{7AAEF3B6-846D-4C3F-87B3-B74F6CA3B33E}">
      <dgm:prSet/>
      <dgm:spPr/>
      <dgm:t>
        <a:bodyPr/>
        <a:lstStyle/>
        <a:p>
          <a:endParaRPr lang="en-US"/>
        </a:p>
      </dgm:t>
    </dgm:pt>
    <dgm:pt modelId="{E6B89D38-354D-4E90-BCA4-B7A3CA6271AD}">
      <dgm:prSet/>
      <dgm:spPr/>
      <dgm:t>
        <a:bodyPr/>
        <a:lstStyle/>
        <a:p>
          <a:pPr rtl="0"/>
          <a:r>
            <a:rPr lang="en-US" b="0" dirty="0"/>
            <a:t>Proactive</a:t>
          </a:r>
          <a:endParaRPr lang="en-US" dirty="0"/>
        </a:p>
      </dgm:t>
    </dgm:pt>
    <dgm:pt modelId="{C72FB13C-6AF8-4B28-9020-487BD34A1BEC}" type="parTrans" cxnId="{8AE71208-2C4D-4469-B48D-F387AF6A6765}">
      <dgm:prSet/>
      <dgm:spPr/>
      <dgm:t>
        <a:bodyPr/>
        <a:lstStyle/>
        <a:p>
          <a:endParaRPr lang="en-US"/>
        </a:p>
      </dgm:t>
    </dgm:pt>
    <dgm:pt modelId="{14FE7BB9-55B6-464C-98E2-AB45A9325AE1}" type="sibTrans" cxnId="{8AE71208-2C4D-4469-B48D-F387AF6A6765}">
      <dgm:prSet/>
      <dgm:spPr/>
      <dgm:t>
        <a:bodyPr/>
        <a:lstStyle/>
        <a:p>
          <a:endParaRPr lang="en-US"/>
        </a:p>
      </dgm:t>
    </dgm:pt>
    <dgm:pt modelId="{F6E8A35B-8A87-4766-AC86-D46D6B09F63B}">
      <dgm:prSet/>
      <dgm:spPr/>
      <dgm:t>
        <a:bodyPr/>
        <a:lstStyle/>
        <a:p>
          <a:pPr rtl="0"/>
          <a:r>
            <a:rPr lang="en-US" b="0" dirty="0"/>
            <a:t>Take aggressive actions to affect forces in the environment</a:t>
          </a:r>
          <a:endParaRPr lang="en-US" dirty="0"/>
        </a:p>
      </dgm:t>
    </dgm:pt>
    <dgm:pt modelId="{A22A3120-6AF3-4DFD-8151-9E36647B6B3E}" type="parTrans" cxnId="{C88586DF-798D-4E5D-BE35-1880A092E709}">
      <dgm:prSet/>
      <dgm:spPr/>
      <dgm:t>
        <a:bodyPr/>
        <a:lstStyle/>
        <a:p>
          <a:endParaRPr lang="en-US"/>
        </a:p>
      </dgm:t>
    </dgm:pt>
    <dgm:pt modelId="{54C7FF1A-8187-4522-A390-C8BC39EAB2E7}" type="sibTrans" cxnId="{C88586DF-798D-4E5D-BE35-1880A092E709}">
      <dgm:prSet/>
      <dgm:spPr/>
      <dgm:t>
        <a:bodyPr/>
        <a:lstStyle/>
        <a:p>
          <a:endParaRPr lang="en-US"/>
        </a:p>
      </dgm:t>
    </dgm:pt>
    <dgm:pt modelId="{C3E8B31B-17D4-4810-BFCC-F9CAE76A5E08}">
      <dgm:prSet/>
      <dgm:spPr/>
      <dgm:t>
        <a:bodyPr/>
        <a:lstStyle/>
        <a:p>
          <a:pPr rtl="0"/>
          <a:r>
            <a:rPr lang="en-US" b="0"/>
            <a:t>Reactive</a:t>
          </a:r>
          <a:endParaRPr lang="en-US" dirty="0"/>
        </a:p>
      </dgm:t>
    </dgm:pt>
    <dgm:pt modelId="{E20B6996-4BD4-42BC-A7BA-5BE9A1F36252}" type="parTrans" cxnId="{906EE83B-90AE-4D6A-80BE-41C4D4AC463B}">
      <dgm:prSet/>
      <dgm:spPr/>
      <dgm:t>
        <a:bodyPr/>
        <a:lstStyle/>
        <a:p>
          <a:endParaRPr lang="en-US"/>
        </a:p>
      </dgm:t>
    </dgm:pt>
    <dgm:pt modelId="{7B953621-FE50-420A-A9AD-D8CBCE094D30}" type="sibTrans" cxnId="{906EE83B-90AE-4D6A-80BE-41C4D4AC463B}">
      <dgm:prSet/>
      <dgm:spPr/>
      <dgm:t>
        <a:bodyPr/>
        <a:lstStyle/>
        <a:p>
          <a:endParaRPr lang="en-US"/>
        </a:p>
      </dgm:t>
    </dgm:pt>
    <dgm:pt modelId="{0D1CEACA-FFCA-42AF-B349-5A1D7AE73C66}">
      <dgm:prSet/>
      <dgm:spPr/>
      <dgm:t>
        <a:bodyPr/>
        <a:lstStyle/>
        <a:p>
          <a:pPr rtl="0"/>
          <a:r>
            <a:rPr lang="en-US" b="0" dirty="0"/>
            <a:t>Watch and react to forces in the environment</a:t>
          </a:r>
          <a:endParaRPr lang="en-US" dirty="0"/>
        </a:p>
      </dgm:t>
    </dgm:pt>
    <dgm:pt modelId="{9A6F5E95-A7E4-4761-9F5D-4804317D25BD}" type="parTrans" cxnId="{6296A225-B5B6-4B8E-962D-E62DC5725030}">
      <dgm:prSet/>
      <dgm:spPr/>
      <dgm:t>
        <a:bodyPr/>
        <a:lstStyle/>
        <a:p>
          <a:endParaRPr lang="en-US"/>
        </a:p>
      </dgm:t>
    </dgm:pt>
    <dgm:pt modelId="{B638AE5E-9868-4E5A-8C6B-FC918E908407}" type="sibTrans" cxnId="{6296A225-B5B6-4B8E-962D-E62DC5725030}">
      <dgm:prSet/>
      <dgm:spPr/>
      <dgm:t>
        <a:bodyPr/>
        <a:lstStyle/>
        <a:p>
          <a:endParaRPr lang="en-US"/>
        </a:p>
      </dgm:t>
    </dgm:pt>
    <dgm:pt modelId="{F1724E38-1B4C-436B-A3EA-F7961DC6E058}" type="pres">
      <dgm:prSet presAssocID="{B7DF6198-C0B1-463C-A40F-D7962371B336}" presName="Name0" presStyleCnt="0">
        <dgm:presLayoutVars>
          <dgm:dir/>
          <dgm:animLvl val="lvl"/>
          <dgm:resizeHandles val="exact"/>
        </dgm:presLayoutVars>
      </dgm:prSet>
      <dgm:spPr/>
    </dgm:pt>
    <dgm:pt modelId="{48C8C043-A221-4BD4-A327-18A65ABC4DD5}" type="pres">
      <dgm:prSet presAssocID="{4BF41CFE-D004-4975-A46F-ED44B1AF8A4E}" presName="composite" presStyleCnt="0"/>
      <dgm:spPr/>
    </dgm:pt>
    <dgm:pt modelId="{E7FEC4CD-6D6A-46D9-826D-284E7060B736}" type="pres">
      <dgm:prSet presAssocID="{4BF41CFE-D004-4975-A46F-ED44B1AF8A4E}" presName="parTx" presStyleLbl="alignNode1" presStyleIdx="0" presStyleCnt="3">
        <dgm:presLayoutVars>
          <dgm:chMax val="0"/>
          <dgm:chPref val="0"/>
          <dgm:bulletEnabled val="1"/>
        </dgm:presLayoutVars>
      </dgm:prSet>
      <dgm:spPr/>
    </dgm:pt>
    <dgm:pt modelId="{52307BE1-08FC-421D-BF5E-AB009BD8B595}" type="pres">
      <dgm:prSet presAssocID="{4BF41CFE-D004-4975-A46F-ED44B1AF8A4E}" presName="desTx" presStyleLbl="alignAccFollowNode1" presStyleIdx="0" presStyleCnt="3">
        <dgm:presLayoutVars>
          <dgm:bulletEnabled val="1"/>
        </dgm:presLayoutVars>
      </dgm:prSet>
      <dgm:spPr/>
    </dgm:pt>
    <dgm:pt modelId="{A27D5367-DD89-40C0-896C-7C5F55D65189}" type="pres">
      <dgm:prSet presAssocID="{1A628166-C881-4443-BF76-DD9CBFA81A2D}" presName="space" presStyleCnt="0"/>
      <dgm:spPr/>
    </dgm:pt>
    <dgm:pt modelId="{385C5F71-764F-487E-91D9-88043EB0465B}" type="pres">
      <dgm:prSet presAssocID="{E6B89D38-354D-4E90-BCA4-B7A3CA6271AD}" presName="composite" presStyleCnt="0"/>
      <dgm:spPr/>
    </dgm:pt>
    <dgm:pt modelId="{A639388A-0441-4811-9880-215A7F97393F}" type="pres">
      <dgm:prSet presAssocID="{E6B89D38-354D-4E90-BCA4-B7A3CA6271AD}" presName="parTx" presStyleLbl="alignNode1" presStyleIdx="1" presStyleCnt="3">
        <dgm:presLayoutVars>
          <dgm:chMax val="0"/>
          <dgm:chPref val="0"/>
          <dgm:bulletEnabled val="1"/>
        </dgm:presLayoutVars>
      </dgm:prSet>
      <dgm:spPr/>
    </dgm:pt>
    <dgm:pt modelId="{6659C763-E8A1-4D3F-8352-33D7ADBDE6A2}" type="pres">
      <dgm:prSet presAssocID="{E6B89D38-354D-4E90-BCA4-B7A3CA6271AD}" presName="desTx" presStyleLbl="alignAccFollowNode1" presStyleIdx="1" presStyleCnt="3">
        <dgm:presLayoutVars>
          <dgm:bulletEnabled val="1"/>
        </dgm:presLayoutVars>
      </dgm:prSet>
      <dgm:spPr/>
    </dgm:pt>
    <dgm:pt modelId="{0AEE16EF-A83A-43AC-A4BA-2504EDB0EFC9}" type="pres">
      <dgm:prSet presAssocID="{14FE7BB9-55B6-464C-98E2-AB45A9325AE1}" presName="space" presStyleCnt="0"/>
      <dgm:spPr/>
    </dgm:pt>
    <dgm:pt modelId="{CB5DC880-8B24-4054-B146-F4C5057CBE8C}" type="pres">
      <dgm:prSet presAssocID="{C3E8B31B-17D4-4810-BFCC-F9CAE76A5E08}" presName="composite" presStyleCnt="0"/>
      <dgm:spPr/>
    </dgm:pt>
    <dgm:pt modelId="{ABB995A1-AAF1-4942-958C-97FEECF4E4A2}" type="pres">
      <dgm:prSet presAssocID="{C3E8B31B-17D4-4810-BFCC-F9CAE76A5E08}" presName="parTx" presStyleLbl="alignNode1" presStyleIdx="2" presStyleCnt="3" custLinFactNeighborX="1948" custLinFactNeighborY="1853">
        <dgm:presLayoutVars>
          <dgm:chMax val="0"/>
          <dgm:chPref val="0"/>
          <dgm:bulletEnabled val="1"/>
        </dgm:presLayoutVars>
      </dgm:prSet>
      <dgm:spPr/>
    </dgm:pt>
    <dgm:pt modelId="{19D5C01A-14EE-40AC-9CA4-9EA41841C236}" type="pres">
      <dgm:prSet presAssocID="{C3E8B31B-17D4-4810-BFCC-F9CAE76A5E08}" presName="desTx" presStyleLbl="alignAccFollowNode1" presStyleIdx="2" presStyleCnt="3">
        <dgm:presLayoutVars>
          <dgm:bulletEnabled val="1"/>
        </dgm:presLayoutVars>
      </dgm:prSet>
      <dgm:spPr/>
    </dgm:pt>
  </dgm:ptLst>
  <dgm:cxnLst>
    <dgm:cxn modelId="{8AE71208-2C4D-4469-B48D-F387AF6A6765}" srcId="{B7DF6198-C0B1-463C-A40F-D7962371B336}" destId="{E6B89D38-354D-4E90-BCA4-B7A3CA6271AD}" srcOrd="1" destOrd="0" parTransId="{C72FB13C-6AF8-4B28-9020-487BD34A1BEC}" sibTransId="{14FE7BB9-55B6-464C-98E2-AB45A9325AE1}"/>
    <dgm:cxn modelId="{7203A117-2A51-485B-90B5-12097874AF95}" type="presOf" srcId="{0D1CEACA-FFCA-42AF-B349-5A1D7AE73C66}" destId="{19D5C01A-14EE-40AC-9CA4-9EA41841C236}" srcOrd="0" destOrd="0" presId="urn:microsoft.com/office/officeart/2005/8/layout/hList1"/>
    <dgm:cxn modelId="{A330C124-90EE-47DB-BA7C-A5DE9A491AAE}" type="presOf" srcId="{B7DF6198-C0B1-463C-A40F-D7962371B336}" destId="{F1724E38-1B4C-436B-A3EA-F7961DC6E058}" srcOrd="0" destOrd="0" presId="urn:microsoft.com/office/officeart/2005/8/layout/hList1"/>
    <dgm:cxn modelId="{6296A225-B5B6-4B8E-962D-E62DC5725030}" srcId="{C3E8B31B-17D4-4810-BFCC-F9CAE76A5E08}" destId="{0D1CEACA-FFCA-42AF-B349-5A1D7AE73C66}" srcOrd="0" destOrd="0" parTransId="{9A6F5E95-A7E4-4761-9F5D-4804317D25BD}" sibTransId="{B638AE5E-9868-4E5A-8C6B-FC918E908407}"/>
    <dgm:cxn modelId="{906EE83B-90AE-4D6A-80BE-41C4D4AC463B}" srcId="{B7DF6198-C0B1-463C-A40F-D7962371B336}" destId="{C3E8B31B-17D4-4810-BFCC-F9CAE76A5E08}" srcOrd="2" destOrd="0" parTransId="{E20B6996-4BD4-42BC-A7BA-5BE9A1F36252}" sibTransId="{7B953621-FE50-420A-A9AD-D8CBCE094D30}"/>
    <dgm:cxn modelId="{357FB843-8894-4827-B7FA-0B1CD5E6585B}" type="presOf" srcId="{C3E8B31B-17D4-4810-BFCC-F9CAE76A5E08}" destId="{ABB995A1-AAF1-4942-958C-97FEECF4E4A2}" srcOrd="0" destOrd="0" presId="urn:microsoft.com/office/officeart/2005/8/layout/hList1"/>
    <dgm:cxn modelId="{965CA344-8BE9-43FD-A5A4-E93E23069765}" type="presOf" srcId="{4BF41CFE-D004-4975-A46F-ED44B1AF8A4E}" destId="{E7FEC4CD-6D6A-46D9-826D-284E7060B736}" srcOrd="0" destOrd="0" presId="urn:microsoft.com/office/officeart/2005/8/layout/hList1"/>
    <dgm:cxn modelId="{ED8B3398-8709-4FB7-98A0-2F5E6FDE86F5}" srcId="{B7DF6198-C0B1-463C-A40F-D7962371B336}" destId="{4BF41CFE-D004-4975-A46F-ED44B1AF8A4E}" srcOrd="0" destOrd="0" parTransId="{E24EADD1-21ED-4361-8DA0-75EBC5353FF4}" sibTransId="{1A628166-C881-4443-BF76-DD9CBFA81A2D}"/>
    <dgm:cxn modelId="{BF2521A3-BE87-4B66-A14D-0A27D858E783}" type="presOf" srcId="{E6B89D38-354D-4E90-BCA4-B7A3CA6271AD}" destId="{A639388A-0441-4811-9880-215A7F97393F}" srcOrd="0" destOrd="0" presId="urn:microsoft.com/office/officeart/2005/8/layout/hList1"/>
    <dgm:cxn modelId="{7AAEF3B6-846D-4C3F-87B3-B74F6CA3B33E}" srcId="{4BF41CFE-D004-4975-A46F-ED44B1AF8A4E}" destId="{319EDD9A-202C-44DB-939A-335AFC4764F4}" srcOrd="0" destOrd="0" parTransId="{F2C674E1-1DEA-452B-98CC-98C887C5B05F}" sibTransId="{8135E6E2-DA50-46D2-912B-BD95529AF549}"/>
    <dgm:cxn modelId="{358E1BDA-CA4A-4B20-9B89-5660A80EBEFF}" type="presOf" srcId="{319EDD9A-202C-44DB-939A-335AFC4764F4}" destId="{52307BE1-08FC-421D-BF5E-AB009BD8B595}" srcOrd="0" destOrd="0" presId="urn:microsoft.com/office/officeart/2005/8/layout/hList1"/>
    <dgm:cxn modelId="{C88586DF-798D-4E5D-BE35-1880A092E709}" srcId="{E6B89D38-354D-4E90-BCA4-B7A3CA6271AD}" destId="{F6E8A35B-8A87-4766-AC86-D46D6B09F63B}" srcOrd="0" destOrd="0" parTransId="{A22A3120-6AF3-4DFD-8151-9E36647B6B3E}" sibTransId="{54C7FF1A-8187-4522-A390-C8BC39EAB2E7}"/>
    <dgm:cxn modelId="{163C6AE6-51A9-4F0B-B748-AA1C14E67541}" type="presOf" srcId="{F6E8A35B-8A87-4766-AC86-D46D6B09F63B}" destId="{6659C763-E8A1-4D3F-8352-33D7ADBDE6A2}" srcOrd="0" destOrd="0" presId="urn:microsoft.com/office/officeart/2005/8/layout/hList1"/>
    <dgm:cxn modelId="{E4AD4607-1E00-46B5-B676-9114BF4229DB}" type="presParOf" srcId="{F1724E38-1B4C-436B-A3EA-F7961DC6E058}" destId="{48C8C043-A221-4BD4-A327-18A65ABC4DD5}" srcOrd="0" destOrd="0" presId="urn:microsoft.com/office/officeart/2005/8/layout/hList1"/>
    <dgm:cxn modelId="{4CBD5C3A-3965-46ED-946A-DB945F83815E}" type="presParOf" srcId="{48C8C043-A221-4BD4-A327-18A65ABC4DD5}" destId="{E7FEC4CD-6D6A-46D9-826D-284E7060B736}" srcOrd="0" destOrd="0" presId="urn:microsoft.com/office/officeart/2005/8/layout/hList1"/>
    <dgm:cxn modelId="{CEB4E088-53C4-488E-B8B0-5B7ACAA223EB}" type="presParOf" srcId="{48C8C043-A221-4BD4-A327-18A65ABC4DD5}" destId="{52307BE1-08FC-421D-BF5E-AB009BD8B595}" srcOrd="1" destOrd="0" presId="urn:microsoft.com/office/officeart/2005/8/layout/hList1"/>
    <dgm:cxn modelId="{4E6F29FD-A931-4C89-8EB2-279E2EF676B9}" type="presParOf" srcId="{F1724E38-1B4C-436B-A3EA-F7961DC6E058}" destId="{A27D5367-DD89-40C0-896C-7C5F55D65189}" srcOrd="1" destOrd="0" presId="urn:microsoft.com/office/officeart/2005/8/layout/hList1"/>
    <dgm:cxn modelId="{65175ACE-9C1D-4C28-B83B-E29C53761277}" type="presParOf" srcId="{F1724E38-1B4C-436B-A3EA-F7961DC6E058}" destId="{385C5F71-764F-487E-91D9-88043EB0465B}" srcOrd="2" destOrd="0" presId="urn:microsoft.com/office/officeart/2005/8/layout/hList1"/>
    <dgm:cxn modelId="{812CA105-50EA-4A55-826D-80760B1C4D73}" type="presParOf" srcId="{385C5F71-764F-487E-91D9-88043EB0465B}" destId="{A639388A-0441-4811-9880-215A7F97393F}" srcOrd="0" destOrd="0" presId="urn:microsoft.com/office/officeart/2005/8/layout/hList1"/>
    <dgm:cxn modelId="{383D1313-B50C-416D-9259-44A24877E1D0}" type="presParOf" srcId="{385C5F71-764F-487E-91D9-88043EB0465B}" destId="{6659C763-E8A1-4D3F-8352-33D7ADBDE6A2}" srcOrd="1" destOrd="0" presId="urn:microsoft.com/office/officeart/2005/8/layout/hList1"/>
    <dgm:cxn modelId="{2B0461A4-D8AA-4847-9FFA-BB66C578BFDE}" type="presParOf" srcId="{F1724E38-1B4C-436B-A3EA-F7961DC6E058}" destId="{0AEE16EF-A83A-43AC-A4BA-2504EDB0EFC9}" srcOrd="3" destOrd="0" presId="urn:microsoft.com/office/officeart/2005/8/layout/hList1"/>
    <dgm:cxn modelId="{7E86E4FC-D5E2-497D-B9D0-A002462EA165}" type="presParOf" srcId="{F1724E38-1B4C-436B-A3EA-F7961DC6E058}" destId="{CB5DC880-8B24-4054-B146-F4C5057CBE8C}" srcOrd="4" destOrd="0" presId="urn:microsoft.com/office/officeart/2005/8/layout/hList1"/>
    <dgm:cxn modelId="{C5BB7A13-B8B7-4DBC-8443-B91B7FDA9A0B}" type="presParOf" srcId="{CB5DC880-8B24-4054-B146-F4C5057CBE8C}" destId="{ABB995A1-AAF1-4942-958C-97FEECF4E4A2}" srcOrd="0" destOrd="0" presId="urn:microsoft.com/office/officeart/2005/8/layout/hList1"/>
    <dgm:cxn modelId="{56C42293-50FC-478E-80EB-335BF3FCF7C4}" type="presParOf" srcId="{CB5DC880-8B24-4054-B146-F4C5057CBE8C}" destId="{19D5C01A-14EE-40AC-9CA4-9EA41841C23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025E5-5EFB-4C5B-8EFA-82669079CF1F}">
      <dsp:nvSpPr>
        <dsp:cNvPr id="0" name=""/>
        <dsp:cNvSpPr/>
      </dsp:nvSpPr>
      <dsp:spPr>
        <a:xfrm>
          <a:off x="458072" y="582"/>
          <a:ext cx="2269553" cy="136173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0" kern="1200"/>
            <a:t>Resellers</a:t>
          </a:r>
          <a:endParaRPr lang="en-US" sz="2200" kern="1200" dirty="0"/>
        </a:p>
      </dsp:txBody>
      <dsp:txXfrm>
        <a:off x="458072" y="582"/>
        <a:ext cx="2269553" cy="1361732"/>
      </dsp:txXfrm>
    </dsp:sp>
    <dsp:sp modelId="{FA902E41-D71C-4435-AB4D-FB7F21B7C759}">
      <dsp:nvSpPr>
        <dsp:cNvPr id="0" name=""/>
        <dsp:cNvSpPr/>
      </dsp:nvSpPr>
      <dsp:spPr>
        <a:xfrm>
          <a:off x="2954581" y="582"/>
          <a:ext cx="2269553" cy="1361732"/>
        </a:xfrm>
        <a:prstGeom prst="rect">
          <a:avLst/>
        </a:prstGeom>
        <a:solidFill>
          <a:schemeClr val="accent5">
            <a:hueOff val="-1781998"/>
            <a:satOff val="5020"/>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0" kern="1200"/>
            <a:t>Physical distribution firms</a:t>
          </a:r>
          <a:endParaRPr lang="en-US" sz="2200" kern="1200" dirty="0"/>
        </a:p>
      </dsp:txBody>
      <dsp:txXfrm>
        <a:off x="2954581" y="582"/>
        <a:ext cx="2269553" cy="1361732"/>
      </dsp:txXfrm>
    </dsp:sp>
    <dsp:sp modelId="{39C744D1-9A23-430D-98BC-88F24615D17F}">
      <dsp:nvSpPr>
        <dsp:cNvPr id="0" name=""/>
        <dsp:cNvSpPr/>
      </dsp:nvSpPr>
      <dsp:spPr>
        <a:xfrm>
          <a:off x="458072" y="1589269"/>
          <a:ext cx="2269553" cy="1361732"/>
        </a:xfrm>
        <a:prstGeom prst="rect">
          <a:avLst/>
        </a:prstGeom>
        <a:solidFill>
          <a:schemeClr val="accent5">
            <a:hueOff val="-3563996"/>
            <a:satOff val="10039"/>
            <a:lumOff val="43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0" kern="1200"/>
            <a:t>Marketing services agencies</a:t>
          </a:r>
          <a:endParaRPr lang="en-US" sz="2200" kern="1200" dirty="0"/>
        </a:p>
      </dsp:txBody>
      <dsp:txXfrm>
        <a:off x="458072" y="1589269"/>
        <a:ext cx="2269553" cy="1361732"/>
      </dsp:txXfrm>
    </dsp:sp>
    <dsp:sp modelId="{58625619-1163-4221-B0C9-9CEF0085154F}">
      <dsp:nvSpPr>
        <dsp:cNvPr id="0" name=""/>
        <dsp:cNvSpPr/>
      </dsp:nvSpPr>
      <dsp:spPr>
        <a:xfrm>
          <a:off x="2954581" y="1589269"/>
          <a:ext cx="2269553" cy="1361732"/>
        </a:xfrm>
        <a:prstGeom prst="rect">
          <a:avLst/>
        </a:prstGeom>
        <a:solidFill>
          <a:schemeClr val="accent5">
            <a:hueOff val="-5345994"/>
            <a:satOff val="15059"/>
            <a:lumOff val="64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0" kern="1200"/>
            <a:t>Financial intermediaries</a:t>
          </a:r>
          <a:endParaRPr lang="en-US" sz="2200" b="0" kern="1200" dirty="0"/>
        </a:p>
      </dsp:txBody>
      <dsp:txXfrm>
        <a:off x="2954581" y="1589269"/>
        <a:ext cx="2269553" cy="1361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EC4CD-6D6A-46D9-826D-284E7060B736}">
      <dsp:nvSpPr>
        <dsp:cNvPr id="0" name=""/>
        <dsp:cNvSpPr/>
      </dsp:nvSpPr>
      <dsp:spPr>
        <a:xfrm>
          <a:off x="2547" y="213209"/>
          <a:ext cx="2484239" cy="6624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en-US" sz="2300" b="0" kern="1200" dirty="0"/>
            <a:t>Uncontrollable</a:t>
          </a:r>
          <a:endParaRPr lang="en-US" sz="2300" kern="1200" dirty="0"/>
        </a:p>
      </dsp:txBody>
      <dsp:txXfrm>
        <a:off x="2547" y="213209"/>
        <a:ext cx="2484239" cy="662400"/>
      </dsp:txXfrm>
    </dsp:sp>
    <dsp:sp modelId="{52307BE1-08FC-421D-BF5E-AB009BD8B595}">
      <dsp:nvSpPr>
        <dsp:cNvPr id="0" name=""/>
        <dsp:cNvSpPr/>
      </dsp:nvSpPr>
      <dsp:spPr>
        <a:xfrm>
          <a:off x="2547" y="875609"/>
          <a:ext cx="2484239" cy="2263981"/>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b="0" kern="1200" dirty="0"/>
            <a:t>React and adapt to forces in the environment</a:t>
          </a:r>
          <a:endParaRPr lang="en-US" sz="2300" kern="1200" dirty="0"/>
        </a:p>
      </dsp:txBody>
      <dsp:txXfrm>
        <a:off x="2547" y="875609"/>
        <a:ext cx="2484239" cy="2263981"/>
      </dsp:txXfrm>
    </dsp:sp>
    <dsp:sp modelId="{A639388A-0441-4811-9880-215A7F97393F}">
      <dsp:nvSpPr>
        <dsp:cNvPr id="0" name=""/>
        <dsp:cNvSpPr/>
      </dsp:nvSpPr>
      <dsp:spPr>
        <a:xfrm>
          <a:off x="2834580" y="213209"/>
          <a:ext cx="2484239" cy="662400"/>
        </a:xfrm>
        <a:prstGeom prst="rect">
          <a:avLst/>
        </a:prstGeom>
        <a:solidFill>
          <a:schemeClr val="accent5">
            <a:hueOff val="-2672997"/>
            <a:satOff val="7530"/>
            <a:lumOff val="3233"/>
            <a:alphaOff val="0"/>
          </a:schemeClr>
        </a:solidFill>
        <a:ln w="25400" cap="flat" cmpd="sng" algn="ctr">
          <a:solidFill>
            <a:schemeClr val="accent5">
              <a:hueOff val="-2672997"/>
              <a:satOff val="7530"/>
              <a:lumOff val="323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en-US" sz="2300" b="0" kern="1200" dirty="0"/>
            <a:t>Proactive</a:t>
          </a:r>
          <a:endParaRPr lang="en-US" sz="2300" kern="1200" dirty="0"/>
        </a:p>
      </dsp:txBody>
      <dsp:txXfrm>
        <a:off x="2834580" y="213209"/>
        <a:ext cx="2484239" cy="662400"/>
      </dsp:txXfrm>
    </dsp:sp>
    <dsp:sp modelId="{6659C763-E8A1-4D3F-8352-33D7ADBDE6A2}">
      <dsp:nvSpPr>
        <dsp:cNvPr id="0" name=""/>
        <dsp:cNvSpPr/>
      </dsp:nvSpPr>
      <dsp:spPr>
        <a:xfrm>
          <a:off x="2834580" y="875609"/>
          <a:ext cx="2484239" cy="2263981"/>
        </a:xfrm>
        <a:prstGeom prst="rect">
          <a:avLst/>
        </a:prstGeom>
        <a:solidFill>
          <a:schemeClr val="accent5">
            <a:tint val="40000"/>
            <a:alpha val="90000"/>
            <a:hueOff val="-2464104"/>
            <a:satOff val="6977"/>
            <a:lumOff val="962"/>
            <a:alphaOff val="0"/>
          </a:schemeClr>
        </a:solidFill>
        <a:ln w="25400" cap="flat" cmpd="sng" algn="ctr">
          <a:solidFill>
            <a:schemeClr val="accent5">
              <a:tint val="40000"/>
              <a:alpha val="90000"/>
              <a:hueOff val="-2464104"/>
              <a:satOff val="6977"/>
              <a:lumOff val="9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b="0" kern="1200" dirty="0"/>
            <a:t>Take aggressive actions to affect forces in the environment</a:t>
          </a:r>
          <a:endParaRPr lang="en-US" sz="2300" kern="1200" dirty="0"/>
        </a:p>
      </dsp:txBody>
      <dsp:txXfrm>
        <a:off x="2834580" y="875609"/>
        <a:ext cx="2484239" cy="2263981"/>
      </dsp:txXfrm>
    </dsp:sp>
    <dsp:sp modelId="{ABB995A1-AAF1-4942-958C-97FEECF4E4A2}">
      <dsp:nvSpPr>
        <dsp:cNvPr id="0" name=""/>
        <dsp:cNvSpPr/>
      </dsp:nvSpPr>
      <dsp:spPr>
        <a:xfrm>
          <a:off x="5669160" y="225483"/>
          <a:ext cx="2484239" cy="662400"/>
        </a:xfrm>
        <a:prstGeom prst="rect">
          <a:avLst/>
        </a:prstGeom>
        <a:solidFill>
          <a:schemeClr val="accent5">
            <a:hueOff val="-5345994"/>
            <a:satOff val="15059"/>
            <a:lumOff val="6467"/>
            <a:alphaOff val="0"/>
          </a:schemeClr>
        </a:solidFill>
        <a:ln w="25400" cap="flat" cmpd="sng" algn="ctr">
          <a:solidFill>
            <a:schemeClr val="accent5">
              <a:hueOff val="-5345994"/>
              <a:satOff val="15059"/>
              <a:lumOff val="64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en-US" sz="2300" b="0" kern="1200"/>
            <a:t>Reactive</a:t>
          </a:r>
          <a:endParaRPr lang="en-US" sz="2300" kern="1200" dirty="0"/>
        </a:p>
      </dsp:txBody>
      <dsp:txXfrm>
        <a:off x="5669160" y="225483"/>
        <a:ext cx="2484239" cy="662400"/>
      </dsp:txXfrm>
    </dsp:sp>
    <dsp:sp modelId="{19D5C01A-14EE-40AC-9CA4-9EA41841C236}">
      <dsp:nvSpPr>
        <dsp:cNvPr id="0" name=""/>
        <dsp:cNvSpPr/>
      </dsp:nvSpPr>
      <dsp:spPr>
        <a:xfrm>
          <a:off x="5666612" y="875609"/>
          <a:ext cx="2484239" cy="2263981"/>
        </a:xfrm>
        <a:prstGeom prst="rect">
          <a:avLst/>
        </a:prstGeom>
        <a:solidFill>
          <a:schemeClr val="accent5">
            <a:tint val="40000"/>
            <a:alpha val="90000"/>
            <a:hueOff val="-4928209"/>
            <a:satOff val="13953"/>
            <a:lumOff val="1923"/>
            <a:alphaOff val="0"/>
          </a:schemeClr>
        </a:solidFill>
        <a:ln w="25400" cap="flat" cmpd="sng" algn="ctr">
          <a:solidFill>
            <a:schemeClr val="accent5">
              <a:tint val="40000"/>
              <a:alpha val="90000"/>
              <a:hueOff val="-4928209"/>
              <a:satOff val="13953"/>
              <a:lumOff val="19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b="0" kern="1200" dirty="0"/>
            <a:t>Watch and react to forces in the environment</a:t>
          </a:r>
          <a:endParaRPr lang="en-US" sz="2300" kern="1200" dirty="0"/>
        </a:p>
      </dsp:txBody>
      <dsp:txXfrm>
        <a:off x="5666612" y="875609"/>
        <a:ext cx="2484239" cy="22639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mn-ea"/>
                <a:cs typeface="+mn-cs"/>
              </a:defRPr>
            </a:lvl1pPr>
          </a:lstStyle>
          <a:p>
            <a:pPr>
              <a:defRPr/>
            </a:pPr>
            <a:fld id="{F794EB0A-B56C-6A4A-A1BD-6A97A210FA5B}" type="datetime1">
              <a:rPr lang="en-GB"/>
              <a:pPr>
                <a:defRPr/>
              </a:pPr>
              <a:t>12/02/2023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mn-ea"/>
                <a:cs typeface="+mn-cs"/>
              </a:defRPr>
            </a:lvl1pPr>
          </a:lstStyle>
          <a:p>
            <a:pPr>
              <a:defRPr/>
            </a:pPr>
            <a:fld id="{C9BA861C-AB24-5C47-A91E-AECAEA16D894}" type="slidenum">
              <a:rPr lang="en-GB"/>
              <a:pPr>
                <a:defRPr/>
              </a:pPr>
              <a:t>‹#›</a:t>
            </a:fld>
            <a:endParaRPr lang="en-GB"/>
          </a:p>
        </p:txBody>
      </p:sp>
    </p:spTree>
    <p:extLst>
      <p:ext uri="{BB962C8B-B14F-4D97-AF65-F5344CB8AC3E}">
        <p14:creationId xmlns:p14="http://schemas.microsoft.com/office/powerpoint/2010/main" val="739308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B1FDBDD0-D841-7E44-ADEF-5AAA392F1D74}" type="datetime1">
              <a:rPr lang="en-GB"/>
              <a:pPr>
                <a:defRPr/>
              </a:pPr>
              <a:t>12/02/2023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4861487F-BF82-0B49-8565-A425B902F1D9}" type="slidenum">
              <a:rPr lang="en-GB"/>
              <a:pPr>
                <a:defRPr/>
              </a:pPr>
              <a:t>‹#›</a:t>
            </a:fld>
            <a:endParaRPr lang="en-GB"/>
          </a:p>
        </p:txBody>
      </p:sp>
    </p:spTree>
    <p:extLst>
      <p:ext uri="{BB962C8B-B14F-4D97-AF65-F5344CB8AC3E}">
        <p14:creationId xmlns:p14="http://schemas.microsoft.com/office/powerpoint/2010/main" val="23845920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861487F-BF82-0B49-8565-A425B902F1D9}" type="slidenum">
              <a:rPr lang="en-GB" smtClean="0"/>
              <a:pPr>
                <a:defRPr/>
              </a:pPr>
              <a:t>1</a:t>
            </a:fld>
            <a:endParaRPr lang="en-GB"/>
          </a:p>
        </p:txBody>
      </p:sp>
    </p:spTree>
    <p:extLst>
      <p:ext uri="{BB962C8B-B14F-4D97-AF65-F5344CB8AC3E}">
        <p14:creationId xmlns:p14="http://schemas.microsoft.com/office/powerpoint/2010/main" val="2310632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23478A5-9779-4E09-8C96-FF870B2E0D92}" type="slidenum">
              <a:rPr lang="en-GB" altLang="en-US"/>
              <a:pPr>
                <a:spcBef>
                  <a:spcPct val="0"/>
                </a:spcBef>
              </a:pPr>
              <a:t>13</a:t>
            </a:fld>
            <a:endParaRPr lang="en-GB" altLang="en-US"/>
          </a:p>
        </p:txBody>
      </p:sp>
    </p:spTree>
    <p:extLst>
      <p:ext uri="{BB962C8B-B14F-4D97-AF65-F5344CB8AC3E}">
        <p14:creationId xmlns:p14="http://schemas.microsoft.com/office/powerpoint/2010/main" val="2558793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DB66AC1-877C-4FEF-A18B-114B259FE949}" type="slidenum">
              <a:rPr lang="en-GB" altLang="en-US"/>
              <a:pPr>
                <a:spcBef>
                  <a:spcPct val="0"/>
                </a:spcBef>
              </a:pPr>
              <a:t>15</a:t>
            </a:fld>
            <a:endParaRPr lang="en-GB" altLang="en-US"/>
          </a:p>
        </p:txBody>
      </p:sp>
    </p:spTree>
    <p:extLst>
      <p:ext uri="{BB962C8B-B14F-4D97-AF65-F5344CB8AC3E}">
        <p14:creationId xmlns:p14="http://schemas.microsoft.com/office/powerpoint/2010/main" val="1469957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57DC91E-FDDE-4A70-B1CB-DFF0FD4BFDC2}" type="slidenum">
              <a:rPr lang="en-GB" altLang="en-US"/>
              <a:pPr>
                <a:spcBef>
                  <a:spcPct val="0"/>
                </a:spcBef>
              </a:pPr>
              <a:t>16</a:t>
            </a:fld>
            <a:endParaRPr lang="en-GB" altLang="en-US"/>
          </a:p>
        </p:txBody>
      </p:sp>
    </p:spTree>
    <p:extLst>
      <p:ext uri="{BB962C8B-B14F-4D97-AF65-F5344CB8AC3E}">
        <p14:creationId xmlns:p14="http://schemas.microsoft.com/office/powerpoint/2010/main" val="3510241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FC0CFCA-8822-4355-AF65-51D4A9E8429B}" type="slidenum">
              <a:rPr lang="en-GB" altLang="en-US"/>
              <a:pPr>
                <a:spcBef>
                  <a:spcPct val="0"/>
                </a:spcBef>
              </a:pPr>
              <a:t>17</a:t>
            </a:fld>
            <a:endParaRPr lang="en-GB" altLang="en-US"/>
          </a:p>
        </p:txBody>
      </p:sp>
    </p:spTree>
    <p:extLst>
      <p:ext uri="{BB962C8B-B14F-4D97-AF65-F5344CB8AC3E}">
        <p14:creationId xmlns:p14="http://schemas.microsoft.com/office/powerpoint/2010/main" val="1981756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GB"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072113F-8C7D-4D1A-97B8-6938F88774E7}" type="slidenum">
              <a:rPr lang="en-GB" altLang="en-US"/>
              <a:pPr>
                <a:spcBef>
                  <a:spcPct val="0"/>
                </a:spcBef>
              </a:pPr>
              <a:t>18</a:t>
            </a:fld>
            <a:endParaRPr lang="en-GB" altLang="en-US"/>
          </a:p>
        </p:txBody>
      </p:sp>
    </p:spTree>
    <p:extLst>
      <p:ext uri="{BB962C8B-B14F-4D97-AF65-F5344CB8AC3E}">
        <p14:creationId xmlns:p14="http://schemas.microsoft.com/office/powerpoint/2010/main" val="3533156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B62B096-6259-4965-9C9C-61993640D1DF}" type="slidenum">
              <a:rPr lang="en-GB" altLang="en-US"/>
              <a:pPr>
                <a:spcBef>
                  <a:spcPct val="0"/>
                </a:spcBef>
              </a:pPr>
              <a:t>19</a:t>
            </a:fld>
            <a:endParaRPr lang="en-GB" altLang="en-US"/>
          </a:p>
        </p:txBody>
      </p:sp>
    </p:spTree>
    <p:extLst>
      <p:ext uri="{BB962C8B-B14F-4D97-AF65-F5344CB8AC3E}">
        <p14:creationId xmlns:p14="http://schemas.microsoft.com/office/powerpoint/2010/main" val="94437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As shown in Figure 3.2, the company and all of the other actors operate in a larger </a:t>
            </a:r>
            <a:r>
              <a:rPr lang="en-US" altLang="en-US" dirty="0" err="1">
                <a:ea typeface="ＭＳ Ｐゴシック" panose="020B0600070205080204" pitchFamily="34" charset="-128"/>
              </a:rPr>
              <a:t>macroenvironment</a:t>
            </a:r>
            <a:r>
              <a:rPr lang="en-US" altLang="en-US" dirty="0">
                <a:ea typeface="ＭＳ Ｐゴシック" panose="020B0600070205080204" pitchFamily="34" charset="-128"/>
              </a:rPr>
              <a:t> of forces that shape opportunities and pose threats to the company.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Even the most dominant companies can be vulnerable to the often turbulent and changing forces in the marketing environment. Some of these forces are unforeseeable and uncontrollable. Others can be predicted and handled through skillful management.</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Companies that understand and adapt well to their environments can thrive. Those that don’t can face difficult times. </a:t>
            </a:r>
          </a:p>
          <a:p>
            <a:endParaRPr lang="en-GB" altLang="en-US" dirty="0">
              <a:ea typeface="ＭＳ Ｐゴシック" panose="020B0600070205080204" pitchFamily="34"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2007058-9AB2-42DE-BD38-1B9A717003CD}" type="slidenum">
              <a:rPr lang="en-GB" altLang="en-US"/>
              <a:pPr>
                <a:spcBef>
                  <a:spcPct val="0"/>
                </a:spcBef>
              </a:pPr>
              <a:t>21</a:t>
            </a:fld>
            <a:endParaRPr lang="en-GB" altLang="en-US"/>
          </a:p>
        </p:txBody>
      </p:sp>
    </p:spTree>
    <p:extLst>
      <p:ext uri="{BB962C8B-B14F-4D97-AF65-F5344CB8AC3E}">
        <p14:creationId xmlns:p14="http://schemas.microsoft.com/office/powerpoint/2010/main" val="2770259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2B42459-5215-44A6-8D03-6F15ACCFCC97}" type="slidenum">
              <a:rPr lang="en-GB" altLang="en-US"/>
              <a:pPr>
                <a:spcBef>
                  <a:spcPct val="0"/>
                </a:spcBef>
              </a:pPr>
              <a:t>22</a:t>
            </a:fld>
            <a:endParaRPr lang="en-GB" altLang="en-US"/>
          </a:p>
        </p:txBody>
      </p:sp>
    </p:spTree>
    <p:extLst>
      <p:ext uri="{BB962C8B-B14F-4D97-AF65-F5344CB8AC3E}">
        <p14:creationId xmlns:p14="http://schemas.microsoft.com/office/powerpoint/2010/main" val="194035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5C4220C-0888-4372-81D3-0E985467B6B6}" type="slidenum">
              <a:rPr lang="en-GB" altLang="en-US"/>
              <a:pPr>
                <a:spcBef>
                  <a:spcPct val="0"/>
                </a:spcBef>
              </a:pPr>
              <a:t>26</a:t>
            </a:fld>
            <a:endParaRPr lang="en-GB" altLang="en-US"/>
          </a:p>
        </p:txBody>
      </p:sp>
    </p:spTree>
    <p:extLst>
      <p:ext uri="{BB962C8B-B14F-4D97-AF65-F5344CB8AC3E}">
        <p14:creationId xmlns:p14="http://schemas.microsoft.com/office/powerpoint/2010/main" val="1700205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ea typeface="ＭＳ Ｐゴシック" panose="020B0600070205080204"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FE71C6D-68FB-4F69-A853-133CD88E93D7}" type="slidenum">
              <a:rPr lang="en-GB" altLang="en-US"/>
              <a:pPr>
                <a:spcBef>
                  <a:spcPct val="0"/>
                </a:spcBef>
              </a:pPr>
              <a:t>27</a:t>
            </a:fld>
            <a:endParaRPr lang="en-GB" altLang="en-US"/>
          </a:p>
        </p:txBody>
      </p:sp>
    </p:spTree>
    <p:extLst>
      <p:ext uri="{BB962C8B-B14F-4D97-AF65-F5344CB8AC3E}">
        <p14:creationId xmlns:p14="http://schemas.microsoft.com/office/powerpoint/2010/main" val="3119024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0B7F7A3-C155-4C24-9F9B-3A942E1B6B49}" type="slidenum">
              <a:rPr lang="en-GB" altLang="en-US"/>
              <a:pPr>
                <a:spcBef>
                  <a:spcPct val="0"/>
                </a:spcBef>
              </a:pPr>
              <a:t>3</a:t>
            </a:fld>
            <a:endParaRPr lang="en-GB" altLang="en-US"/>
          </a:p>
        </p:txBody>
      </p:sp>
    </p:spTree>
    <p:extLst>
      <p:ext uri="{BB962C8B-B14F-4D97-AF65-F5344CB8AC3E}">
        <p14:creationId xmlns:p14="http://schemas.microsoft.com/office/powerpoint/2010/main" val="2026930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GB"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F9FF299-8E8D-4AEF-B3DB-9306411A25CE}" type="slidenum">
              <a:rPr lang="en-GB" altLang="en-US"/>
              <a:pPr>
                <a:spcBef>
                  <a:spcPct val="0"/>
                </a:spcBef>
              </a:pPr>
              <a:t>28</a:t>
            </a:fld>
            <a:endParaRPr lang="en-GB" altLang="en-US"/>
          </a:p>
        </p:txBody>
      </p:sp>
    </p:spTree>
    <p:extLst>
      <p:ext uri="{BB962C8B-B14F-4D97-AF65-F5344CB8AC3E}">
        <p14:creationId xmlns:p14="http://schemas.microsoft.com/office/powerpoint/2010/main" val="3558240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E915DC-52EB-4B70-900C-19AB46A6FA9F}" type="slidenum">
              <a:rPr lang="en-GB" altLang="en-US"/>
              <a:pPr>
                <a:spcBef>
                  <a:spcPct val="0"/>
                </a:spcBef>
              </a:pPr>
              <a:t>29</a:t>
            </a:fld>
            <a:endParaRPr lang="en-GB" altLang="en-US"/>
          </a:p>
        </p:txBody>
      </p:sp>
    </p:spTree>
    <p:extLst>
      <p:ext uri="{BB962C8B-B14F-4D97-AF65-F5344CB8AC3E}">
        <p14:creationId xmlns:p14="http://schemas.microsoft.com/office/powerpoint/2010/main" val="3411377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marL="171450" indent="-171450">
              <a:buFont typeface="Arial" panose="020B0604020202020204" pitchFamily="34" charset="0"/>
              <a:buChar char="•"/>
              <a:defRPr/>
            </a:pPr>
            <a:r>
              <a:rPr lang="en-US" altLang="en-US" i="1" dirty="0"/>
              <a:t>Financial.</a:t>
            </a:r>
            <a:r>
              <a:rPr lang="en-US" altLang="en-US" dirty="0"/>
              <a:t> This group influences the company’s ability to obtain funds.</a:t>
            </a:r>
          </a:p>
          <a:p>
            <a:pPr marL="171450" indent="-171450">
              <a:buFont typeface="Arial" panose="020B0604020202020204" pitchFamily="34" charset="0"/>
              <a:buChar char="•"/>
              <a:defRPr/>
            </a:pPr>
            <a:r>
              <a:rPr lang="en-US" altLang="en-US" i="1" dirty="0"/>
              <a:t>Media.</a:t>
            </a:r>
            <a:r>
              <a:rPr lang="en-US" altLang="en-US" dirty="0"/>
              <a:t> This group carries news, features, and editorial opinion. </a:t>
            </a:r>
          </a:p>
          <a:p>
            <a:pPr marL="171450" indent="-171450">
              <a:buFont typeface="Arial" panose="020B0604020202020204" pitchFamily="34" charset="0"/>
              <a:buChar char="•"/>
              <a:defRPr/>
            </a:pPr>
            <a:r>
              <a:rPr lang="en-US" altLang="en-US" i="1" dirty="0"/>
              <a:t>Government</a:t>
            </a:r>
            <a:r>
              <a:rPr lang="en-US" altLang="en-US" dirty="0"/>
              <a:t>. Management must take government developments into account. </a:t>
            </a:r>
          </a:p>
          <a:p>
            <a:pPr marL="171450" indent="-171450">
              <a:buFont typeface="Arial" panose="020B0604020202020204" pitchFamily="34" charset="0"/>
              <a:buChar char="•"/>
              <a:defRPr/>
            </a:pPr>
            <a:r>
              <a:rPr lang="en-US" altLang="en-US" i="1" dirty="0"/>
              <a:t>NGO’s</a:t>
            </a:r>
            <a:r>
              <a:rPr lang="en-US" altLang="en-US" dirty="0"/>
              <a:t>. A company’s marketing decisions may be questioned by consumer organizations, environmental groups, minority groups, and others. </a:t>
            </a:r>
          </a:p>
          <a:p>
            <a:pPr marL="171450" indent="-171450">
              <a:buFont typeface="Arial" panose="020B0604020202020204" pitchFamily="34" charset="0"/>
              <a:buChar char="•"/>
              <a:defRPr/>
            </a:pPr>
            <a:r>
              <a:rPr lang="en-US" altLang="en-US" i="1" dirty="0"/>
              <a:t>Local public</a:t>
            </a:r>
            <a:r>
              <a:rPr lang="en-US" altLang="en-US" dirty="0"/>
              <a:t>. This group includes neighborhood residents and community organizations. </a:t>
            </a:r>
          </a:p>
          <a:p>
            <a:pPr marL="171450" indent="-171450">
              <a:buFont typeface="Arial" panose="020B0604020202020204" pitchFamily="34" charset="0"/>
              <a:buChar char="•"/>
              <a:defRPr/>
            </a:pPr>
            <a:r>
              <a:rPr lang="en-US" altLang="en-US" i="1" dirty="0"/>
              <a:t>General public</a:t>
            </a:r>
            <a:r>
              <a:rPr lang="en-US" altLang="en-US" dirty="0"/>
              <a:t>. A company needs to be concerned about the general public’s attitude toward its products and activities. </a:t>
            </a:r>
          </a:p>
          <a:p>
            <a:pPr marL="171450" indent="-171450">
              <a:buFont typeface="Arial" panose="020B0604020202020204" pitchFamily="34" charset="0"/>
              <a:buChar char="•"/>
              <a:defRPr/>
            </a:pPr>
            <a:r>
              <a:rPr lang="en-US" altLang="en-US" i="1" dirty="0"/>
              <a:t>Internal public.</a:t>
            </a:r>
            <a:r>
              <a:rPr lang="en-US" altLang="en-US" dirty="0"/>
              <a:t> This group includes workers, managers, volunteers, and the board of directors. </a:t>
            </a:r>
          </a:p>
          <a:p>
            <a:pPr>
              <a:defRPr/>
            </a:pPr>
            <a:endParaRPr lang="en-GB" dirty="0"/>
          </a:p>
          <a:p>
            <a:pPr>
              <a:buFont typeface="Arial" panose="020B0604020202020204" pitchFamily="34" charset="0"/>
              <a:buNone/>
              <a:defRPr/>
            </a:pPr>
            <a:r>
              <a:rPr lang="en-US" altLang="en-US" i="1" dirty="0"/>
              <a:t>Consumer markets </a:t>
            </a:r>
            <a:r>
              <a:rPr lang="en-US" altLang="en-US" dirty="0"/>
              <a:t>consist of individuals.</a:t>
            </a:r>
          </a:p>
          <a:p>
            <a:pPr>
              <a:buFont typeface="Arial" panose="020B0604020202020204" pitchFamily="34" charset="0"/>
              <a:buNone/>
              <a:defRPr/>
            </a:pPr>
            <a:endParaRPr lang="en-US" altLang="en-US" dirty="0"/>
          </a:p>
          <a:p>
            <a:pPr>
              <a:buFont typeface="Arial" panose="020B0604020202020204" pitchFamily="34" charset="0"/>
              <a:buNone/>
              <a:defRPr/>
            </a:pPr>
            <a:r>
              <a:rPr lang="en-US" altLang="en-US" i="1" dirty="0"/>
              <a:t>Business markets </a:t>
            </a:r>
            <a:r>
              <a:rPr lang="en-US" altLang="en-US" dirty="0"/>
              <a:t>buy goods and services for further processing or use in their production processes.</a:t>
            </a:r>
          </a:p>
          <a:p>
            <a:pPr>
              <a:buFont typeface="Arial" panose="020B0604020202020204" pitchFamily="34" charset="0"/>
              <a:buNone/>
              <a:defRPr/>
            </a:pPr>
            <a:endParaRPr lang="en-US" altLang="en-US" dirty="0"/>
          </a:p>
          <a:p>
            <a:pPr>
              <a:buFont typeface="Arial" panose="020B0604020202020204" pitchFamily="34" charset="0"/>
              <a:buNone/>
              <a:defRPr/>
            </a:pPr>
            <a:r>
              <a:rPr lang="en-US" altLang="en-US" i="1" dirty="0"/>
              <a:t>Reseller markets </a:t>
            </a:r>
            <a:r>
              <a:rPr lang="en-US" altLang="en-US" dirty="0"/>
              <a:t>buy goods and services to resell at a profit. </a:t>
            </a:r>
          </a:p>
          <a:p>
            <a:pPr>
              <a:buFont typeface="Arial" panose="020B0604020202020204" pitchFamily="34" charset="0"/>
              <a:buNone/>
              <a:defRPr/>
            </a:pPr>
            <a:endParaRPr lang="en-US" altLang="en-US" dirty="0"/>
          </a:p>
          <a:p>
            <a:pPr>
              <a:buFont typeface="Arial" panose="020B0604020202020204" pitchFamily="34" charset="0"/>
              <a:buNone/>
              <a:defRPr/>
            </a:pPr>
            <a:r>
              <a:rPr lang="en-US" altLang="en-US" i="1" dirty="0"/>
              <a:t>Government markets </a:t>
            </a:r>
            <a:r>
              <a:rPr lang="en-US" altLang="en-US" dirty="0"/>
              <a:t>consist of government agencies that buy goods and services to produce public services or transfer the goods and services to others who need them. </a:t>
            </a:r>
          </a:p>
          <a:p>
            <a:pPr>
              <a:buFont typeface="Arial" panose="020B0604020202020204" pitchFamily="34" charset="0"/>
              <a:buNone/>
              <a:defRPr/>
            </a:pPr>
            <a:endParaRPr lang="en-US" altLang="en-US" dirty="0"/>
          </a:p>
          <a:p>
            <a:pPr>
              <a:buFont typeface="Arial" panose="020B0604020202020204" pitchFamily="34" charset="0"/>
              <a:buNone/>
              <a:defRPr/>
            </a:pPr>
            <a:r>
              <a:rPr lang="en-US" altLang="en-US" i="1" dirty="0"/>
              <a:t>International markets </a:t>
            </a:r>
            <a:r>
              <a:rPr lang="en-US" altLang="en-US" dirty="0"/>
              <a:t>consist of various buyers in other countries, including consumers, producers, resellers, and governments. </a:t>
            </a:r>
          </a:p>
          <a:p>
            <a:pPr>
              <a:buFont typeface="Arial" panose="020B0604020202020204" pitchFamily="34" charset="0"/>
              <a:buNone/>
              <a:defRPr/>
            </a:pPr>
            <a:endParaRPr lang="en-US" altLang="en-US" dirty="0"/>
          </a:p>
          <a:p>
            <a:pPr>
              <a:defRPr/>
            </a:pPr>
            <a:r>
              <a:rPr lang="en-US" altLang="en-US" dirty="0"/>
              <a:t>Each market type has special characteristics that call for careful study by the seller.</a:t>
            </a:r>
            <a:endParaRPr lang="en-US" altLang="en-US" b="1" dirty="0"/>
          </a:p>
          <a:p>
            <a:pPr>
              <a:defRPr/>
            </a:pPr>
            <a:endParaRPr lang="en-GB"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D45D736-650D-4612-9707-DDCBD2129993}" type="slidenum">
              <a:rPr lang="en-GB" altLang="en-US"/>
              <a:pPr>
                <a:spcBef>
                  <a:spcPct val="0"/>
                </a:spcBef>
              </a:pPr>
              <a:t>30</a:t>
            </a:fld>
            <a:endParaRPr lang="en-GB" altLang="en-US"/>
          </a:p>
        </p:txBody>
      </p:sp>
    </p:spTree>
    <p:extLst>
      <p:ext uri="{BB962C8B-B14F-4D97-AF65-F5344CB8AC3E}">
        <p14:creationId xmlns:p14="http://schemas.microsoft.com/office/powerpoint/2010/main" val="3697513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GB"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0798121-2287-42E2-B2D0-1D5ADBE97A28}" type="slidenum">
              <a:rPr lang="en-GB" altLang="en-US"/>
              <a:pPr>
                <a:spcBef>
                  <a:spcPct val="0"/>
                </a:spcBef>
              </a:pPr>
              <a:t>31</a:t>
            </a:fld>
            <a:endParaRPr lang="en-GB" altLang="en-US"/>
          </a:p>
        </p:txBody>
      </p:sp>
    </p:spTree>
    <p:extLst>
      <p:ext uri="{BB962C8B-B14F-4D97-AF65-F5344CB8AC3E}">
        <p14:creationId xmlns:p14="http://schemas.microsoft.com/office/powerpoint/2010/main" val="38500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6554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A77B0B98-AB69-4EB7-9AE4-AE89D8B19AB4}" type="slidenum">
              <a:rPr lang="en-US" smtClean="0">
                <a:latin typeface="Calibri" pitchFamily="34" charset="0"/>
              </a:rPr>
              <a:pPr fontAlgn="base">
                <a:spcBef>
                  <a:spcPct val="0"/>
                </a:spcBef>
                <a:spcAft>
                  <a:spcPct val="0"/>
                </a:spcAft>
                <a:defRPr/>
              </a:pPr>
              <a:t>5</a:t>
            </a:fld>
            <a:endParaRPr lang="en-US" dirty="0">
              <a:latin typeface="Calibri" pitchFamily="34" charset="0"/>
            </a:endParaRPr>
          </a:p>
        </p:txBody>
      </p:sp>
    </p:spTree>
    <p:extLst>
      <p:ext uri="{BB962C8B-B14F-4D97-AF65-F5344CB8AC3E}">
        <p14:creationId xmlns:p14="http://schemas.microsoft.com/office/powerpoint/2010/main" val="2520130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6554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A77B0B98-AB69-4EB7-9AE4-AE89D8B19AB4}" type="slidenum">
              <a:rPr lang="en-US" smtClean="0">
                <a:latin typeface="Calibri" pitchFamily="34" charset="0"/>
              </a:rPr>
              <a:pPr fontAlgn="base">
                <a:spcBef>
                  <a:spcPct val="0"/>
                </a:spcBef>
                <a:spcAft>
                  <a:spcPct val="0"/>
                </a:spcAft>
                <a:defRPr/>
              </a:pPr>
              <a:t>6</a:t>
            </a:fld>
            <a:endParaRPr lang="en-US" dirty="0">
              <a:latin typeface="Calibri" pitchFamily="34" charset="0"/>
            </a:endParaRPr>
          </a:p>
        </p:txBody>
      </p:sp>
    </p:spTree>
    <p:extLst>
      <p:ext uri="{BB962C8B-B14F-4D97-AF65-F5344CB8AC3E}">
        <p14:creationId xmlns:p14="http://schemas.microsoft.com/office/powerpoint/2010/main" val="2469971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6554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A77B0B98-AB69-4EB7-9AE4-AE89D8B19AB4}" type="slidenum">
              <a:rPr lang="en-US" smtClean="0">
                <a:latin typeface="Calibri" pitchFamily="34" charset="0"/>
              </a:rPr>
              <a:pPr fontAlgn="base">
                <a:spcBef>
                  <a:spcPct val="0"/>
                </a:spcBef>
                <a:spcAft>
                  <a:spcPct val="0"/>
                </a:spcAft>
                <a:defRPr/>
              </a:pPr>
              <a:t>7</a:t>
            </a:fld>
            <a:endParaRPr lang="en-US" dirty="0">
              <a:latin typeface="Calibri" pitchFamily="34" charset="0"/>
            </a:endParaRPr>
          </a:p>
        </p:txBody>
      </p:sp>
    </p:spTree>
    <p:extLst>
      <p:ext uri="{BB962C8B-B14F-4D97-AF65-F5344CB8AC3E}">
        <p14:creationId xmlns:p14="http://schemas.microsoft.com/office/powerpoint/2010/main" val="2473297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40000" lnSpcReduction="20000"/>
          </a:bodyPr>
          <a:lstStyle/>
          <a:p>
            <a:pPr marL="0" lvl="1">
              <a:spcBef>
                <a:spcPct val="0"/>
              </a:spcBef>
              <a:defRPr/>
            </a:pPr>
            <a:r>
              <a:rPr lang="en-US" b="1" i="1" dirty="0">
                <a:solidFill>
                  <a:srgbClr val="000000"/>
                </a:solidFill>
                <a:ea typeface="MS PGothic" pitchFamily="34" charset="-128"/>
                <a:cs typeface="ＭＳ Ｐゴシック" charset="-128"/>
              </a:rPr>
              <a:t>The Baby Boomers. </a:t>
            </a:r>
            <a:r>
              <a:rPr lang="en-US" dirty="0">
                <a:solidFill>
                  <a:srgbClr val="000000"/>
                </a:solidFill>
                <a:ea typeface="MS PGothic" pitchFamily="34" charset="-128"/>
                <a:cs typeface="ＭＳ Ｐゴシック" charset="-128"/>
              </a:rPr>
              <a:t>Over the years, the baby boomers have been one of the most powerful forces shaping the marketing environment through every stage of life through which they migrate.  The youngest boomers are now in their fifties; the oldest are in their late sixties and well into retirement.</a:t>
            </a:r>
            <a:r>
              <a:rPr lang="en-US" altLang="en-US" dirty="0"/>
              <a:t>  Boomers are spending more carefully and planning to work longer.  They are the wealthiest generation in U.S. history</a:t>
            </a:r>
          </a:p>
          <a:p>
            <a:pPr>
              <a:defRPr/>
            </a:pPr>
            <a:endParaRPr lang="en-US" altLang="en-US" dirty="0">
              <a:solidFill>
                <a:srgbClr val="000000"/>
              </a:solidFill>
              <a:ea typeface="MS PGothic" pitchFamily="34" charset="-128"/>
            </a:endParaRPr>
          </a:p>
          <a:p>
            <a:pPr>
              <a:defRPr/>
            </a:pPr>
            <a:r>
              <a:rPr lang="en-US" b="1" i="1" dirty="0">
                <a:solidFill>
                  <a:srgbClr val="000000"/>
                </a:solidFill>
                <a:ea typeface="MS PGothic" pitchFamily="34" charset="-128"/>
                <a:cs typeface="ＭＳ Ｐゴシック" charset="-128"/>
              </a:rPr>
              <a:t>Generation X. </a:t>
            </a:r>
            <a:r>
              <a:rPr lang="en-US" dirty="0">
                <a:solidFill>
                  <a:srgbClr val="000000"/>
                </a:solidFill>
                <a:ea typeface="MS PGothic" pitchFamily="34" charset="-128"/>
                <a:cs typeface="ＭＳ Ｐゴシック" charset="-128"/>
              </a:rPr>
              <a:t>Considerably smaller than the boomer generation that precedes them and the Millennials who follow, the Generation Xers are a sometimes overlooked consumer group. From a marketing standpoint, the Gen Xers are a more skeptical bunch who  tend to research products before they consider a purchase and prefer quality to quantity.  They are less receptive to overt marketing pitches and more likely to be receptive to irreverent ad pitches that make fun of convention and tradition.</a:t>
            </a:r>
          </a:p>
          <a:p>
            <a:pPr>
              <a:defRPr/>
            </a:pPr>
            <a:endParaRPr lang="en-US" dirty="0">
              <a:solidFill>
                <a:srgbClr val="000000"/>
              </a:solidFill>
              <a:ea typeface="MS PGothic" pitchFamily="34" charset="-128"/>
              <a:cs typeface="ＭＳ Ｐゴシック" charset="-128"/>
            </a:endParaRPr>
          </a:p>
          <a:p>
            <a:pPr>
              <a:defRPr/>
            </a:pPr>
            <a:r>
              <a:rPr lang="en-US" b="1" i="1" dirty="0">
                <a:solidFill>
                  <a:srgbClr val="000000"/>
                </a:solidFill>
                <a:ea typeface="MS PGothic" pitchFamily="34" charset="-128"/>
                <a:cs typeface="ＭＳ Ｐゴシック" charset="-128"/>
              </a:rPr>
              <a:t>Millennials.</a:t>
            </a:r>
            <a:r>
              <a:rPr lang="en-US" altLang="en-US" dirty="0"/>
              <a:t> The Millennials were the first generation to grow up in a world filled with computers, mobile phones, satellite TV, iPods and iPads, and online social networks. As a result, they engage with brands in an entirely new way, such as with mobile or social media. </a:t>
            </a:r>
            <a:r>
              <a:rPr lang="en-US" b="1" i="1" dirty="0">
                <a:solidFill>
                  <a:srgbClr val="000000"/>
                </a:solidFill>
                <a:ea typeface="MS PGothic" pitchFamily="34" charset="-128"/>
                <a:cs typeface="ＭＳ Ｐゴシック" charset="-128"/>
              </a:rPr>
              <a:t> </a:t>
            </a:r>
            <a:r>
              <a:rPr lang="en-US" dirty="0">
                <a:solidFill>
                  <a:srgbClr val="000000"/>
                </a:solidFill>
                <a:ea typeface="MS PGothic" pitchFamily="34" charset="-128"/>
                <a:cs typeface="ＭＳ Ｐゴシック" charset="-128"/>
              </a:rPr>
              <a:t>In the post-recession era, the Millennials are the most financially strapped generation. Still, because of their numbers, the Millennials make up a huge and attractive market, both now and in the future.</a:t>
            </a:r>
          </a:p>
          <a:p>
            <a:pPr>
              <a:defRPr/>
            </a:pPr>
            <a:endParaRPr lang="en-US" dirty="0">
              <a:solidFill>
                <a:srgbClr val="000000"/>
              </a:solidFill>
              <a:ea typeface="MS PGothic" pitchFamily="34" charset="-128"/>
              <a:cs typeface="ＭＳ Ｐゴシック" charset="-128"/>
            </a:endParaRPr>
          </a:p>
          <a:p>
            <a:pPr>
              <a:defRPr/>
            </a:pPr>
            <a:r>
              <a:rPr lang="en-US" b="1" i="1" dirty="0">
                <a:solidFill>
                  <a:srgbClr val="000000"/>
                </a:solidFill>
                <a:ea typeface="MS PGothic" pitchFamily="34" charset="-128"/>
                <a:cs typeface="ＭＳ Ｐゴシック" charset="-128"/>
              </a:rPr>
              <a:t>Generation Z. </a:t>
            </a:r>
            <a:r>
              <a:rPr lang="en-US" dirty="0">
                <a:solidFill>
                  <a:srgbClr val="000000"/>
                </a:solidFill>
                <a:ea typeface="MS PGothic" pitchFamily="34" charset="-128"/>
                <a:cs typeface="ＭＳ Ｐゴシック" charset="-128"/>
              </a:rPr>
              <a:t>The  </a:t>
            </a:r>
            <a:r>
              <a:rPr lang="en-US" dirty="0" err="1">
                <a:solidFill>
                  <a:srgbClr val="000000"/>
                </a:solidFill>
                <a:ea typeface="MS PGothic" pitchFamily="34" charset="-128"/>
                <a:cs typeface="ＭＳ Ｐゴシック" charset="-128"/>
              </a:rPr>
              <a:t>GenZers</a:t>
            </a:r>
            <a:r>
              <a:rPr lang="en-US" dirty="0">
                <a:solidFill>
                  <a:srgbClr val="000000"/>
                </a:solidFill>
                <a:ea typeface="MS PGothic" pitchFamily="34" charset="-128"/>
                <a:cs typeface="ＭＳ Ｐゴシック" charset="-128"/>
              </a:rPr>
              <a:t> make up important kids, tweens, and teens markets who spend an estimated $43 billion annually of their own money and influence a total of almost $200 billion of their own and parents’ spending. These young consumers also represent tomorrow’s markets—they are now forming brand relationships that will affect their buying well into the future.</a:t>
            </a:r>
            <a:endParaRPr lang="en-US" altLang="en-US" dirty="0">
              <a:solidFill>
                <a:srgbClr val="000000"/>
              </a:solidFill>
              <a:ea typeface="MS PGothic" pitchFamily="34" charset="-128"/>
            </a:endParaRPr>
          </a:p>
          <a:p>
            <a:pPr>
              <a:defRPr/>
            </a:pPr>
            <a:endParaRPr lang="en-US" altLang="en-US" dirty="0">
              <a:solidFill>
                <a:srgbClr val="000000"/>
              </a:solidFill>
              <a:ea typeface="MS PGothic" pitchFamily="34" charset="-128"/>
            </a:endParaRPr>
          </a:p>
          <a:p>
            <a:pPr>
              <a:defRPr/>
            </a:pPr>
            <a:endParaRPr lang="en-US" altLang="en-US" dirty="0"/>
          </a:p>
          <a:p>
            <a:pPr>
              <a:defRPr/>
            </a:pPr>
            <a:r>
              <a:rPr lang="en-US" altLang="en-US" b="1" dirty="0"/>
              <a:t>Discussion Question </a:t>
            </a:r>
          </a:p>
          <a:p>
            <a:pPr>
              <a:defRPr/>
            </a:pPr>
            <a:r>
              <a:rPr lang="en-US" altLang="en-US" i="1" dirty="0"/>
              <a:t>Do marketers need to create separate products and marketing programs for each generation? </a:t>
            </a:r>
          </a:p>
          <a:p>
            <a:pPr>
              <a:defRPr/>
            </a:pPr>
            <a:endParaRPr lang="en-US" altLang="en-US" dirty="0"/>
          </a:p>
          <a:p>
            <a:pPr>
              <a:defRPr/>
            </a:pPr>
            <a:r>
              <a:rPr lang="en-US" altLang="en-US" dirty="0"/>
              <a:t>Some experts warn that marketers need to be careful about turning off one generation each time they craft a product or message that appeals effectively to another. Others caution that each generation spans decades of time and many socioeconomic levels.</a:t>
            </a:r>
          </a:p>
          <a:p>
            <a:pPr>
              <a:defRPr/>
            </a:pPr>
            <a:endParaRPr lang="en-US" altLang="en-US" dirty="0"/>
          </a:p>
          <a:p>
            <a:pPr>
              <a:defRPr/>
            </a:pPr>
            <a:r>
              <a:rPr lang="en-US" altLang="en-US" dirty="0"/>
              <a:t>Thus, marketers need to form more precise age-specific segments within each group. More importantly, defining people by their birth date may be less effective than segmenting them by their lifestyle, life stage, or the common values they seek in the products they buy.</a:t>
            </a:r>
          </a:p>
          <a:p>
            <a:pPr>
              <a:defRPr/>
            </a:pPr>
            <a:endParaRPr lang="en-US" altLang="en-US" dirty="0"/>
          </a:p>
          <a:p>
            <a:pPr>
              <a:defRPr/>
            </a:pPr>
            <a:r>
              <a:rPr lang="en-US" altLang="en-US" b="1" dirty="0"/>
              <a:t>Changing American family</a:t>
            </a:r>
          </a:p>
          <a:p>
            <a:pPr>
              <a:defRPr/>
            </a:pPr>
            <a:endParaRPr lang="en-US" altLang="en-US" b="1" dirty="0"/>
          </a:p>
          <a:p>
            <a:pPr>
              <a:buFont typeface="Arial" panose="020B0604020202020204" pitchFamily="34" charset="0"/>
              <a:buNone/>
              <a:defRPr/>
            </a:pPr>
            <a:r>
              <a:rPr lang="en-US" altLang="en-US" dirty="0"/>
              <a:t>Changes in the American family  have included:</a:t>
            </a:r>
          </a:p>
          <a:p>
            <a:pPr>
              <a:buFont typeface="Arial" panose="020B0604020202020204" pitchFamily="34" charset="0"/>
              <a:buNone/>
              <a:defRPr/>
            </a:pPr>
            <a:endParaRPr lang="en-US" altLang="en-US" dirty="0"/>
          </a:p>
          <a:p>
            <a:pPr marL="171450" indent="-171450">
              <a:buFont typeface="Arial" panose="020B0604020202020204" pitchFamily="34" charset="0"/>
              <a:buChar char="•"/>
              <a:defRPr/>
            </a:pPr>
            <a:r>
              <a:rPr lang="en-US" altLang="en-US" dirty="0"/>
              <a:t>More couples and Divorcing or separating</a:t>
            </a:r>
          </a:p>
          <a:p>
            <a:pPr marL="171450" indent="-171450">
              <a:buFont typeface="Arial" panose="020B0604020202020204" pitchFamily="34" charset="0"/>
              <a:buChar char="•"/>
              <a:defRPr/>
            </a:pPr>
            <a:r>
              <a:rPr lang="en-US" altLang="en-US" dirty="0"/>
              <a:t>More people choosing not to marry or marrying later</a:t>
            </a:r>
          </a:p>
          <a:p>
            <a:pPr marL="171450" indent="-171450">
              <a:buFont typeface="Arial" panose="020B0604020202020204" pitchFamily="34" charset="0"/>
              <a:buChar char="•"/>
              <a:defRPr/>
            </a:pPr>
            <a:r>
              <a:rPr lang="en-US" altLang="en-US" dirty="0"/>
              <a:t>More people marrying without intending to have children</a:t>
            </a:r>
          </a:p>
          <a:p>
            <a:pPr marL="171450" indent="-171450">
              <a:buFont typeface="Arial" panose="020B0604020202020204" pitchFamily="34" charset="0"/>
              <a:buChar char="•"/>
              <a:defRPr/>
            </a:pPr>
            <a:r>
              <a:rPr lang="en-US" altLang="en-US" dirty="0"/>
              <a:t>Increasing number of working women</a:t>
            </a:r>
          </a:p>
          <a:p>
            <a:pPr marL="171450" indent="-171450">
              <a:buFont typeface="Arial" panose="020B0604020202020204" pitchFamily="34" charset="0"/>
              <a:buChar char="•"/>
              <a:defRPr/>
            </a:pPr>
            <a:r>
              <a:rPr lang="en-US" altLang="en-US" dirty="0"/>
              <a:t>Increasing number of stay-at-home dads</a:t>
            </a:r>
          </a:p>
          <a:p>
            <a:pPr marL="171450" indent="-171450">
              <a:buFont typeface="Arial" panose="020B0604020202020204" pitchFamily="34" charset="0"/>
              <a:buChar char="•"/>
              <a:defRPr/>
            </a:pPr>
            <a:endParaRPr lang="en-US" altLang="en-US" dirty="0"/>
          </a:p>
          <a:p>
            <a:pPr>
              <a:defRPr/>
            </a:pPr>
            <a:r>
              <a:rPr lang="en-US" altLang="en-US" dirty="0"/>
              <a:t>Changes in the workforce have included:</a:t>
            </a:r>
          </a:p>
          <a:p>
            <a:pPr marL="457200" indent="-457200">
              <a:buFont typeface="Arial" panose="020B0604020202020204" pitchFamily="34" charset="0"/>
              <a:buChar char="•"/>
              <a:defRPr/>
            </a:pPr>
            <a:r>
              <a:rPr lang="en-US" altLang="en-US" sz="3200" dirty="0"/>
              <a:t>More educated  workers</a:t>
            </a:r>
          </a:p>
          <a:p>
            <a:pPr marL="457200" indent="-457200">
              <a:buFont typeface="Arial" panose="020B0604020202020204" pitchFamily="34" charset="0"/>
              <a:buChar char="•"/>
              <a:defRPr/>
            </a:pPr>
            <a:r>
              <a:rPr lang="en-US" altLang="en-US" sz="3200" dirty="0"/>
              <a:t>More white collar workers</a:t>
            </a:r>
          </a:p>
          <a:p>
            <a:pPr>
              <a:defRPr/>
            </a:pPr>
            <a:endParaRPr lang="en-US" altLang="en-US" dirty="0"/>
          </a:p>
          <a:p>
            <a:pPr>
              <a:defRPr/>
            </a:pPr>
            <a:endParaRPr lang="en-GB" dirty="0"/>
          </a:p>
          <a:p>
            <a:pPr>
              <a:defRPr/>
            </a:pPr>
            <a:endParaRPr lang="en-GB" dirty="0"/>
          </a:p>
          <a:p>
            <a:pPr>
              <a:defRPr/>
            </a:pPr>
            <a:r>
              <a:rPr lang="en-US" dirty="0">
                <a:ea typeface="ＭＳ Ｐゴシック" charset="-128"/>
              </a:rPr>
              <a:t>Countries vary in their ethnic and racial makeup. At one extreme is Japan, where almost everyone is Japanese. At the other extreme is the United States, with people from virtually all national origins. Marketers now face increasingly diverse markets, both at home and abroad, as their operations become more international in scope.</a:t>
            </a:r>
          </a:p>
          <a:p>
            <a:pPr>
              <a:defRPr/>
            </a:pPr>
            <a:endParaRPr lang="en-US" dirty="0">
              <a:ea typeface="ＭＳ Ｐゴシック" charset="-128"/>
            </a:endParaRPr>
          </a:p>
          <a:p>
            <a:pPr>
              <a:defRPr/>
            </a:pPr>
            <a:r>
              <a:rPr lang="en-US" dirty="0">
                <a:ea typeface="ＭＳ Ｐゴシック" charset="-128"/>
              </a:rPr>
              <a:t>More than 40 million people living in the United States—about 13 percent of the population—were born in another country. The nation’s ethnic populations are expected to explode in coming decades. </a:t>
            </a:r>
          </a:p>
          <a:p>
            <a:pPr>
              <a:defRPr/>
            </a:pPr>
            <a:endParaRPr lang="en-US" dirty="0">
              <a:ea typeface="ＭＳ Ｐゴシック" charset="-128"/>
            </a:endParaRPr>
          </a:p>
          <a:p>
            <a:pPr>
              <a:defRPr/>
            </a:pPr>
            <a:r>
              <a:rPr lang="en-US" dirty="0">
                <a:ea typeface="ＭＳ Ｐゴシック" charset="-128"/>
              </a:rPr>
              <a:t>Diversity goes beyond ethnic heritage. For example, many major companies explicitly target gay and lesbian consumers</a:t>
            </a:r>
          </a:p>
          <a:p>
            <a:pPr>
              <a:defRPr/>
            </a:pPr>
            <a:endParaRPr lang="en-GB"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62ECE1D-F8A2-41EA-9D2B-B97A174D53A5}" type="slidenum">
              <a:rPr lang="en-GB" altLang="en-US"/>
              <a:pPr>
                <a:spcBef>
                  <a:spcPct val="0"/>
                </a:spcBef>
              </a:pPr>
              <a:t>9</a:t>
            </a:fld>
            <a:endParaRPr lang="en-GB" altLang="en-US"/>
          </a:p>
        </p:txBody>
      </p:sp>
    </p:spTree>
    <p:extLst>
      <p:ext uri="{BB962C8B-B14F-4D97-AF65-F5344CB8AC3E}">
        <p14:creationId xmlns:p14="http://schemas.microsoft.com/office/powerpoint/2010/main" val="3243777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defRPr/>
            </a:pPr>
            <a:r>
              <a:rPr lang="en-US" altLang="en-US" b="1" dirty="0"/>
              <a:t>Changing American family</a:t>
            </a:r>
          </a:p>
          <a:p>
            <a:pPr>
              <a:defRPr/>
            </a:pPr>
            <a:endParaRPr lang="en-US" altLang="en-US" b="1" dirty="0"/>
          </a:p>
          <a:p>
            <a:pPr>
              <a:buFont typeface="Arial" panose="020B0604020202020204" pitchFamily="34" charset="0"/>
              <a:buNone/>
              <a:defRPr/>
            </a:pPr>
            <a:r>
              <a:rPr lang="en-US" altLang="en-US" dirty="0"/>
              <a:t>Changes in the American family  have included:</a:t>
            </a:r>
          </a:p>
          <a:p>
            <a:pPr>
              <a:buFont typeface="Arial" panose="020B0604020202020204" pitchFamily="34" charset="0"/>
              <a:buNone/>
              <a:defRPr/>
            </a:pPr>
            <a:endParaRPr lang="en-US" altLang="en-US" dirty="0"/>
          </a:p>
          <a:p>
            <a:pPr marL="171450" indent="-171450">
              <a:buFont typeface="Arial" panose="020B0604020202020204" pitchFamily="34" charset="0"/>
              <a:buChar char="•"/>
              <a:defRPr/>
            </a:pPr>
            <a:r>
              <a:rPr lang="en-US" altLang="en-US" dirty="0"/>
              <a:t>More couples and Divorcing or separating</a:t>
            </a:r>
          </a:p>
          <a:p>
            <a:pPr marL="171450" indent="-171450">
              <a:buFont typeface="Arial" panose="020B0604020202020204" pitchFamily="34" charset="0"/>
              <a:buChar char="•"/>
              <a:defRPr/>
            </a:pPr>
            <a:r>
              <a:rPr lang="en-US" altLang="en-US" dirty="0"/>
              <a:t>More people choosing not to marry or marrying later</a:t>
            </a:r>
          </a:p>
          <a:p>
            <a:pPr marL="171450" indent="-171450">
              <a:buFont typeface="Arial" panose="020B0604020202020204" pitchFamily="34" charset="0"/>
              <a:buChar char="•"/>
              <a:defRPr/>
            </a:pPr>
            <a:r>
              <a:rPr lang="en-US" altLang="en-US" dirty="0"/>
              <a:t>More people marrying without intending to have children</a:t>
            </a:r>
          </a:p>
          <a:p>
            <a:pPr marL="171450" indent="-171450">
              <a:buFont typeface="Arial" panose="020B0604020202020204" pitchFamily="34" charset="0"/>
              <a:buChar char="•"/>
              <a:defRPr/>
            </a:pPr>
            <a:r>
              <a:rPr lang="en-US" altLang="en-US" dirty="0"/>
              <a:t>Increasing number of working women</a:t>
            </a:r>
          </a:p>
          <a:p>
            <a:pPr marL="171450" indent="-171450">
              <a:buFont typeface="Arial" panose="020B0604020202020204" pitchFamily="34" charset="0"/>
              <a:buChar char="•"/>
              <a:defRPr/>
            </a:pPr>
            <a:r>
              <a:rPr lang="en-US" altLang="en-US" dirty="0"/>
              <a:t>Increasing number of stay-at-home dads</a:t>
            </a:r>
          </a:p>
          <a:p>
            <a:pPr marL="171450" indent="-171450">
              <a:buFont typeface="Arial" panose="020B0604020202020204" pitchFamily="34" charset="0"/>
              <a:buChar char="•"/>
              <a:defRPr/>
            </a:pPr>
            <a:endParaRPr lang="en-US" altLang="en-US" dirty="0"/>
          </a:p>
          <a:p>
            <a:pPr>
              <a:defRPr/>
            </a:pPr>
            <a:r>
              <a:rPr lang="en-US" altLang="en-US" dirty="0"/>
              <a:t>Changes in the workforce have included:</a:t>
            </a:r>
          </a:p>
          <a:p>
            <a:pPr marL="457200" indent="-457200">
              <a:buFont typeface="Arial" panose="020B0604020202020204" pitchFamily="34" charset="0"/>
              <a:buChar char="•"/>
              <a:defRPr/>
            </a:pPr>
            <a:r>
              <a:rPr lang="en-US" altLang="en-US" sz="3200" dirty="0"/>
              <a:t>More educated  workers</a:t>
            </a:r>
          </a:p>
          <a:p>
            <a:pPr marL="457200" indent="-457200">
              <a:buFont typeface="Arial" panose="020B0604020202020204" pitchFamily="34" charset="0"/>
              <a:buChar char="•"/>
              <a:defRPr/>
            </a:pPr>
            <a:r>
              <a:rPr lang="en-US" altLang="en-US" sz="3200" dirty="0"/>
              <a:t>More white collar workers</a:t>
            </a:r>
          </a:p>
          <a:p>
            <a:pPr>
              <a:defRPr/>
            </a:pPr>
            <a:r>
              <a:rPr lang="en-US" altLang="en-US" b="1" dirty="0"/>
              <a:t>Discussion Questions </a:t>
            </a:r>
          </a:p>
          <a:p>
            <a:pPr>
              <a:defRPr/>
            </a:pPr>
            <a:r>
              <a:rPr lang="en-US" altLang="en-US" i="1" dirty="0"/>
              <a:t>Why do you think these geographic shifts in population are happening?</a:t>
            </a:r>
          </a:p>
          <a:p>
            <a:pPr>
              <a:defRPr/>
            </a:pPr>
            <a:r>
              <a:rPr lang="en-US" altLang="en-US" i="1" dirty="0"/>
              <a:t>Where will you choose to live when you finish your education? Why?</a:t>
            </a:r>
          </a:p>
          <a:p>
            <a:pPr>
              <a:defRPr/>
            </a:pPr>
            <a:endParaRPr lang="en-US" altLang="en-US" dirty="0"/>
          </a:p>
          <a:p>
            <a:pPr>
              <a:defRPr/>
            </a:pPr>
            <a:r>
              <a:rPr lang="en-US" altLang="en-US" dirty="0"/>
              <a:t>Such population shifts interest marketers because people in different regions buy differently. For example, people in the Midwest buy more winter clothing than people in the Southeast.</a:t>
            </a:r>
          </a:p>
          <a:p>
            <a:pPr>
              <a:defRPr/>
            </a:pPr>
            <a:endParaRPr lang="en-US" altLang="en-US" dirty="0"/>
          </a:p>
          <a:p>
            <a:pPr>
              <a:defRPr/>
            </a:pPr>
            <a:r>
              <a:rPr lang="en-US" altLang="en-US" dirty="0"/>
              <a:t>The shift in where people live has also caused a shift in where they work. There has been a rapid increase in the number of people who “telecommute”—work at home or in a remote office and conduct their business by phone or the Internet. </a:t>
            </a:r>
          </a:p>
          <a:p>
            <a:pPr>
              <a:defRPr/>
            </a:pPr>
            <a:endParaRPr lang="en-GB"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4C74FD7-17BE-48B6-90BD-BD367FB74737}" type="slidenum">
              <a:rPr lang="en-GB" altLang="en-US"/>
              <a:pPr>
                <a:spcBef>
                  <a:spcPct val="0"/>
                </a:spcBef>
              </a:pPr>
              <a:t>10</a:t>
            </a:fld>
            <a:endParaRPr lang="en-GB" altLang="en-US"/>
          </a:p>
        </p:txBody>
      </p:sp>
    </p:spTree>
    <p:extLst>
      <p:ext uri="{BB962C8B-B14F-4D97-AF65-F5344CB8AC3E}">
        <p14:creationId xmlns:p14="http://schemas.microsoft.com/office/powerpoint/2010/main" val="3817861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The economic environment can offer both opportunities and threats. Nations vary greatly in their levels and distribution of income. Some countries have </a:t>
            </a:r>
            <a:r>
              <a:rPr lang="en-US" altLang="en-US" i="1">
                <a:ea typeface="ＭＳ Ｐゴシック" panose="020B0600070205080204" pitchFamily="34" charset="-128"/>
              </a:rPr>
              <a:t>industrial economies</a:t>
            </a:r>
            <a:r>
              <a:rPr lang="en-US" altLang="en-US">
                <a:ea typeface="ＭＳ Ｐゴシック" panose="020B0600070205080204" pitchFamily="34" charset="-128"/>
              </a:rPr>
              <a:t>, and at the other extreme are </a:t>
            </a:r>
            <a:r>
              <a:rPr lang="en-US" altLang="en-US" i="1">
                <a:ea typeface="ＭＳ Ｐゴシック" panose="020B0600070205080204" pitchFamily="34" charset="-128"/>
              </a:rPr>
              <a:t>subsistence economies.</a:t>
            </a:r>
          </a:p>
          <a:p>
            <a:endParaRPr lang="en-US" altLang="en-US" i="1">
              <a:ea typeface="ＭＳ Ｐゴシック" panose="020B0600070205080204" pitchFamily="34" charset="-128"/>
            </a:endParaRPr>
          </a:p>
          <a:p>
            <a:r>
              <a:rPr lang="en-US" altLang="en-US">
                <a:ea typeface="ＭＳ Ｐゴシック" panose="020B0600070205080204" pitchFamily="34" charset="-128"/>
              </a:rPr>
              <a:t>In between are </a:t>
            </a:r>
            <a:r>
              <a:rPr lang="en-US" altLang="en-US" i="1">
                <a:ea typeface="ＭＳ Ｐゴシック" panose="020B0600070205080204" pitchFamily="34" charset="-128"/>
              </a:rPr>
              <a:t>developing economies</a:t>
            </a:r>
            <a:r>
              <a:rPr lang="en-US" altLang="en-US">
                <a:ea typeface="ＭＳ Ｐゴシック" panose="020B0600070205080204" pitchFamily="34" charset="-128"/>
              </a:rPr>
              <a:t> that can offer outstanding marketing opportunities for the right kinds of products.</a:t>
            </a:r>
          </a:p>
          <a:p>
            <a:endParaRPr lang="en-GB" altLang="en-US">
              <a:ea typeface="ＭＳ Ｐゴシック" panose="020B0600070205080204"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17CA2DF-8E44-41B4-A80D-7E07506E159F}" type="slidenum">
              <a:rPr lang="en-GB" altLang="en-US"/>
              <a:pPr>
                <a:spcBef>
                  <a:spcPct val="0"/>
                </a:spcBef>
              </a:pPr>
              <a:t>11</a:t>
            </a:fld>
            <a:endParaRPr lang="en-GB" altLang="en-US"/>
          </a:p>
        </p:txBody>
      </p:sp>
    </p:spTree>
    <p:extLst>
      <p:ext uri="{BB962C8B-B14F-4D97-AF65-F5344CB8AC3E}">
        <p14:creationId xmlns:p14="http://schemas.microsoft.com/office/powerpoint/2010/main" val="2938636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8E96667-8414-43F4-9276-3D94246E3B97}" type="slidenum">
              <a:rPr lang="en-GB" altLang="en-US"/>
              <a:pPr>
                <a:spcBef>
                  <a:spcPct val="0"/>
                </a:spcBef>
              </a:pPr>
              <a:t>12</a:t>
            </a:fld>
            <a:endParaRPr lang="en-GB" altLang="en-US"/>
          </a:p>
        </p:txBody>
      </p:sp>
    </p:spTree>
    <p:extLst>
      <p:ext uri="{BB962C8B-B14F-4D97-AF65-F5344CB8AC3E}">
        <p14:creationId xmlns:p14="http://schemas.microsoft.com/office/powerpoint/2010/main" val="1091444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grpSp>
        <p:nvGrpSpPr>
          <p:cNvPr id="6" name="Group 13"/>
          <p:cNvGrpSpPr>
            <a:grpSpLocks/>
          </p:cNvGrpSpPr>
          <p:nvPr/>
        </p:nvGrpSpPr>
        <p:grpSpPr bwMode="auto">
          <a:xfrm>
            <a:off x="971550" y="765175"/>
            <a:ext cx="8172450" cy="5212170"/>
            <a:chOff x="971550" y="836613"/>
            <a:chExt cx="8172450" cy="5212170"/>
          </a:xfrm>
        </p:grpSpPr>
        <p:cxnSp>
          <p:nvCxnSpPr>
            <p:cNvPr id="7" name="Straight Connector 6"/>
            <p:cNvCxnSpPr/>
            <p:nvPr/>
          </p:nvCxnSpPr>
          <p:spPr bwMode="auto">
            <a:xfrm flipV="1">
              <a:off x="971550" y="3444876"/>
              <a:ext cx="5711825" cy="4762"/>
            </a:xfrm>
            <a:prstGeom prst="line">
              <a:avLst/>
            </a:prstGeom>
            <a:ln/>
          </p:spPr>
          <p:style>
            <a:lnRef idx="2">
              <a:schemeClr val="accent6"/>
            </a:lnRef>
            <a:fillRef idx="1">
              <a:schemeClr val="lt1"/>
            </a:fillRef>
            <a:effectRef idx="0">
              <a:schemeClr val="accent6"/>
            </a:effectRef>
            <a:fontRef idx="minor">
              <a:schemeClr val="dk1"/>
            </a:fontRef>
          </p:style>
        </p:cxnSp>
        <p:pic>
          <p:nvPicPr>
            <p:cNvPr id="8" name="Picture 19" descr="Brown circle.jpg"/>
            <p:cNvPicPr>
              <a:picLocks noChangeAspect="1"/>
            </p:cNvPicPr>
            <p:nvPr/>
          </p:nvPicPr>
          <p:blipFill>
            <a:blip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88224" y="836613"/>
              <a:ext cx="2555776" cy="5212170"/>
            </a:xfrm>
            <a:prstGeom prst="rect">
              <a:avLst/>
            </a:prstGeom>
            <a:ln>
              <a:noFill/>
            </a:ln>
          </p:spPr>
          <p:style>
            <a:lnRef idx="2">
              <a:schemeClr val="accent6"/>
            </a:lnRef>
            <a:fillRef idx="1">
              <a:schemeClr val="lt1"/>
            </a:fillRef>
            <a:effectRef idx="0">
              <a:schemeClr val="accent6"/>
            </a:effectRef>
            <a:fontRef idx="minor">
              <a:schemeClr val="dk1"/>
            </a:fontRef>
          </p:style>
        </p:pic>
      </p:grp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7BCC14A5-C949-6D43-8B6C-9BD3ECF845D9}"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r>
              <a:rPr lang="en-GB"/>
              <a:t>Dr Cigdem Gogus</a:t>
            </a:r>
            <a:endParaRPr lang="en-GB" dirty="0"/>
          </a:p>
        </p:txBody>
      </p:sp>
      <p:pic>
        <p:nvPicPr>
          <p:cNvPr id="16" name="Picture 15"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cxnSp>
        <p:nvCxnSpPr>
          <p:cNvPr id="17" name="Straight Connector 16"/>
          <p:cNvCxnSpPr/>
          <p:nvPr userDrawn="1"/>
        </p:nvCxnSpPr>
        <p:spPr bwMode="auto">
          <a:xfrm rot="10800000" flipV="1">
            <a:off x="4643438" y="4437063"/>
            <a:ext cx="2305050" cy="10080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val 17"/>
          <p:cNvSpPr>
            <a:spLocks/>
          </p:cNvSpPr>
          <p:nvPr userDrawn="1"/>
        </p:nvSpPr>
        <p:spPr bwMode="auto">
          <a:xfrm>
            <a:off x="3059113" y="4887913"/>
            <a:ext cx="1620837" cy="1620837"/>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19" name="Oval 18"/>
          <p:cNvSpPr>
            <a:spLocks/>
          </p:cNvSpPr>
          <p:nvPr userDrawn="1"/>
        </p:nvSpPr>
        <p:spPr bwMode="auto">
          <a:xfrm flipH="1">
            <a:off x="3151188" y="4837113"/>
            <a:ext cx="358775" cy="360362"/>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20" name="Straight Connector 19"/>
          <p:cNvCxnSpPr/>
          <p:nvPr userDrawn="1"/>
        </p:nvCxnSpPr>
        <p:spPr bwMode="auto">
          <a:xfrm rot="10800000">
            <a:off x="1331913" y="5302250"/>
            <a:ext cx="1727200" cy="287338"/>
          </a:xfrm>
          <a:prstGeom prst="line">
            <a:avLst/>
          </a:prstGeom>
          <a:ln/>
        </p:spPr>
        <p:style>
          <a:lnRef idx="1">
            <a:schemeClr val="accent6"/>
          </a:lnRef>
          <a:fillRef idx="0">
            <a:schemeClr val="accent6"/>
          </a:fillRef>
          <a:effectRef idx="0">
            <a:schemeClr val="accent6"/>
          </a:effectRef>
          <a:fontRef idx="minor">
            <a:schemeClr val="tx1"/>
          </a:fontRef>
        </p:style>
      </p:cxnSp>
      <p:sp>
        <p:nvSpPr>
          <p:cNvPr id="21" name="Oval 20"/>
          <p:cNvSpPr>
            <a:spLocks noChangeAspect="1"/>
          </p:cNvSpPr>
          <p:nvPr userDrawn="1"/>
        </p:nvSpPr>
        <p:spPr bwMode="auto">
          <a:xfrm>
            <a:off x="539750" y="4725988"/>
            <a:ext cx="942975" cy="94456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extLst>
      <p:ext uri="{BB962C8B-B14F-4D97-AF65-F5344CB8AC3E}">
        <p14:creationId xmlns:p14="http://schemas.microsoft.com/office/powerpoint/2010/main" val="1572738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260" y="1428801"/>
            <a:ext cx="8192888" cy="4448471"/>
          </a:xfrm>
        </p:spPr>
        <p:txBody>
          <a:bodyPr>
            <a:normAutofit/>
          </a:bodyPr>
          <a:lstStyle>
            <a:lvl1pPr>
              <a:lnSpc>
                <a:spcPct val="100000"/>
              </a:lnSpc>
              <a:spcBef>
                <a:spcPts val="600"/>
              </a:spcBef>
              <a:spcAft>
                <a:spcPts val="600"/>
              </a:spcAft>
              <a:buSzPct val="110000"/>
              <a:defRPr sz="2400">
                <a:solidFill>
                  <a:srgbClr val="000000"/>
                </a:solidFill>
              </a:defRPr>
            </a:lvl1pPr>
            <a:lvl2pPr>
              <a:lnSpc>
                <a:spcPct val="100000"/>
              </a:lnSpc>
              <a:spcBef>
                <a:spcPts val="600"/>
              </a:spcBef>
              <a:spcAft>
                <a:spcPts val="600"/>
              </a:spcAft>
              <a:buSzPct val="80000"/>
              <a:defRPr sz="2400">
                <a:solidFill>
                  <a:srgbClr val="000000"/>
                </a:solidFill>
              </a:defRPr>
            </a:lvl2pPr>
            <a:lvl3pPr>
              <a:lnSpc>
                <a:spcPct val="100000"/>
              </a:lnSpc>
              <a:spcBef>
                <a:spcPts val="600"/>
              </a:spcBef>
              <a:spcAft>
                <a:spcPts val="600"/>
              </a:spcAft>
              <a:defRPr sz="2000">
                <a:solidFill>
                  <a:srgbClr val="000000"/>
                </a:solidFill>
              </a:defRPr>
            </a:lvl3pPr>
            <a:lvl4pPr>
              <a:lnSpc>
                <a:spcPct val="100000"/>
              </a:lnSpc>
              <a:spcBef>
                <a:spcPts val="600"/>
              </a:spcBef>
              <a:spcAft>
                <a:spcPts val="600"/>
              </a:spcAft>
              <a:buSzPct val="80000"/>
              <a:buFont typeface="Arial" pitchFamily="34" charset="0"/>
              <a:buChar char="–"/>
              <a:defRPr sz="2000">
                <a:solidFill>
                  <a:srgbClr val="000000"/>
                </a:solidFill>
              </a:defRPr>
            </a:lvl4pPr>
            <a:lvl5pPr>
              <a:lnSpc>
                <a:spcPct val="100000"/>
              </a:lnSpc>
              <a:spcBef>
                <a:spcPts val="600"/>
              </a:spcBef>
              <a:spcAft>
                <a:spcPts val="600"/>
              </a:spcAft>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7" name="Slide Number Placeholder 9"/>
          <p:cNvSpPr>
            <a:spLocks noGrp="1"/>
          </p:cNvSpPr>
          <p:nvPr>
            <p:ph type="sldNum" sz="quarter" idx="10"/>
          </p:nvPr>
        </p:nvSpPr>
        <p:spPr>
          <a:xfrm>
            <a:off x="8027988" y="6111875"/>
            <a:ext cx="395287" cy="412750"/>
          </a:xfrm>
        </p:spPr>
        <p:txBody>
          <a:bodyPr/>
          <a:lstStyle>
            <a:lvl1pPr>
              <a:defRPr/>
            </a:lvl1pPr>
          </a:lstStyle>
          <a:p>
            <a:pPr>
              <a:defRPr/>
            </a:pPr>
            <a:fld id="{40AC488E-D317-AD4E-9D65-863F647F8AC1}" type="slidenum">
              <a:rPr lang="en-GB"/>
              <a:pPr>
                <a:defRPr/>
              </a:pPr>
              <a:t>‹#›</a:t>
            </a:fld>
            <a:endParaRPr lang="en-GB" dirty="0"/>
          </a:p>
        </p:txBody>
      </p:sp>
      <p:sp>
        <p:nvSpPr>
          <p:cNvPr id="8" name="Footer Placeholder 10"/>
          <p:cNvSpPr>
            <a:spLocks noGrp="1"/>
          </p:cNvSpPr>
          <p:nvPr>
            <p:ph type="ftr" sz="quarter" idx="11"/>
          </p:nvPr>
        </p:nvSpPr>
        <p:spPr>
          <a:xfrm>
            <a:off x="414338" y="6323013"/>
            <a:ext cx="3149600" cy="365125"/>
          </a:xfrm>
        </p:spPr>
        <p:txBody>
          <a:bodyPr/>
          <a:lstStyle>
            <a:lvl1pPr>
              <a:defRPr smtClean="0"/>
            </a:lvl1pPr>
          </a:lstStyle>
          <a:p>
            <a:pPr>
              <a:defRPr/>
            </a:pPr>
            <a:r>
              <a:rPr lang="en-GB" dirty="0"/>
              <a:t>Managing Business Operations</a:t>
            </a:r>
          </a:p>
        </p:txBody>
      </p:sp>
      <p:pic>
        <p:nvPicPr>
          <p:cNvPr id="9" name="Picture 8"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3985185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4197" y="1431437"/>
            <a:ext cx="3939752" cy="4219055"/>
          </a:xfrm>
        </p:spPr>
        <p:txBody>
          <a:bodyPr>
            <a:noAutofit/>
          </a:bodyPr>
          <a:lstStyle>
            <a:lvl1pPr>
              <a:buSzPct val="110000"/>
              <a:defRPr sz="2400">
                <a:solidFill>
                  <a:srgbClr val="000000"/>
                </a:solidFill>
              </a:defRPr>
            </a:lvl1pPr>
            <a:lvl2pPr>
              <a:buSzPct val="80000"/>
              <a:defRPr sz="2000">
                <a:solidFill>
                  <a:srgbClr val="000000"/>
                </a:solidFill>
              </a:defRPr>
            </a:lvl2pPr>
            <a:lvl3pPr>
              <a:defRPr sz="1800">
                <a:solidFill>
                  <a:srgbClr val="000000"/>
                </a:solidFill>
              </a:defRPr>
            </a:lvl3pPr>
            <a:lvl4pPr>
              <a:buSzPct val="80000"/>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539341" y="1431437"/>
            <a:ext cx="3939752" cy="4219055"/>
          </a:xfrm>
        </p:spPr>
        <p:txBody>
          <a:bodyPr>
            <a:noAutofit/>
          </a:bodyPr>
          <a:lstStyle>
            <a:lvl1pPr>
              <a:buSzPct val="110000"/>
              <a:defRPr sz="2400">
                <a:solidFill>
                  <a:srgbClr val="000000"/>
                </a:solidFill>
              </a:defRPr>
            </a:lvl1pPr>
            <a:lvl2pPr>
              <a:buSzPct val="80000"/>
              <a:defRPr sz="2000">
                <a:solidFill>
                  <a:srgbClr val="000000"/>
                </a:solidFill>
              </a:defRPr>
            </a:lvl2pPr>
            <a:lvl3pPr>
              <a:defRPr sz="1800">
                <a:solidFill>
                  <a:srgbClr val="000000"/>
                </a:solidFill>
              </a:defRPr>
            </a:lvl3pPr>
            <a:lvl4pPr>
              <a:buSzPct val="80000"/>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8" name="Slide Number Placeholder 14"/>
          <p:cNvSpPr>
            <a:spLocks noGrp="1"/>
          </p:cNvSpPr>
          <p:nvPr>
            <p:ph type="sldNum" sz="quarter" idx="10"/>
          </p:nvPr>
        </p:nvSpPr>
        <p:spPr>
          <a:xfrm>
            <a:off x="8027988" y="6111875"/>
            <a:ext cx="395287" cy="412750"/>
          </a:xfrm>
        </p:spPr>
        <p:txBody>
          <a:bodyPr/>
          <a:lstStyle>
            <a:lvl1pPr>
              <a:defRPr/>
            </a:lvl1pPr>
          </a:lstStyle>
          <a:p>
            <a:pPr>
              <a:defRPr/>
            </a:pPr>
            <a:fld id="{CD05224A-E723-034F-B264-D035F7B9FADC}" type="slidenum">
              <a:rPr lang="en-GB"/>
              <a:pPr>
                <a:defRPr/>
              </a:pPr>
              <a:t>‹#›</a:t>
            </a:fld>
            <a:endParaRPr lang="en-GB" dirty="0"/>
          </a:p>
        </p:txBody>
      </p:sp>
      <p:sp>
        <p:nvSpPr>
          <p:cNvPr id="9" name="Footer Placeholder 15"/>
          <p:cNvSpPr>
            <a:spLocks noGrp="1"/>
          </p:cNvSpPr>
          <p:nvPr>
            <p:ph type="ftr" sz="quarter" idx="11"/>
          </p:nvPr>
        </p:nvSpPr>
        <p:spPr>
          <a:xfrm>
            <a:off x="414338" y="6323013"/>
            <a:ext cx="3149600" cy="365125"/>
          </a:xfrm>
        </p:spPr>
        <p:txBody>
          <a:bodyPr/>
          <a:lstStyle>
            <a:lvl1pPr>
              <a:defRPr smtClean="0"/>
            </a:lvl1pPr>
          </a:lstStyle>
          <a:p>
            <a:pPr>
              <a:defRPr/>
            </a:pPr>
            <a:r>
              <a:rPr lang="en-GB" dirty="0"/>
              <a:t>Managing Business Operations</a:t>
            </a:r>
          </a:p>
        </p:txBody>
      </p:sp>
      <p:pic>
        <p:nvPicPr>
          <p:cNvPr id="10" name="Picture 9"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2414956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14197" y="1378090"/>
            <a:ext cx="4102844" cy="907092"/>
          </a:xfrm>
        </p:spPr>
        <p:txBody>
          <a:bodyPr anchor="b">
            <a:normAutofit/>
          </a:bodyPr>
          <a:lstStyle>
            <a:lvl1pPr marL="0" indent="0">
              <a:lnSpc>
                <a:spcPct val="100000"/>
              </a:lnSpc>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4197" y="2282144"/>
            <a:ext cx="4102844" cy="3747454"/>
          </a:xfrm>
        </p:spPr>
        <p:txBody>
          <a:bodyPr>
            <a:no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62669" y="1378090"/>
            <a:ext cx="4104456" cy="907092"/>
          </a:xfrm>
        </p:spPr>
        <p:txBody>
          <a:bodyPr anchor="b">
            <a:normAutofit/>
          </a:bodyPr>
          <a:lstStyle>
            <a:lvl1pPr marL="0" indent="0">
              <a:lnSpc>
                <a:spcPct val="100000"/>
              </a:lnSpc>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669" y="2282144"/>
            <a:ext cx="4104456" cy="3747454"/>
          </a:xfrm>
        </p:spPr>
        <p:txBody>
          <a:bodyPr>
            <a:no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lide Number Placeholder 12"/>
          <p:cNvSpPr>
            <a:spLocks noGrp="1"/>
          </p:cNvSpPr>
          <p:nvPr>
            <p:ph type="sldNum" sz="quarter" idx="10"/>
          </p:nvPr>
        </p:nvSpPr>
        <p:spPr>
          <a:xfrm>
            <a:off x="8027988" y="6111875"/>
            <a:ext cx="395287" cy="412750"/>
          </a:xfrm>
        </p:spPr>
        <p:txBody>
          <a:bodyPr/>
          <a:lstStyle>
            <a:lvl1pPr>
              <a:defRPr/>
            </a:lvl1pPr>
          </a:lstStyle>
          <a:p>
            <a:pPr>
              <a:defRPr/>
            </a:pPr>
            <a:fld id="{3BCE12E9-F2CA-A140-8857-ECFA0750F372}" type="slidenum">
              <a:rPr lang="en-GB"/>
              <a:pPr>
                <a:defRPr/>
              </a:pPr>
              <a:t>‹#›</a:t>
            </a:fld>
            <a:endParaRPr lang="en-GB" dirty="0"/>
          </a:p>
        </p:txBody>
      </p:sp>
      <p:sp>
        <p:nvSpPr>
          <p:cNvPr id="11" name="Footer Placeholder 16"/>
          <p:cNvSpPr>
            <a:spLocks noGrp="1"/>
          </p:cNvSpPr>
          <p:nvPr>
            <p:ph type="ftr" sz="quarter" idx="11"/>
          </p:nvPr>
        </p:nvSpPr>
        <p:spPr>
          <a:xfrm>
            <a:off x="414338" y="6323013"/>
            <a:ext cx="3149600" cy="365125"/>
          </a:xfrm>
        </p:spPr>
        <p:txBody>
          <a:bodyPr/>
          <a:lstStyle>
            <a:lvl1pPr>
              <a:defRPr smtClean="0"/>
            </a:lvl1pPr>
          </a:lstStyle>
          <a:p>
            <a:pPr>
              <a:defRPr/>
            </a:pPr>
            <a:r>
              <a:rPr lang="en-GB" dirty="0"/>
              <a:t>Managing Business Operations</a:t>
            </a:r>
          </a:p>
        </p:txBody>
      </p:sp>
      <p:pic>
        <p:nvPicPr>
          <p:cNvPr id="12" name="Picture 11"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3261875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6"/>
          <p:cNvSpPr>
            <a:spLocks noGrp="1"/>
          </p:cNvSpPr>
          <p:nvPr>
            <p:ph type="sldNum" sz="quarter" idx="10"/>
          </p:nvPr>
        </p:nvSpPr>
        <p:spPr>
          <a:xfrm>
            <a:off x="8027988" y="6111875"/>
            <a:ext cx="395287" cy="412750"/>
          </a:xfrm>
        </p:spPr>
        <p:txBody>
          <a:bodyPr/>
          <a:lstStyle>
            <a:lvl1pPr>
              <a:defRPr/>
            </a:lvl1pPr>
          </a:lstStyle>
          <a:p>
            <a:pPr>
              <a:defRPr/>
            </a:pPr>
            <a:fld id="{DF758454-7793-A842-BD01-CB5B37530565}" type="slidenum">
              <a:rPr lang="en-GB"/>
              <a:pPr>
                <a:defRPr/>
              </a:pPr>
              <a:t>‹#›</a:t>
            </a:fld>
            <a:endParaRPr lang="en-GB" dirty="0"/>
          </a:p>
        </p:txBody>
      </p:sp>
      <p:sp>
        <p:nvSpPr>
          <p:cNvPr id="6" name="Footer Placeholder 7"/>
          <p:cNvSpPr>
            <a:spLocks noGrp="1"/>
          </p:cNvSpPr>
          <p:nvPr>
            <p:ph type="ftr" sz="quarter" idx="11"/>
          </p:nvPr>
        </p:nvSpPr>
        <p:spPr>
          <a:xfrm>
            <a:off x="414338" y="6323013"/>
            <a:ext cx="3149600" cy="365125"/>
          </a:xfrm>
        </p:spPr>
        <p:txBody>
          <a:bodyPr/>
          <a:lstStyle>
            <a:lvl1pPr>
              <a:defRPr smtClean="0"/>
            </a:lvl1pPr>
          </a:lstStyle>
          <a:p>
            <a:pPr>
              <a:defRPr/>
            </a:pPr>
            <a:r>
              <a:rPr lang="en-GB" dirty="0"/>
              <a:t>Managing Business Operations</a:t>
            </a:r>
          </a:p>
        </p:txBody>
      </p:sp>
      <p:pic>
        <p:nvPicPr>
          <p:cNvPr id="7" name="Picture 6"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3712472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6"/>
          <p:cNvSpPr>
            <a:spLocks noGrp="1"/>
          </p:cNvSpPr>
          <p:nvPr>
            <p:ph type="sldNum" sz="quarter" idx="10"/>
          </p:nvPr>
        </p:nvSpPr>
        <p:spPr>
          <a:xfrm>
            <a:off x="8027988" y="6111875"/>
            <a:ext cx="395287" cy="412750"/>
          </a:xfrm>
        </p:spPr>
        <p:txBody>
          <a:bodyPr/>
          <a:lstStyle>
            <a:lvl1pPr>
              <a:defRPr/>
            </a:lvl1pPr>
          </a:lstStyle>
          <a:p>
            <a:pPr>
              <a:defRPr/>
            </a:pPr>
            <a:fld id="{129A8D54-CBDB-454F-B1E9-AF250448DEA1}" type="slidenum">
              <a:rPr lang="en-GB"/>
              <a:pPr>
                <a:defRPr/>
              </a:pPr>
              <a:t>‹#›</a:t>
            </a:fld>
            <a:endParaRPr lang="en-GB" dirty="0"/>
          </a:p>
        </p:txBody>
      </p:sp>
      <p:sp>
        <p:nvSpPr>
          <p:cNvPr id="4" name="Footer Placeholder 7"/>
          <p:cNvSpPr>
            <a:spLocks noGrp="1"/>
          </p:cNvSpPr>
          <p:nvPr>
            <p:ph type="ftr" sz="quarter" idx="11"/>
          </p:nvPr>
        </p:nvSpPr>
        <p:spPr>
          <a:xfrm>
            <a:off x="414338" y="6323013"/>
            <a:ext cx="3149600" cy="365125"/>
          </a:xfrm>
        </p:spPr>
        <p:txBody>
          <a:bodyPr/>
          <a:lstStyle>
            <a:lvl1pPr>
              <a:defRPr smtClean="0"/>
            </a:lvl1pPr>
          </a:lstStyle>
          <a:p>
            <a:pPr>
              <a:defRPr/>
            </a:pPr>
            <a:r>
              <a:rPr lang="en-GB" dirty="0"/>
              <a:t>Managing Business Operations</a:t>
            </a:r>
          </a:p>
        </p:txBody>
      </p:sp>
      <p:pic>
        <p:nvPicPr>
          <p:cNvPr id="5" name="Picture 4"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271473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4929" y="586002"/>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012779" y="586003"/>
            <a:ext cx="3079501" cy="5723318"/>
          </a:xfrm>
        </p:spPr>
        <p:txBody>
          <a:bodyPr>
            <a:normAutofit/>
          </a:bodyPr>
          <a:lstStyle>
            <a:lvl1pPr>
              <a:lnSpc>
                <a:spcPct val="100000"/>
              </a:lnSpc>
              <a:defRPr sz="3200">
                <a:solidFill>
                  <a:srgbClr val="000000"/>
                </a:solidFill>
              </a:defRPr>
            </a:lvl1pPr>
            <a:lvl2pPr>
              <a:lnSpc>
                <a:spcPct val="100000"/>
              </a:lnSpc>
              <a:defRPr sz="2800">
                <a:solidFill>
                  <a:srgbClr val="000000"/>
                </a:solidFill>
              </a:defRPr>
            </a:lvl2pPr>
            <a:lvl3pPr>
              <a:lnSpc>
                <a:spcPct val="100000"/>
              </a:lnSpc>
              <a:defRPr sz="2400">
                <a:solidFill>
                  <a:srgbClr val="000000"/>
                </a:solidFill>
              </a:defRPr>
            </a:lvl3pPr>
            <a:lvl4pPr>
              <a:lnSpc>
                <a:spcPct val="100000"/>
              </a:lnSpc>
              <a:defRPr sz="2000">
                <a:solidFill>
                  <a:srgbClr val="000000"/>
                </a:solidFill>
              </a:defRPr>
            </a:lvl4pPr>
            <a:lvl5pPr>
              <a:lnSpc>
                <a:spcPct val="100000"/>
              </a:lnSpc>
              <a:defRPr sz="2000">
                <a:solidFill>
                  <a:srgbClr val="00000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94929" y="1748053"/>
            <a:ext cx="3008313" cy="4561268"/>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9"/>
          <p:cNvSpPr>
            <a:spLocks noGrp="1"/>
          </p:cNvSpPr>
          <p:nvPr>
            <p:ph type="sldNum" sz="quarter" idx="10"/>
          </p:nvPr>
        </p:nvSpPr>
        <p:spPr>
          <a:xfrm>
            <a:off x="8027988" y="6111875"/>
            <a:ext cx="395287" cy="412750"/>
          </a:xfrm>
        </p:spPr>
        <p:txBody>
          <a:bodyPr/>
          <a:lstStyle>
            <a:lvl1pPr>
              <a:defRPr/>
            </a:lvl1pPr>
          </a:lstStyle>
          <a:p>
            <a:pPr>
              <a:defRPr/>
            </a:pPr>
            <a:fld id="{3EC6AC17-F024-FE46-9BDF-F4B005DB408C}" type="slidenum">
              <a:rPr lang="en-GB"/>
              <a:pPr>
                <a:defRPr/>
              </a:pPr>
              <a:t>‹#›</a:t>
            </a:fld>
            <a:endParaRPr lang="en-GB" dirty="0"/>
          </a:p>
        </p:txBody>
      </p:sp>
      <p:sp>
        <p:nvSpPr>
          <p:cNvPr id="7" name="Footer Placeholder 10"/>
          <p:cNvSpPr>
            <a:spLocks noGrp="1"/>
          </p:cNvSpPr>
          <p:nvPr>
            <p:ph type="ftr" sz="quarter" idx="11"/>
          </p:nvPr>
        </p:nvSpPr>
        <p:spPr>
          <a:xfrm>
            <a:off x="414338" y="6323013"/>
            <a:ext cx="3149600" cy="365125"/>
          </a:xfrm>
        </p:spPr>
        <p:txBody>
          <a:bodyPr/>
          <a:lstStyle>
            <a:lvl1pPr>
              <a:defRPr smtClean="0"/>
            </a:lvl1pPr>
          </a:lstStyle>
          <a:p>
            <a:pPr>
              <a:defRPr/>
            </a:pPr>
            <a:r>
              <a:rPr lang="en-GB" dirty="0"/>
              <a:t>Managing Business Operations</a:t>
            </a:r>
          </a:p>
        </p:txBody>
      </p:sp>
      <p:pic>
        <p:nvPicPr>
          <p:cNvPr id="8" name="Picture 7"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3879878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5536" y="5081736"/>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395536" y="893911"/>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395536" y="5648474"/>
            <a:ext cx="5486400" cy="588838"/>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9"/>
          <p:cNvSpPr>
            <a:spLocks noGrp="1"/>
          </p:cNvSpPr>
          <p:nvPr>
            <p:ph type="sldNum" sz="quarter" idx="10"/>
          </p:nvPr>
        </p:nvSpPr>
        <p:spPr>
          <a:xfrm>
            <a:off x="8027988" y="6111875"/>
            <a:ext cx="395287" cy="412750"/>
          </a:xfrm>
        </p:spPr>
        <p:txBody>
          <a:bodyPr/>
          <a:lstStyle>
            <a:lvl1pPr>
              <a:defRPr/>
            </a:lvl1pPr>
          </a:lstStyle>
          <a:p>
            <a:pPr>
              <a:defRPr/>
            </a:pPr>
            <a:fld id="{96E7FB07-1377-9148-860E-C37B1B9389E4}" type="slidenum">
              <a:rPr lang="en-GB"/>
              <a:pPr>
                <a:defRPr/>
              </a:pPr>
              <a:t>‹#›</a:t>
            </a:fld>
            <a:endParaRPr lang="en-GB" dirty="0"/>
          </a:p>
        </p:txBody>
      </p:sp>
      <p:sp>
        <p:nvSpPr>
          <p:cNvPr id="7" name="Footer Placeholder 10"/>
          <p:cNvSpPr>
            <a:spLocks noGrp="1"/>
          </p:cNvSpPr>
          <p:nvPr>
            <p:ph type="ftr" sz="quarter" idx="11"/>
          </p:nvPr>
        </p:nvSpPr>
        <p:spPr>
          <a:xfrm>
            <a:off x="414338" y="6323013"/>
            <a:ext cx="3149600" cy="365125"/>
          </a:xfrm>
        </p:spPr>
        <p:txBody>
          <a:bodyPr/>
          <a:lstStyle>
            <a:lvl1pPr>
              <a:defRPr smtClean="0"/>
            </a:lvl1pPr>
          </a:lstStyle>
          <a:p>
            <a:pPr>
              <a:defRPr/>
            </a:pPr>
            <a:r>
              <a:rPr lang="en-GB" dirty="0"/>
              <a:t>Managing Business Operations</a:t>
            </a:r>
          </a:p>
        </p:txBody>
      </p:sp>
      <p:pic>
        <p:nvPicPr>
          <p:cNvPr id="8" name="Picture 7"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2134822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cxnSp>
        <p:nvCxnSpPr>
          <p:cNvPr id="7" name="Straight Connector 6"/>
          <p:cNvCxnSpPr/>
          <p:nvPr/>
        </p:nvCxnSpPr>
        <p:spPr bwMode="auto">
          <a:xfrm flipV="1">
            <a:off x="971550" y="3373603"/>
            <a:ext cx="5711825" cy="4762"/>
          </a:xfrm>
          <a:prstGeom prst="line">
            <a:avLst/>
          </a:prstGeom>
          <a:ln/>
        </p:spPr>
        <p:style>
          <a:lnRef idx="2">
            <a:schemeClr val="accent6"/>
          </a:lnRef>
          <a:fillRef idx="1">
            <a:schemeClr val="lt1"/>
          </a:fillRef>
          <a:effectRef idx="0">
            <a:schemeClr val="accent6"/>
          </a:effectRef>
          <a:fontRef idx="minor">
            <a:schemeClr val="dk1"/>
          </a:fontRef>
        </p:style>
      </p:cxnSp>
      <p:pic>
        <p:nvPicPr>
          <p:cNvPr id="13" name="Picture 12" descr="paragonUWL_CMYK_300dpi_BLOWUP_small.TIF"/>
          <p:cNvPicPr>
            <a:picLocks noChangeAspect="1"/>
          </p:cNvPicPr>
          <p:nvPr/>
        </p:nvPicPr>
        <p:blipFill>
          <a:blip r:embed="rId2" cstate="screen"/>
          <a:srcRect/>
          <a:stretch>
            <a:fillRect/>
          </a:stretch>
        </p:blipFill>
        <p:spPr bwMode="auto">
          <a:xfrm>
            <a:off x="6660232" y="908720"/>
            <a:ext cx="4988679" cy="4968552"/>
          </a:xfrm>
          <a:prstGeom prst="ellipse">
            <a:avLst/>
          </a:prstGeom>
        </p:spPr>
      </p:pic>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r>
              <a:rPr lang="en-GB"/>
              <a:t>Dr Cigdem Gogus</a:t>
            </a:r>
          </a:p>
        </p:txBody>
      </p:sp>
      <p:pic>
        <p:nvPicPr>
          <p:cNvPr id="16" name="Picture 15"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cxnSp>
        <p:nvCxnSpPr>
          <p:cNvPr id="17" name="Straight Connector 16"/>
          <p:cNvCxnSpPr/>
          <p:nvPr userDrawn="1"/>
        </p:nvCxnSpPr>
        <p:spPr bwMode="auto">
          <a:xfrm rot="10800000" flipV="1">
            <a:off x="4643438" y="4437063"/>
            <a:ext cx="2305050" cy="10080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val 17"/>
          <p:cNvSpPr>
            <a:spLocks/>
          </p:cNvSpPr>
          <p:nvPr userDrawn="1"/>
        </p:nvSpPr>
        <p:spPr bwMode="auto">
          <a:xfrm>
            <a:off x="3059113" y="4887913"/>
            <a:ext cx="1620837" cy="1620837"/>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19" name="Oval 18"/>
          <p:cNvSpPr>
            <a:spLocks/>
          </p:cNvSpPr>
          <p:nvPr userDrawn="1"/>
        </p:nvSpPr>
        <p:spPr bwMode="auto">
          <a:xfrm flipH="1">
            <a:off x="3151188" y="4837113"/>
            <a:ext cx="358775" cy="360362"/>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20" name="Straight Connector 19"/>
          <p:cNvCxnSpPr/>
          <p:nvPr userDrawn="1"/>
        </p:nvCxnSpPr>
        <p:spPr bwMode="auto">
          <a:xfrm rot="10800000">
            <a:off x="1331913" y="5302250"/>
            <a:ext cx="1727200" cy="287338"/>
          </a:xfrm>
          <a:prstGeom prst="line">
            <a:avLst/>
          </a:prstGeom>
          <a:ln/>
        </p:spPr>
        <p:style>
          <a:lnRef idx="1">
            <a:schemeClr val="accent6"/>
          </a:lnRef>
          <a:fillRef idx="0">
            <a:schemeClr val="accent6"/>
          </a:fillRef>
          <a:effectRef idx="0">
            <a:schemeClr val="accent6"/>
          </a:effectRef>
          <a:fontRef idx="minor">
            <a:schemeClr val="tx1"/>
          </a:fontRef>
        </p:style>
      </p:cxnSp>
      <p:sp>
        <p:nvSpPr>
          <p:cNvPr id="21" name="Oval 20"/>
          <p:cNvSpPr>
            <a:spLocks noChangeAspect="1"/>
          </p:cNvSpPr>
          <p:nvPr userDrawn="1"/>
        </p:nvSpPr>
        <p:spPr bwMode="auto">
          <a:xfrm>
            <a:off x="539750" y="4725988"/>
            <a:ext cx="942975" cy="94456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extLst>
      <p:ext uri="{BB962C8B-B14F-4D97-AF65-F5344CB8AC3E}">
        <p14:creationId xmlns:p14="http://schemas.microsoft.com/office/powerpoint/2010/main" val="1220105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cxnSp>
        <p:nvCxnSpPr>
          <p:cNvPr id="7" name="Straight Connector 6"/>
          <p:cNvCxnSpPr/>
          <p:nvPr/>
        </p:nvCxnSpPr>
        <p:spPr bwMode="auto">
          <a:xfrm flipV="1">
            <a:off x="971550" y="3373603"/>
            <a:ext cx="5711825" cy="4762"/>
          </a:xfrm>
          <a:prstGeom prst="line">
            <a:avLst/>
          </a:prstGeom>
          <a:ln/>
        </p:spPr>
        <p:style>
          <a:lnRef idx="2">
            <a:schemeClr val="accent6"/>
          </a:lnRef>
          <a:fillRef idx="1">
            <a:schemeClr val="lt1"/>
          </a:fillRef>
          <a:effectRef idx="0">
            <a:schemeClr val="accent6"/>
          </a:effectRef>
          <a:fontRef idx="minor">
            <a:schemeClr val="dk1"/>
          </a:fontRef>
        </p:style>
      </p:cxn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r>
              <a:rPr lang="en-GB"/>
              <a:t>Dr Cigdem Gogus</a:t>
            </a:r>
          </a:p>
        </p:txBody>
      </p:sp>
      <p:pic>
        <p:nvPicPr>
          <p:cNvPr id="16" name="Picture 15" descr="_JWB2670_sized_CMYK copy.tif"/>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54482" y="896962"/>
            <a:ext cx="4932000" cy="494439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cxnSp>
        <p:nvCxnSpPr>
          <p:cNvPr id="18" name="Straight Connector 17"/>
          <p:cNvCxnSpPr/>
          <p:nvPr userDrawn="1"/>
        </p:nvCxnSpPr>
        <p:spPr bwMode="auto">
          <a:xfrm rot="10800000" flipV="1">
            <a:off x="4643438" y="4437063"/>
            <a:ext cx="2305050" cy="1008062"/>
          </a:xfrm>
          <a:prstGeom prst="line">
            <a:avLst/>
          </a:prstGeom>
          <a:ln/>
        </p:spPr>
        <p:style>
          <a:lnRef idx="1">
            <a:schemeClr val="accent6"/>
          </a:lnRef>
          <a:fillRef idx="0">
            <a:schemeClr val="accent6"/>
          </a:fillRef>
          <a:effectRef idx="0">
            <a:schemeClr val="accent6"/>
          </a:effectRef>
          <a:fontRef idx="minor">
            <a:schemeClr val="tx1"/>
          </a:fontRef>
        </p:style>
      </p:cxnSp>
      <p:sp>
        <p:nvSpPr>
          <p:cNvPr id="19" name="Oval 18"/>
          <p:cNvSpPr>
            <a:spLocks/>
          </p:cNvSpPr>
          <p:nvPr userDrawn="1"/>
        </p:nvSpPr>
        <p:spPr bwMode="auto">
          <a:xfrm>
            <a:off x="3059113" y="4887913"/>
            <a:ext cx="1620837" cy="1620837"/>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20" name="Oval 19"/>
          <p:cNvSpPr>
            <a:spLocks/>
          </p:cNvSpPr>
          <p:nvPr userDrawn="1"/>
        </p:nvSpPr>
        <p:spPr bwMode="auto">
          <a:xfrm flipH="1">
            <a:off x="3151188" y="4837113"/>
            <a:ext cx="358775" cy="360362"/>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21" name="Straight Connector 20"/>
          <p:cNvCxnSpPr/>
          <p:nvPr userDrawn="1"/>
        </p:nvCxnSpPr>
        <p:spPr bwMode="auto">
          <a:xfrm rot="10800000">
            <a:off x="1331913" y="5302250"/>
            <a:ext cx="1727200" cy="287338"/>
          </a:xfrm>
          <a:prstGeom prst="line">
            <a:avLst/>
          </a:prstGeom>
          <a:ln/>
        </p:spPr>
        <p:style>
          <a:lnRef idx="1">
            <a:schemeClr val="accent6"/>
          </a:lnRef>
          <a:fillRef idx="0">
            <a:schemeClr val="accent6"/>
          </a:fillRef>
          <a:effectRef idx="0">
            <a:schemeClr val="accent6"/>
          </a:effectRef>
          <a:fontRef idx="minor">
            <a:schemeClr val="tx1"/>
          </a:fontRef>
        </p:style>
      </p:cxnSp>
      <p:sp>
        <p:nvSpPr>
          <p:cNvPr id="22" name="Oval 21"/>
          <p:cNvSpPr>
            <a:spLocks noChangeAspect="1"/>
          </p:cNvSpPr>
          <p:nvPr userDrawn="1"/>
        </p:nvSpPr>
        <p:spPr bwMode="auto">
          <a:xfrm>
            <a:off x="539750" y="4725988"/>
            <a:ext cx="942975" cy="94456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extLst>
      <p:ext uri="{BB962C8B-B14F-4D97-AF65-F5344CB8AC3E}">
        <p14:creationId xmlns:p14="http://schemas.microsoft.com/office/powerpoint/2010/main" val="2033777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5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cxnSp>
        <p:nvCxnSpPr>
          <p:cNvPr id="7" name="Straight Connector 6"/>
          <p:cNvCxnSpPr/>
          <p:nvPr/>
        </p:nvCxnSpPr>
        <p:spPr bwMode="auto">
          <a:xfrm flipV="1">
            <a:off x="971550" y="3373603"/>
            <a:ext cx="5711825" cy="4762"/>
          </a:xfrm>
          <a:prstGeom prst="line">
            <a:avLst/>
          </a:prstGeom>
          <a:ln/>
        </p:spPr>
        <p:style>
          <a:lnRef idx="2">
            <a:schemeClr val="accent6"/>
          </a:lnRef>
          <a:fillRef idx="1">
            <a:schemeClr val="lt1"/>
          </a:fillRef>
          <a:effectRef idx="0">
            <a:schemeClr val="accent6"/>
          </a:effectRef>
          <a:fontRef idx="minor">
            <a:schemeClr val="dk1"/>
          </a:fontRef>
        </p:style>
      </p:cxn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r>
              <a:rPr lang="en-GB"/>
              <a:t>Dr Cigdem Gogus</a:t>
            </a:r>
          </a:p>
        </p:txBody>
      </p:sp>
      <p:pic>
        <p:nvPicPr>
          <p:cNvPr id="16" name="Picture 15" descr="_JWB2509_cmyk_300_resized.tif"/>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84904" y="908720"/>
            <a:ext cx="4918191" cy="4932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cxnSp>
        <p:nvCxnSpPr>
          <p:cNvPr id="18" name="Straight Connector 17"/>
          <p:cNvCxnSpPr/>
          <p:nvPr userDrawn="1"/>
        </p:nvCxnSpPr>
        <p:spPr bwMode="auto">
          <a:xfrm rot="10800000" flipV="1">
            <a:off x="4643438" y="4437063"/>
            <a:ext cx="2305050" cy="1008062"/>
          </a:xfrm>
          <a:prstGeom prst="line">
            <a:avLst/>
          </a:prstGeom>
          <a:ln/>
        </p:spPr>
        <p:style>
          <a:lnRef idx="1">
            <a:schemeClr val="accent6"/>
          </a:lnRef>
          <a:fillRef idx="0">
            <a:schemeClr val="accent6"/>
          </a:fillRef>
          <a:effectRef idx="0">
            <a:schemeClr val="accent6"/>
          </a:effectRef>
          <a:fontRef idx="minor">
            <a:schemeClr val="tx1"/>
          </a:fontRef>
        </p:style>
      </p:cxnSp>
      <p:sp>
        <p:nvSpPr>
          <p:cNvPr id="19" name="Oval 18"/>
          <p:cNvSpPr>
            <a:spLocks/>
          </p:cNvSpPr>
          <p:nvPr userDrawn="1"/>
        </p:nvSpPr>
        <p:spPr bwMode="auto">
          <a:xfrm>
            <a:off x="3059113" y="4887913"/>
            <a:ext cx="1620837" cy="1620837"/>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20" name="Oval 19"/>
          <p:cNvSpPr>
            <a:spLocks/>
          </p:cNvSpPr>
          <p:nvPr userDrawn="1"/>
        </p:nvSpPr>
        <p:spPr bwMode="auto">
          <a:xfrm flipH="1">
            <a:off x="3151188" y="4837113"/>
            <a:ext cx="358775" cy="360362"/>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21" name="Straight Connector 20"/>
          <p:cNvCxnSpPr/>
          <p:nvPr userDrawn="1"/>
        </p:nvCxnSpPr>
        <p:spPr bwMode="auto">
          <a:xfrm rot="10800000">
            <a:off x="1331913" y="5302250"/>
            <a:ext cx="1727200" cy="287338"/>
          </a:xfrm>
          <a:prstGeom prst="line">
            <a:avLst/>
          </a:prstGeom>
          <a:ln/>
        </p:spPr>
        <p:style>
          <a:lnRef idx="1">
            <a:schemeClr val="accent6"/>
          </a:lnRef>
          <a:fillRef idx="0">
            <a:schemeClr val="accent6"/>
          </a:fillRef>
          <a:effectRef idx="0">
            <a:schemeClr val="accent6"/>
          </a:effectRef>
          <a:fontRef idx="minor">
            <a:schemeClr val="tx1"/>
          </a:fontRef>
        </p:style>
      </p:cxnSp>
      <p:sp>
        <p:nvSpPr>
          <p:cNvPr id="22" name="Oval 21"/>
          <p:cNvSpPr>
            <a:spLocks noChangeAspect="1"/>
          </p:cNvSpPr>
          <p:nvPr userDrawn="1"/>
        </p:nvSpPr>
        <p:spPr bwMode="auto">
          <a:xfrm>
            <a:off x="539750" y="4725988"/>
            <a:ext cx="942975" cy="94456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extLst>
      <p:ext uri="{BB962C8B-B14F-4D97-AF65-F5344CB8AC3E}">
        <p14:creationId xmlns:p14="http://schemas.microsoft.com/office/powerpoint/2010/main" val="3791312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7_Title Slide_UWL logo">
    <p:spTree>
      <p:nvGrpSpPr>
        <p:cNvPr id="1" name=""/>
        <p:cNvGrpSpPr/>
        <p:nvPr/>
      </p:nvGrpSpPr>
      <p:grpSpPr>
        <a:xfrm>
          <a:off x="0" y="0"/>
          <a:ext cx="0" cy="0"/>
          <a:chOff x="0" y="0"/>
          <a:chExt cx="0" cy="0"/>
        </a:xfrm>
      </p:grpSpPr>
      <p:pic>
        <p:nvPicPr>
          <p:cNvPr id="13" name="Picture 12" descr="_JWB0729_cmyk_300.tif"/>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90053" y="907260"/>
            <a:ext cx="4915213" cy="4932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cxnSp>
        <p:nvCxnSpPr>
          <p:cNvPr id="7" name="Straight Connector 6"/>
          <p:cNvCxnSpPr/>
          <p:nvPr/>
        </p:nvCxnSpPr>
        <p:spPr bwMode="auto">
          <a:xfrm flipV="1">
            <a:off x="971550" y="3373603"/>
            <a:ext cx="5711825"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5" y="3463211"/>
            <a:ext cx="5291271"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r>
              <a:rPr lang="en-GB"/>
              <a:t>Dr Cigdem Gogus</a:t>
            </a:r>
          </a:p>
        </p:txBody>
      </p:sp>
      <p:pic>
        <p:nvPicPr>
          <p:cNvPr id="16" name="Picture 15"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cxnSp>
        <p:nvCxnSpPr>
          <p:cNvPr id="17" name="Straight Connector 16"/>
          <p:cNvCxnSpPr/>
          <p:nvPr userDrawn="1"/>
        </p:nvCxnSpPr>
        <p:spPr bwMode="auto">
          <a:xfrm rot="10800000" flipV="1">
            <a:off x="4643438" y="4437063"/>
            <a:ext cx="2305050" cy="10080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val 17"/>
          <p:cNvSpPr>
            <a:spLocks/>
          </p:cNvSpPr>
          <p:nvPr userDrawn="1"/>
        </p:nvSpPr>
        <p:spPr bwMode="auto">
          <a:xfrm>
            <a:off x="3059113" y="4887913"/>
            <a:ext cx="1620837" cy="1620837"/>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19" name="Oval 18"/>
          <p:cNvSpPr>
            <a:spLocks/>
          </p:cNvSpPr>
          <p:nvPr userDrawn="1"/>
        </p:nvSpPr>
        <p:spPr bwMode="auto">
          <a:xfrm flipH="1">
            <a:off x="3151188" y="4837113"/>
            <a:ext cx="358775" cy="360362"/>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20" name="Straight Connector 19"/>
          <p:cNvCxnSpPr/>
          <p:nvPr userDrawn="1"/>
        </p:nvCxnSpPr>
        <p:spPr bwMode="auto">
          <a:xfrm rot="10800000">
            <a:off x="1331913" y="5302250"/>
            <a:ext cx="1727200" cy="287338"/>
          </a:xfrm>
          <a:prstGeom prst="line">
            <a:avLst/>
          </a:prstGeom>
          <a:ln/>
        </p:spPr>
        <p:style>
          <a:lnRef idx="1">
            <a:schemeClr val="accent6"/>
          </a:lnRef>
          <a:fillRef idx="0">
            <a:schemeClr val="accent6"/>
          </a:fillRef>
          <a:effectRef idx="0">
            <a:schemeClr val="accent6"/>
          </a:effectRef>
          <a:fontRef idx="minor">
            <a:schemeClr val="tx1"/>
          </a:fontRef>
        </p:style>
      </p:cxnSp>
      <p:sp>
        <p:nvSpPr>
          <p:cNvPr id="21" name="Oval 20"/>
          <p:cNvSpPr>
            <a:spLocks noChangeAspect="1"/>
          </p:cNvSpPr>
          <p:nvPr userDrawn="1"/>
        </p:nvSpPr>
        <p:spPr bwMode="auto">
          <a:xfrm>
            <a:off x="539750" y="4725988"/>
            <a:ext cx="942975" cy="94456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extLst>
      <p:ext uri="{BB962C8B-B14F-4D97-AF65-F5344CB8AC3E}">
        <p14:creationId xmlns:p14="http://schemas.microsoft.com/office/powerpoint/2010/main" val="4203536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_UWL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cxnSp>
        <p:nvCxnSpPr>
          <p:cNvPr id="7" name="Straight Connector 6"/>
          <p:cNvCxnSpPr/>
          <p:nvPr/>
        </p:nvCxnSpPr>
        <p:spPr bwMode="auto">
          <a:xfrm flipV="1">
            <a:off x="971550" y="3373603"/>
            <a:ext cx="5711825"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14" name="Slide Number Placeholder 36"/>
          <p:cNvSpPr>
            <a:spLocks noGrp="1"/>
          </p:cNvSpPr>
          <p:nvPr>
            <p:ph type="sldNum" sz="quarter" idx="10"/>
          </p:nvPr>
        </p:nvSpPr>
        <p:spPr>
          <a:xfrm>
            <a:off x="8027988" y="6111875"/>
            <a:ext cx="395287"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414338" y="6323013"/>
            <a:ext cx="2933700" cy="365125"/>
          </a:xfrm>
        </p:spPr>
        <p:txBody>
          <a:bodyPr/>
          <a:lstStyle>
            <a:lvl1pPr>
              <a:defRPr smtClean="0"/>
            </a:lvl1pPr>
          </a:lstStyle>
          <a:p>
            <a:pPr>
              <a:defRPr/>
            </a:pPr>
            <a:r>
              <a:rPr lang="en-GB"/>
              <a:t>Dr Cigdem Gogus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H="1">
            <a:off x="6672367" y="912415"/>
            <a:ext cx="4943266" cy="4943266"/>
          </a:xfrm>
          <a:prstGeom prst="ellipse">
            <a:avLst/>
          </a:prstGeom>
          <a:ln w="28575" cmpd="sng">
            <a:solidFill>
              <a:srgbClr val="0039A6"/>
            </a:solidFill>
          </a:ln>
        </p:spPr>
      </p:pic>
      <p:pic>
        <p:nvPicPr>
          <p:cNvPr id="16" name="Picture 15"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cxnSp>
        <p:nvCxnSpPr>
          <p:cNvPr id="23" name="Straight Connector 22"/>
          <p:cNvCxnSpPr/>
          <p:nvPr userDrawn="1"/>
        </p:nvCxnSpPr>
        <p:spPr bwMode="auto">
          <a:xfrm rot="10800000" flipV="1">
            <a:off x="4643438" y="4437063"/>
            <a:ext cx="2305050" cy="100806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val 23"/>
          <p:cNvSpPr>
            <a:spLocks/>
          </p:cNvSpPr>
          <p:nvPr userDrawn="1"/>
        </p:nvSpPr>
        <p:spPr bwMode="auto">
          <a:xfrm>
            <a:off x="3059113" y="4887913"/>
            <a:ext cx="1620837" cy="1620837"/>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25" name="Oval 24"/>
          <p:cNvSpPr>
            <a:spLocks/>
          </p:cNvSpPr>
          <p:nvPr userDrawn="1"/>
        </p:nvSpPr>
        <p:spPr bwMode="auto">
          <a:xfrm flipH="1">
            <a:off x="3151188" y="4837113"/>
            <a:ext cx="358775" cy="360362"/>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26" name="Straight Connector 25"/>
          <p:cNvCxnSpPr/>
          <p:nvPr userDrawn="1"/>
        </p:nvCxnSpPr>
        <p:spPr bwMode="auto">
          <a:xfrm rot="10800000">
            <a:off x="1331913" y="5302250"/>
            <a:ext cx="1727200" cy="287338"/>
          </a:xfrm>
          <a:prstGeom prst="line">
            <a:avLst/>
          </a:prstGeom>
          <a:ln/>
        </p:spPr>
        <p:style>
          <a:lnRef idx="1">
            <a:schemeClr val="accent6"/>
          </a:lnRef>
          <a:fillRef idx="0">
            <a:schemeClr val="accent6"/>
          </a:fillRef>
          <a:effectRef idx="0">
            <a:schemeClr val="accent6"/>
          </a:effectRef>
          <a:fontRef idx="minor">
            <a:schemeClr val="tx1"/>
          </a:fontRef>
        </p:style>
      </p:cxnSp>
      <p:sp>
        <p:nvSpPr>
          <p:cNvPr id="27" name="Oval 26"/>
          <p:cNvSpPr>
            <a:spLocks noChangeAspect="1"/>
          </p:cNvSpPr>
          <p:nvPr userDrawn="1"/>
        </p:nvSpPr>
        <p:spPr bwMode="auto">
          <a:xfrm>
            <a:off x="539750" y="4725988"/>
            <a:ext cx="942975" cy="94456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extLst>
      <p:ext uri="{BB962C8B-B14F-4D97-AF65-F5344CB8AC3E}">
        <p14:creationId xmlns:p14="http://schemas.microsoft.com/office/powerpoint/2010/main" val="470643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Section Header - no logo">
    <p:spTree>
      <p:nvGrpSpPr>
        <p:cNvPr id="1" name=""/>
        <p:cNvGrpSpPr/>
        <p:nvPr/>
      </p:nvGrpSpPr>
      <p:grpSpPr>
        <a:xfrm>
          <a:off x="0" y="0"/>
          <a:ext cx="0" cy="0"/>
          <a:chOff x="0" y="0"/>
          <a:chExt cx="0" cy="0"/>
        </a:xfrm>
      </p:grpSpPr>
      <p:sp>
        <p:nvSpPr>
          <p:cNvPr id="4" name="Oval 3"/>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grpSp>
        <p:nvGrpSpPr>
          <p:cNvPr id="5" name="Group 19"/>
          <p:cNvGrpSpPr>
            <a:grpSpLocks/>
          </p:cNvGrpSpPr>
          <p:nvPr/>
        </p:nvGrpSpPr>
        <p:grpSpPr bwMode="auto">
          <a:xfrm>
            <a:off x="539750" y="765175"/>
            <a:ext cx="8604250" cy="5743575"/>
            <a:chOff x="539750" y="836712"/>
            <a:chExt cx="8604250" cy="5743476"/>
          </a:xfrm>
        </p:grpSpPr>
        <p:cxnSp>
          <p:nvCxnSpPr>
            <p:cNvPr id="6" name="Straight Connector 5"/>
            <p:cNvCxnSpPr/>
            <p:nvPr/>
          </p:nvCxnSpPr>
          <p:spPr>
            <a:xfrm flipV="1">
              <a:off x="971550" y="3444930"/>
              <a:ext cx="5711825"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pic>
          <p:nvPicPr>
            <p:cNvPr id="7" name="Picture 22" descr="Brown circle.jpg"/>
            <p:cNvPicPr>
              <a:picLocks noChangeAspect="1"/>
            </p:cNvPicPr>
            <p:nvPr/>
          </p:nvPicPr>
          <p:blipFill>
            <a:blip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88224" y="836712"/>
              <a:ext cx="2555776" cy="52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rot="10800000" flipV="1">
              <a:off x="4643438" y="4508537"/>
              <a:ext cx="2305050" cy="1008045"/>
            </a:xfrm>
            <a:prstGeom prst="line">
              <a:avLst/>
            </a:prstGeom>
            <a:ln/>
          </p:spPr>
          <p:style>
            <a:lnRef idx="1">
              <a:schemeClr val="accent6"/>
            </a:lnRef>
            <a:fillRef idx="0">
              <a:schemeClr val="accent6"/>
            </a:fillRef>
            <a:effectRef idx="0">
              <a:schemeClr val="accent6"/>
            </a:effectRef>
            <a:fontRef idx="minor">
              <a:schemeClr val="tx1"/>
            </a:fontRef>
          </p:style>
        </p:cxnSp>
        <p:sp>
          <p:nvSpPr>
            <p:cNvPr id="9" name="Oval 8"/>
            <p:cNvSpPr>
              <a:spLocks/>
            </p:cNvSpPr>
            <p:nvPr/>
          </p:nvSpPr>
          <p:spPr>
            <a:xfrm>
              <a:off x="3059113" y="4959379"/>
              <a:ext cx="1620837" cy="1620809"/>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10" name="Oval 9"/>
            <p:cNvSpPr>
              <a:spLocks/>
            </p:cNvSpPr>
            <p:nvPr/>
          </p:nvSpPr>
          <p:spPr>
            <a:xfrm flipH="1">
              <a:off x="3151188" y="4908580"/>
              <a:ext cx="358775" cy="360356"/>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11" name="Straight Connector 10"/>
            <p:cNvCxnSpPr/>
            <p:nvPr/>
          </p:nvCxnSpPr>
          <p:spPr>
            <a:xfrm rot="10800000">
              <a:off x="1331913" y="5373709"/>
              <a:ext cx="1727200" cy="287333"/>
            </a:xfrm>
            <a:prstGeom prst="line">
              <a:avLst/>
            </a:prstGeom>
            <a:ln/>
          </p:spPr>
          <p:style>
            <a:lnRef idx="1">
              <a:schemeClr val="accent6"/>
            </a:lnRef>
            <a:fillRef idx="0">
              <a:schemeClr val="accent6"/>
            </a:fillRef>
            <a:effectRef idx="0">
              <a:schemeClr val="accent6"/>
            </a:effectRef>
            <a:fontRef idx="minor">
              <a:schemeClr val="tx1"/>
            </a:fontRef>
          </p:style>
        </p:cxnSp>
        <p:sp>
          <p:nvSpPr>
            <p:cNvPr id="12" name="Oval 11"/>
            <p:cNvSpPr>
              <a:spLocks noChangeAspect="1"/>
            </p:cNvSpPr>
            <p:nvPr/>
          </p:nvSpPr>
          <p:spPr>
            <a:xfrm>
              <a:off x="539750" y="4797457"/>
              <a:ext cx="942975" cy="944546"/>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2" name="Title 1"/>
          <p:cNvSpPr>
            <a:spLocks noGrp="1"/>
          </p:cNvSpPr>
          <p:nvPr>
            <p:ph type="ctrTitle"/>
          </p:nvPr>
        </p:nvSpPr>
        <p:spPr>
          <a:xfrm>
            <a:off x="856994" y="1873578"/>
            <a:ext cx="5299182"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864906" y="3463211"/>
            <a:ext cx="5291270"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Footer Placeholder 31"/>
          <p:cNvSpPr>
            <a:spLocks noGrp="1"/>
          </p:cNvSpPr>
          <p:nvPr>
            <p:ph type="ftr" sz="quarter" idx="10"/>
          </p:nvPr>
        </p:nvSpPr>
        <p:spPr>
          <a:xfrm>
            <a:off x="414338" y="6323013"/>
            <a:ext cx="2933700" cy="365125"/>
          </a:xfrm>
        </p:spPr>
        <p:txBody>
          <a:bodyPr/>
          <a:lstStyle>
            <a:lvl1pPr>
              <a:defRPr smtClean="0"/>
            </a:lvl1pPr>
          </a:lstStyle>
          <a:p>
            <a:pPr>
              <a:defRPr/>
            </a:pPr>
            <a:r>
              <a:rPr lang="en-GB"/>
              <a:t>Dr Cigdem Gogus</a:t>
            </a:r>
            <a:endParaRPr lang="en-GB" dirty="0"/>
          </a:p>
        </p:txBody>
      </p:sp>
      <p:sp>
        <p:nvSpPr>
          <p:cNvPr id="15" name="Slide Number Placeholder 36"/>
          <p:cNvSpPr>
            <a:spLocks noGrp="1"/>
          </p:cNvSpPr>
          <p:nvPr>
            <p:ph type="sldNum" sz="quarter" idx="11"/>
          </p:nvPr>
        </p:nvSpPr>
        <p:spPr>
          <a:xfrm>
            <a:off x="8027988" y="6111875"/>
            <a:ext cx="395287" cy="412750"/>
          </a:xfrm>
        </p:spPr>
        <p:txBody>
          <a:bodyPr/>
          <a:lstStyle>
            <a:lvl1pPr>
              <a:defRPr/>
            </a:lvl1pPr>
          </a:lstStyle>
          <a:p>
            <a:pPr>
              <a:defRPr/>
            </a:pPr>
            <a:fld id="{D13EFCF6-FCF1-FF48-8227-3C3EA4CEF2DA}" type="slidenum">
              <a:rPr lang="en-GB"/>
              <a:pPr>
                <a:defRPr/>
              </a:pPr>
              <a:t>‹#›</a:t>
            </a:fld>
            <a:endParaRPr lang="en-GB" dirty="0"/>
          </a:p>
        </p:txBody>
      </p:sp>
      <p:pic>
        <p:nvPicPr>
          <p:cNvPr id="17" name="Picture 16" descr="connected_bi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876256" y="0"/>
            <a:ext cx="1658192" cy="1556792"/>
          </a:xfrm>
          <a:prstGeom prst="rect">
            <a:avLst/>
          </a:prstGeom>
        </p:spPr>
      </p:pic>
    </p:spTree>
    <p:extLst>
      <p:ext uri="{BB962C8B-B14F-4D97-AF65-F5344CB8AC3E}">
        <p14:creationId xmlns:p14="http://schemas.microsoft.com/office/powerpoint/2010/main" val="2941199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lide_UWL no cogs">
    <p:spTree>
      <p:nvGrpSpPr>
        <p:cNvPr id="1" name=""/>
        <p:cNvGrpSpPr/>
        <p:nvPr/>
      </p:nvGrpSpPr>
      <p:grpSpPr>
        <a:xfrm>
          <a:off x="0" y="0"/>
          <a:ext cx="0" cy="0"/>
          <a:chOff x="0" y="0"/>
          <a:chExt cx="0" cy="0"/>
        </a:xfrm>
      </p:grpSpPr>
      <p:sp>
        <p:nvSpPr>
          <p:cNvPr id="2" name="Title 1"/>
          <p:cNvSpPr>
            <a:spLocks noGrp="1"/>
          </p:cNvSpPr>
          <p:nvPr>
            <p:ph type="ctrTitle"/>
          </p:nvPr>
        </p:nvSpPr>
        <p:spPr>
          <a:xfrm>
            <a:off x="896952" y="2300354"/>
            <a:ext cx="5475870" cy="1470025"/>
          </a:xfrm>
        </p:spPr>
        <p:txBody>
          <a:bodyPr anchor="b"/>
          <a:lstStyle>
            <a:lvl1pPr>
              <a:defRPr sz="3600" b="0"/>
            </a:lvl1pPr>
          </a:lstStyle>
          <a:p>
            <a:r>
              <a:rPr lang="en-US"/>
              <a:t>Click to edit Master title style</a:t>
            </a:r>
            <a:endParaRPr lang="en-GB" dirty="0"/>
          </a:p>
        </p:txBody>
      </p:sp>
      <p:sp>
        <p:nvSpPr>
          <p:cNvPr id="19" name="Text Placeholder 18"/>
          <p:cNvSpPr>
            <a:spLocks noGrp="1"/>
          </p:cNvSpPr>
          <p:nvPr>
            <p:ph type="body" sz="quarter" idx="13"/>
          </p:nvPr>
        </p:nvSpPr>
        <p:spPr>
          <a:xfrm>
            <a:off x="900112" y="3932088"/>
            <a:ext cx="5472087" cy="1081088"/>
          </a:xfrm>
        </p:spPr>
        <p:txBody>
          <a:bodyPr/>
          <a:lstStyle>
            <a:lvl1pPr marL="0" indent="0">
              <a:buNone/>
              <a:defRPr>
                <a:solidFill>
                  <a:srgbClr val="000000"/>
                </a:solidFill>
              </a:defRPr>
            </a:lvl1pPr>
          </a:lstStyle>
          <a:p>
            <a:pPr lvl="0"/>
            <a:r>
              <a:rPr lang="en-US"/>
              <a:t>Click to edit Master text styles</a:t>
            </a:r>
          </a:p>
        </p:txBody>
      </p:sp>
      <p:sp>
        <p:nvSpPr>
          <p:cNvPr id="5" name="Slide Number Placeholder 17"/>
          <p:cNvSpPr>
            <a:spLocks noGrp="1"/>
          </p:cNvSpPr>
          <p:nvPr>
            <p:ph type="sldNum" sz="quarter" idx="14"/>
          </p:nvPr>
        </p:nvSpPr>
        <p:spPr>
          <a:xfrm>
            <a:off x="8027988" y="6111875"/>
            <a:ext cx="395287" cy="412750"/>
          </a:xfrm>
        </p:spPr>
        <p:txBody>
          <a:bodyPr/>
          <a:lstStyle>
            <a:lvl1pPr>
              <a:defRPr/>
            </a:lvl1pPr>
          </a:lstStyle>
          <a:p>
            <a:pPr>
              <a:defRPr/>
            </a:pPr>
            <a:fld id="{859388A0-719E-1C40-924E-55DBBB5C8DD1}" type="slidenum">
              <a:rPr lang="en-GB"/>
              <a:pPr>
                <a:defRPr/>
              </a:pPr>
              <a:t>‹#›</a:t>
            </a:fld>
            <a:endParaRPr lang="en-GB" dirty="0"/>
          </a:p>
        </p:txBody>
      </p:sp>
      <p:sp>
        <p:nvSpPr>
          <p:cNvPr id="6" name="Footer Placeholder 19"/>
          <p:cNvSpPr>
            <a:spLocks noGrp="1"/>
          </p:cNvSpPr>
          <p:nvPr>
            <p:ph type="ftr" sz="quarter" idx="15"/>
          </p:nvPr>
        </p:nvSpPr>
        <p:spPr>
          <a:xfrm>
            <a:off x="414338" y="6323013"/>
            <a:ext cx="3149600" cy="365125"/>
          </a:xfrm>
        </p:spPr>
        <p:txBody>
          <a:bodyPr/>
          <a:lstStyle>
            <a:lvl1pPr>
              <a:defRPr smtClean="0"/>
            </a:lvl1pPr>
          </a:lstStyle>
          <a:p>
            <a:pPr>
              <a:defRPr/>
            </a:pPr>
            <a:r>
              <a:rPr lang="en-GB"/>
              <a:t>Dr Cigdem Gogus</a:t>
            </a:r>
            <a:endParaRPr lang="en-GB" dirty="0"/>
          </a:p>
        </p:txBody>
      </p:sp>
      <p:pic>
        <p:nvPicPr>
          <p:cNvPr id="7" name="Picture 6" descr="UWL+Connected_CMYK_outlined.jpg"/>
          <p:cNvPicPr>
            <a:picLocks noChangeAspect="1"/>
          </p:cNvPicPr>
          <p:nvPr userDrawn="1"/>
        </p:nvPicPr>
        <p:blipFill>
          <a:blip r:embed="rId2" cstate="email">
            <a:alphaModFix/>
            <a:extLst>
              <a:ext uri="{28A0092B-C50C-407E-A947-70E740481C1C}">
                <a14:useLocalDpi xmlns:a14="http://schemas.microsoft.com/office/drawing/2010/main" val="0"/>
              </a:ext>
            </a:extLst>
          </a:blip>
          <a:stretch>
            <a:fillRect/>
          </a:stretch>
        </p:blipFill>
        <p:spPr>
          <a:xfrm>
            <a:off x="467544" y="620688"/>
            <a:ext cx="2160240" cy="468052"/>
          </a:xfrm>
          <a:prstGeom prst="rect">
            <a:avLst/>
          </a:prstGeom>
        </p:spPr>
      </p:pic>
    </p:spTree>
    <p:extLst>
      <p:ext uri="{BB962C8B-B14F-4D97-AF65-F5344CB8AC3E}">
        <p14:creationId xmlns:p14="http://schemas.microsoft.com/office/powerpoint/2010/main" val="2706180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96952" y="2300354"/>
            <a:ext cx="5475870" cy="1470025"/>
          </a:xfrm>
        </p:spPr>
        <p:txBody>
          <a:bodyPr anchor="b"/>
          <a:lstStyle>
            <a:lvl1pPr>
              <a:defRPr sz="3600" b="0"/>
            </a:lvl1pPr>
          </a:lstStyle>
          <a:p>
            <a:r>
              <a:rPr lang="en-US"/>
              <a:t>Click to edit Master title style</a:t>
            </a:r>
            <a:endParaRPr lang="en-GB" dirty="0"/>
          </a:p>
        </p:txBody>
      </p:sp>
      <p:sp>
        <p:nvSpPr>
          <p:cNvPr id="8" name="Text Placeholder 18"/>
          <p:cNvSpPr>
            <a:spLocks noGrp="1"/>
          </p:cNvSpPr>
          <p:nvPr>
            <p:ph type="body" sz="quarter" idx="13"/>
          </p:nvPr>
        </p:nvSpPr>
        <p:spPr>
          <a:xfrm>
            <a:off x="900112" y="3932088"/>
            <a:ext cx="5472087" cy="1081088"/>
          </a:xfrm>
        </p:spPr>
        <p:txBody>
          <a:bodyPr/>
          <a:lstStyle>
            <a:lvl1pPr marL="0" indent="0">
              <a:buNone/>
              <a:defRPr>
                <a:solidFill>
                  <a:srgbClr val="000000"/>
                </a:solidFill>
              </a:defRPr>
            </a:lvl1pPr>
          </a:lstStyle>
          <a:p>
            <a:pPr lvl="0"/>
            <a:r>
              <a:rPr lang="en-US"/>
              <a:t>Click to edit Master text styles</a:t>
            </a:r>
          </a:p>
        </p:txBody>
      </p:sp>
      <p:sp>
        <p:nvSpPr>
          <p:cNvPr id="5" name="Slide Number Placeholder 6"/>
          <p:cNvSpPr>
            <a:spLocks noGrp="1"/>
          </p:cNvSpPr>
          <p:nvPr>
            <p:ph type="sldNum" sz="quarter" idx="14"/>
          </p:nvPr>
        </p:nvSpPr>
        <p:spPr>
          <a:xfrm>
            <a:off x="8027988" y="6111875"/>
            <a:ext cx="395287" cy="412750"/>
          </a:xfrm>
        </p:spPr>
        <p:txBody>
          <a:bodyPr/>
          <a:lstStyle>
            <a:lvl1pPr>
              <a:defRPr/>
            </a:lvl1pPr>
          </a:lstStyle>
          <a:p>
            <a:pPr>
              <a:defRPr/>
            </a:pPr>
            <a:fld id="{2BBC46B0-2223-AB4F-8540-BB29901BEF7A}" type="slidenum">
              <a:rPr lang="en-GB"/>
              <a:pPr>
                <a:defRPr/>
              </a:pPr>
              <a:t>‹#›</a:t>
            </a:fld>
            <a:endParaRPr lang="en-GB" dirty="0"/>
          </a:p>
        </p:txBody>
      </p:sp>
      <p:pic>
        <p:nvPicPr>
          <p:cNvPr id="6" name="Picture 5"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08304" y="-18728"/>
            <a:ext cx="1171939" cy="980727"/>
          </a:xfrm>
          <a:prstGeom prst="rect">
            <a:avLst/>
          </a:prstGeom>
        </p:spPr>
      </p:pic>
    </p:spTree>
    <p:extLst>
      <p:ext uri="{BB962C8B-B14F-4D97-AF65-F5344CB8AC3E}">
        <p14:creationId xmlns:p14="http://schemas.microsoft.com/office/powerpoint/2010/main" val="3620058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p:nvCxnSpPr>
        <p:spPr>
          <a:xfrm>
            <a:off x="468313" y="6326188"/>
            <a:ext cx="8675687"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11" name="Oval 10"/>
          <p:cNvSpPr>
            <a:spLocks noChangeAspect="1"/>
          </p:cNvSpPr>
          <p:nvPr/>
        </p:nvSpPr>
        <p:spPr>
          <a:xfrm>
            <a:off x="8012113" y="6092825"/>
            <a:ext cx="468312" cy="468313"/>
          </a:xfrm>
          <a:prstGeom prst="ellipse">
            <a:avLst/>
          </a:prstGeom>
          <a:solidFill>
            <a:schemeClr val="bg1"/>
          </a:solidFill>
          <a:ln w="28575">
            <a:solidFill>
              <a:srgbClr val="6D6E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747678"/>
              </a:solidFill>
              <a:latin typeface="Verdana" pitchFamily="34" charset="0"/>
            </a:endParaRPr>
          </a:p>
        </p:txBody>
      </p:sp>
      <p:sp>
        <p:nvSpPr>
          <p:cNvPr id="1028" name="Title Placeholder 1"/>
          <p:cNvSpPr>
            <a:spLocks noGrp="1"/>
          </p:cNvSpPr>
          <p:nvPr>
            <p:ph type="title"/>
          </p:nvPr>
        </p:nvSpPr>
        <p:spPr bwMode="auto">
          <a:xfrm>
            <a:off x="412750" y="558800"/>
            <a:ext cx="69659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9" name="Text Placeholder 2"/>
          <p:cNvSpPr>
            <a:spLocks noGrp="1"/>
          </p:cNvSpPr>
          <p:nvPr>
            <p:ph type="body" idx="1"/>
          </p:nvPr>
        </p:nvSpPr>
        <p:spPr bwMode="auto">
          <a:xfrm>
            <a:off x="412750" y="1431925"/>
            <a:ext cx="81915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7" name="Rectangle 386"/>
          <p:cNvSpPr/>
          <p:nvPr/>
        </p:nvSpPr>
        <p:spPr>
          <a:xfrm>
            <a:off x="0" y="0"/>
            <a:ext cx="9144000" cy="6858000"/>
          </a:xfrm>
          <a:prstGeom prst="rect">
            <a:avLst/>
          </a:prstGeom>
          <a:noFill/>
          <a:ln w="6350">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16" name="Straight Connector 15"/>
          <p:cNvCxnSpPr/>
          <p:nvPr/>
        </p:nvCxnSpPr>
        <p:spPr>
          <a:xfrm>
            <a:off x="468313" y="6326188"/>
            <a:ext cx="8675687" cy="0"/>
          </a:xfrm>
          <a:prstGeom prst="line">
            <a:avLst/>
          </a:prstGeom>
          <a:ln w="19050">
            <a:solidFill>
              <a:srgbClr val="6D6E71"/>
            </a:solidFill>
            <a:prstDash val="sysDash"/>
            <a:bevel/>
          </a:ln>
        </p:spPr>
        <p:style>
          <a:lnRef idx="1">
            <a:schemeClr val="accent1"/>
          </a:lnRef>
          <a:fillRef idx="0">
            <a:schemeClr val="accent1"/>
          </a:fillRef>
          <a:effectRef idx="0">
            <a:schemeClr val="accent1"/>
          </a:effectRef>
          <a:fontRef idx="minor">
            <a:schemeClr val="tx1"/>
          </a:fontRef>
        </p:style>
      </p:cxnSp>
      <p:sp>
        <p:nvSpPr>
          <p:cNvPr id="18" name="Oval 17"/>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solidFill>
                <a:srgbClr val="747678"/>
              </a:solidFill>
              <a:latin typeface="Arial"/>
              <a:cs typeface="Arial"/>
            </a:endParaRPr>
          </a:p>
        </p:txBody>
      </p:sp>
      <p:sp>
        <p:nvSpPr>
          <p:cNvPr id="9" name="Rectangle 8"/>
          <p:cNvSpPr/>
          <p:nvPr/>
        </p:nvSpPr>
        <p:spPr>
          <a:xfrm>
            <a:off x="0" y="0"/>
            <a:ext cx="9144000" cy="6858000"/>
          </a:xfrm>
          <a:prstGeom prst="rect">
            <a:avLst/>
          </a:prstGeom>
          <a:noFill/>
          <a:ln w="6350">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3" name="Footer Placeholder 2"/>
          <p:cNvSpPr>
            <a:spLocks noGrp="1"/>
          </p:cNvSpPr>
          <p:nvPr>
            <p:ph type="ftr" sz="quarter" idx="3"/>
          </p:nvPr>
        </p:nvSpPr>
        <p:spPr>
          <a:xfrm>
            <a:off x="412750" y="6332538"/>
            <a:ext cx="2935288" cy="365125"/>
          </a:xfrm>
          <a:prstGeom prst="rect">
            <a:avLst/>
          </a:prstGeom>
        </p:spPr>
        <p:txBody>
          <a:bodyPr vert="horz" lIns="91440" tIns="45720" rIns="91440" bIns="45720" rtlCol="0" anchor="ctr"/>
          <a:lstStyle>
            <a:lvl1pPr algn="l">
              <a:defRPr sz="1000" smtClean="0">
                <a:solidFill>
                  <a:schemeClr val="tx1"/>
                </a:solidFill>
              </a:defRPr>
            </a:lvl1pPr>
          </a:lstStyle>
          <a:p>
            <a:pPr>
              <a:defRPr/>
            </a:pPr>
            <a:r>
              <a:rPr lang="en-GB"/>
              <a:t>Dr Cigdem Gogus</a:t>
            </a:r>
            <a:endParaRPr lang="en-GB" dirty="0"/>
          </a:p>
        </p:txBody>
      </p:sp>
      <p:sp>
        <p:nvSpPr>
          <p:cNvPr id="6" name="Slide Number Placeholder 5"/>
          <p:cNvSpPr>
            <a:spLocks noGrp="1"/>
          </p:cNvSpPr>
          <p:nvPr>
            <p:ph type="sldNum" sz="quarter" idx="4"/>
          </p:nvPr>
        </p:nvSpPr>
        <p:spPr>
          <a:xfrm>
            <a:off x="8070850" y="6146800"/>
            <a:ext cx="371475" cy="365125"/>
          </a:xfrm>
          <a:prstGeom prst="rect">
            <a:avLst/>
          </a:prstGeom>
        </p:spPr>
        <p:txBody>
          <a:bodyPr vert="horz" lIns="91440" tIns="45720" rIns="91440" bIns="45720" rtlCol="0" anchor="ctr"/>
          <a:lstStyle>
            <a:lvl1pPr algn="ctr">
              <a:defRPr sz="1000" smtClean="0">
                <a:solidFill>
                  <a:schemeClr val="tx1">
                    <a:tint val="75000"/>
                  </a:schemeClr>
                </a:solidFill>
              </a:defRPr>
            </a:lvl1pPr>
          </a:lstStyle>
          <a:p>
            <a:pPr>
              <a:defRPr/>
            </a:pPr>
            <a:fld id="{6C10E252-3EED-AA4C-9BDF-346BF16C9FDC}"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66" r:id="rId3"/>
    <p:sldLayoutId id="2147483867" r:id="rId4"/>
    <p:sldLayoutId id="2147483869" r:id="rId5"/>
    <p:sldLayoutId id="2147483868"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dt="0"/>
  <p:txStyles>
    <p:titleStyle>
      <a:lvl1pPr algn="l" rtl="0" eaLnBrk="1" fontAlgn="base" hangingPunct="1">
        <a:spcBef>
          <a:spcPct val="0"/>
        </a:spcBef>
        <a:spcAft>
          <a:spcPct val="0"/>
        </a:spcAft>
        <a:defRPr sz="3600" kern="1200">
          <a:solidFill>
            <a:srgbClr val="0039A6"/>
          </a:solidFill>
          <a:latin typeface="Arial"/>
          <a:ea typeface="ＭＳ Ｐゴシック" charset="0"/>
          <a:cs typeface="Arial"/>
        </a:defRPr>
      </a:lvl1pPr>
      <a:lvl2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2pPr>
      <a:lvl3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3pPr>
      <a:lvl4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4pPr>
      <a:lvl5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b="1">
          <a:solidFill>
            <a:srgbClr val="0039A6"/>
          </a:solidFill>
          <a:latin typeface="Trebuchet MS" pitchFamily="34" charset="0"/>
        </a:defRPr>
      </a:lvl6pPr>
      <a:lvl7pPr marL="914400" algn="l" rtl="0" eaLnBrk="1" fontAlgn="base" hangingPunct="1">
        <a:spcBef>
          <a:spcPct val="0"/>
        </a:spcBef>
        <a:spcAft>
          <a:spcPct val="0"/>
        </a:spcAft>
        <a:defRPr sz="4000" b="1">
          <a:solidFill>
            <a:srgbClr val="0039A6"/>
          </a:solidFill>
          <a:latin typeface="Trebuchet MS" pitchFamily="34" charset="0"/>
        </a:defRPr>
      </a:lvl7pPr>
      <a:lvl8pPr marL="1371600" algn="l" rtl="0" eaLnBrk="1" fontAlgn="base" hangingPunct="1">
        <a:spcBef>
          <a:spcPct val="0"/>
        </a:spcBef>
        <a:spcAft>
          <a:spcPct val="0"/>
        </a:spcAft>
        <a:defRPr sz="4000" b="1">
          <a:solidFill>
            <a:srgbClr val="0039A6"/>
          </a:solidFill>
          <a:latin typeface="Trebuchet MS" pitchFamily="34" charset="0"/>
        </a:defRPr>
      </a:lvl8pPr>
      <a:lvl9pPr marL="1828800" algn="l" rtl="0" eaLnBrk="1" fontAlgn="base" hangingPunct="1">
        <a:spcBef>
          <a:spcPct val="0"/>
        </a:spcBef>
        <a:spcAft>
          <a:spcPct val="0"/>
        </a:spcAft>
        <a:defRPr sz="4000" b="1">
          <a:solidFill>
            <a:srgbClr val="0039A6"/>
          </a:solidFill>
          <a:latin typeface="Trebuchet MS" pitchFamily="34" charset="0"/>
        </a:defRPr>
      </a:lvl9pPr>
    </p:titleStyle>
    <p:bodyStyle>
      <a:lvl1pPr marL="187325" indent="-187325" algn="l" rtl="0" eaLnBrk="1" fontAlgn="base" hangingPunct="1">
        <a:spcBef>
          <a:spcPts val="600"/>
        </a:spcBef>
        <a:spcAft>
          <a:spcPts val="600"/>
        </a:spcAft>
        <a:buSzPct val="110000"/>
        <a:buFont typeface="Arial" charset="0"/>
        <a:buChar char="•"/>
        <a:defRPr sz="2600" kern="1200">
          <a:solidFill>
            <a:srgbClr val="000000"/>
          </a:solidFill>
          <a:latin typeface="Arial"/>
          <a:ea typeface="ＭＳ Ｐゴシック" charset="0"/>
          <a:cs typeface="Arial"/>
        </a:defRPr>
      </a:lvl1pPr>
      <a:lvl2pPr marL="627063" indent="-355600" algn="l" rtl="0" eaLnBrk="1" fontAlgn="base" hangingPunct="1">
        <a:spcBef>
          <a:spcPts val="600"/>
        </a:spcBef>
        <a:spcAft>
          <a:spcPts val="600"/>
        </a:spcAft>
        <a:buSzPct val="100000"/>
        <a:buFont typeface="Lucida Grande" charset="0"/>
        <a:buChar char="­"/>
        <a:defRPr sz="2400" kern="1200">
          <a:solidFill>
            <a:srgbClr val="000000"/>
          </a:solidFill>
          <a:latin typeface="Arial"/>
          <a:ea typeface="ＭＳ Ｐゴシック" charset="0"/>
          <a:cs typeface="Arial"/>
        </a:defRPr>
      </a:lvl2pPr>
      <a:lvl3pPr marL="1084263" indent="-373063" algn="l" rtl="0" eaLnBrk="1" fontAlgn="base" hangingPunct="1">
        <a:spcBef>
          <a:spcPts val="600"/>
        </a:spcBef>
        <a:spcAft>
          <a:spcPts val="600"/>
        </a:spcAft>
        <a:buSzPct val="100000"/>
        <a:buFont typeface="Lucida Grande" charset="0"/>
        <a:buChar char="­"/>
        <a:defRPr sz="2000" kern="1200">
          <a:solidFill>
            <a:srgbClr val="000000"/>
          </a:solidFill>
          <a:latin typeface="Arial"/>
          <a:ea typeface="ＭＳ Ｐゴシック" charset="0"/>
          <a:cs typeface="Arial"/>
        </a:defRPr>
      </a:lvl3pPr>
      <a:lvl4pPr marL="1338263" indent="-254000" algn="l" rtl="0" eaLnBrk="1" fontAlgn="base" hangingPunct="1">
        <a:spcBef>
          <a:spcPts val="600"/>
        </a:spcBef>
        <a:spcAft>
          <a:spcPts val="600"/>
        </a:spcAft>
        <a:buSzPct val="100000"/>
        <a:buFont typeface="Lucida Grande" charset="0"/>
        <a:buChar char="­"/>
        <a:defRPr sz="2000" kern="1200">
          <a:solidFill>
            <a:srgbClr val="000000"/>
          </a:solidFill>
          <a:latin typeface="Arial"/>
          <a:ea typeface="ＭＳ Ｐゴシック" charset="0"/>
          <a:cs typeface="Arial"/>
        </a:defRPr>
      </a:lvl4pPr>
      <a:lvl5pPr marL="1608138" indent="-269875" algn="l" rtl="0" eaLnBrk="1" fontAlgn="base" hangingPunct="1">
        <a:spcBef>
          <a:spcPts val="600"/>
        </a:spcBef>
        <a:spcAft>
          <a:spcPts val="600"/>
        </a:spcAft>
        <a:buSzPct val="100000"/>
        <a:buFont typeface="Lucida Grande" charset="0"/>
        <a:buChar char="­"/>
        <a:defRPr sz="2000"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eGLFVjs1Zak"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043608" y="1196752"/>
            <a:ext cx="5299182" cy="1080120"/>
          </a:xfrm>
          <a:ln w="9525"/>
          <a:extLst>
            <a:ext uri="{91240B29-F687-4F45-9708-019B960494DF}">
              <a14:hiddenLine xmlns:a14="http://schemas.microsoft.com/office/drawing/2010/main" w="6350">
                <a:solidFill>
                  <a:srgbClr val="000000"/>
                </a:solidFill>
                <a:miter lim="800000"/>
                <a:headEnd/>
                <a:tailEnd/>
              </a14:hiddenLine>
            </a:ext>
          </a:extLst>
        </p:spPr>
        <p:txBody>
          <a:bodyPr>
            <a:normAutofit fontScale="90000"/>
          </a:bodyPr>
          <a:lstStyle/>
          <a:p>
            <a:pPr eaLnBrk="1" hangingPunct="1"/>
            <a:r>
              <a:rPr lang="en-GB" dirty="0">
                <a:latin typeface="Arial" charset="0"/>
              </a:rPr>
              <a:t>Week 2 . Understanding the Marketing Environments </a:t>
            </a:r>
          </a:p>
        </p:txBody>
      </p:sp>
      <p:sp>
        <p:nvSpPr>
          <p:cNvPr id="6" name="Subtitle 1"/>
          <p:cNvSpPr>
            <a:spLocks noGrp="1"/>
          </p:cNvSpPr>
          <p:nvPr>
            <p:ph type="subTitle" idx="1"/>
          </p:nvPr>
        </p:nvSpPr>
        <p:spPr>
          <a:xfrm>
            <a:off x="1043608" y="2701181"/>
            <a:ext cx="5291271" cy="482049"/>
          </a:xfrm>
        </p:spPr>
        <p:txBody>
          <a:bodyPr>
            <a:normAutofit/>
          </a:bodyPr>
          <a:lstStyle/>
          <a:p>
            <a:pPr algn="ctr" eaLnBrk="1" hangingPunct="1"/>
            <a:r>
              <a:rPr lang="en-GB" sz="2500" b="1" dirty="0">
                <a:latin typeface="Arial" charset="0"/>
              </a:rPr>
              <a:t> Week 2 </a:t>
            </a:r>
          </a:p>
        </p:txBody>
      </p:sp>
      <p:sp>
        <p:nvSpPr>
          <p:cNvPr id="4" name="Slide Number Placeholder 3"/>
          <p:cNvSpPr>
            <a:spLocks noGrp="1"/>
          </p:cNvSpPr>
          <p:nvPr>
            <p:ph type="sldNum" sz="quarter" idx="10"/>
          </p:nvPr>
        </p:nvSpPr>
        <p:spPr/>
        <p:txBody>
          <a:bodyPr/>
          <a:lstStyle/>
          <a:p>
            <a:pPr>
              <a:defRPr/>
            </a:pPr>
            <a:fld id="{CF4F9D38-9BC6-A542-ADE3-95E83F13B32F}" type="slidenum">
              <a:rPr lang="en-GB" smtClean="0"/>
              <a:pPr>
                <a:defRPr/>
              </a:pPr>
              <a:t>1</a:t>
            </a:fld>
            <a:endParaRPr lang="en-GB" dirty="0"/>
          </a:p>
        </p:txBody>
      </p:sp>
    </p:spTree>
    <p:extLst>
      <p:ext uri="{BB962C8B-B14F-4D97-AF65-F5344CB8AC3E}">
        <p14:creationId xmlns:p14="http://schemas.microsoft.com/office/powerpoint/2010/main" val="1811272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a:xfrm>
            <a:off x="423863" y="2852936"/>
            <a:ext cx="8193087" cy="2579691"/>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Changing family structures</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Geographic shifts in population</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Changes in the workforce</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Changes in how people work (telecommuting)</a:t>
            </a:r>
          </a:p>
          <a:p>
            <a:pPr eaLnBrk="1" hangingPunct="1"/>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5059" name="Title 2"/>
          <p:cNvSpPr>
            <a:spLocks noGrp="1"/>
          </p:cNvSpPr>
          <p:nvPr>
            <p:ph type="title"/>
          </p:nvPr>
        </p:nvSpPr>
        <p:spPr>
          <a:xfrm>
            <a:off x="899592" y="1412776"/>
            <a:ext cx="6965950" cy="854075"/>
          </a:xfrm>
        </p:spPr>
        <p:txBody>
          <a:bodyPr>
            <a:normAutofit fontScale="90000"/>
          </a:bodyPr>
          <a:lstStyle/>
          <a:p>
            <a:pPr algn="ctr" eaLnBrk="1" hangingPunct="1"/>
            <a:r>
              <a:rPr lang="en-GB"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Macro-environment: Demographic environment</a:t>
            </a:r>
          </a:p>
        </p:txBody>
      </p:sp>
      <p:sp>
        <p:nvSpPr>
          <p:cNvPr id="4506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D68F07F-EABC-4F4E-A81B-7B44D4C3BED1}" type="slidenum">
              <a:rPr lang="en-GB" altLang="en-US" sz="1000">
                <a:solidFill>
                  <a:srgbClr val="898989"/>
                </a:solidFill>
              </a:rPr>
              <a:pPr/>
              <a:t>10</a:t>
            </a:fld>
            <a:endParaRPr lang="en-GB" altLang="en-US" sz="1000">
              <a:solidFill>
                <a:srgbClr val="898989"/>
              </a:solidFill>
            </a:endParaRPr>
          </a:p>
        </p:txBody>
      </p:sp>
      <p:sp>
        <p:nvSpPr>
          <p:cNvPr id="4506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000" dirty="0"/>
          </a:p>
        </p:txBody>
      </p:sp>
    </p:spTree>
    <p:extLst>
      <p:ext uri="{BB962C8B-B14F-4D97-AF65-F5344CB8AC3E}">
        <p14:creationId xmlns:p14="http://schemas.microsoft.com/office/powerpoint/2010/main" val="104940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a:xfrm>
            <a:off x="423863" y="1428750"/>
            <a:ext cx="8193087" cy="4448175"/>
          </a:xfrm>
        </p:spPr>
        <p:txBody>
          <a:bodyPr/>
          <a:lstStyle/>
          <a:p>
            <a:pPr eaLnBrk="1" hangingPunct="1">
              <a:buFontTx/>
              <a:buNone/>
            </a:pPr>
            <a:r>
              <a:rPr lang="en-US" altLang="en-US">
                <a:latin typeface="Arial" panose="020B0604020202020204" pitchFamily="34" charset="0"/>
                <a:ea typeface="ＭＳ Ｐゴシック" panose="020B0600070205080204" pitchFamily="34" charset="-128"/>
                <a:cs typeface="Arial" panose="020B0604020202020204" pitchFamily="34" charset="0"/>
              </a:rPr>
              <a:t> The</a:t>
            </a:r>
            <a:r>
              <a:rPr lang="en-US" altLang="en-US" b="1">
                <a:latin typeface="Arial" panose="020B0604020202020204" pitchFamily="34" charset="0"/>
                <a:ea typeface="ＭＳ Ｐゴシック" panose="020B0600070205080204" pitchFamily="34" charset="-128"/>
                <a:cs typeface="Arial" panose="020B0604020202020204" pitchFamily="34" charset="0"/>
              </a:rPr>
              <a:t> economic environment </a:t>
            </a:r>
            <a:r>
              <a:rPr lang="en-US" altLang="en-US">
                <a:latin typeface="Arial" panose="020B0604020202020204" pitchFamily="34" charset="0"/>
                <a:ea typeface="ＭＳ Ｐゴシック" panose="020B0600070205080204" pitchFamily="34" charset="-128"/>
                <a:cs typeface="Arial" panose="020B0604020202020204" pitchFamily="34" charset="0"/>
              </a:rPr>
              <a:t>consists of factors that affect consumer purchasing power and spending patterns.</a:t>
            </a:r>
          </a:p>
          <a:p>
            <a:pPr lvl="1"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Industrial economies are richer markets.</a:t>
            </a:r>
          </a:p>
          <a:p>
            <a:pPr lvl="1"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Subsistence economies consume most of their own agriculture and industrial output.</a:t>
            </a:r>
          </a:p>
          <a:p>
            <a:pPr lvl="1"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Developing economies also offer outstanding marketing opportunities</a:t>
            </a:r>
            <a:r>
              <a:rPr lang="en-US" altLang="en-US" sz="2800">
                <a:latin typeface="Arial" panose="020B0604020202020204" pitchFamily="34" charset="0"/>
                <a:ea typeface="ＭＳ Ｐゴシック" panose="020B0600070205080204" pitchFamily="34" charset="-128"/>
                <a:cs typeface="Arial" panose="020B0604020202020204" pitchFamily="34" charset="0"/>
              </a:rPr>
              <a:t>.</a:t>
            </a:r>
          </a:p>
          <a:p>
            <a:pPr eaLnBrk="1" hangingPunct="1"/>
            <a:endParaRPr lang="en-GB"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47107" name="Title 2"/>
          <p:cNvSpPr>
            <a:spLocks noGrp="1"/>
          </p:cNvSpPr>
          <p:nvPr>
            <p:ph type="title"/>
          </p:nvPr>
        </p:nvSpPr>
        <p:spPr>
          <a:xfrm>
            <a:off x="423863" y="339725"/>
            <a:ext cx="6965950" cy="854075"/>
          </a:xfrm>
        </p:spPr>
        <p:txBody>
          <a:bodyPr>
            <a:normAutofit fontScale="90000"/>
          </a:bodyPr>
          <a:lstStyle/>
          <a:p>
            <a:pPr algn="ctr" eaLnBrk="1" hangingPunct="1"/>
            <a:r>
              <a:rPr lang="en-GB"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Macro-environment: Economic Environment</a:t>
            </a:r>
          </a:p>
        </p:txBody>
      </p:sp>
      <p:sp>
        <p:nvSpPr>
          <p:cNvPr id="4710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6CDBBAF-DFE1-4870-B00B-9182DE8274DE}" type="slidenum">
              <a:rPr lang="en-GB" altLang="en-US" sz="1000">
                <a:solidFill>
                  <a:srgbClr val="898989"/>
                </a:solidFill>
              </a:rPr>
              <a:pPr/>
              <a:t>11</a:t>
            </a:fld>
            <a:endParaRPr lang="en-GB" altLang="en-US" sz="1000">
              <a:solidFill>
                <a:srgbClr val="898989"/>
              </a:solidFill>
            </a:endParaRPr>
          </a:p>
        </p:txBody>
      </p:sp>
    </p:spTree>
    <p:extLst>
      <p:ext uri="{BB962C8B-B14F-4D97-AF65-F5344CB8AC3E}">
        <p14:creationId xmlns:p14="http://schemas.microsoft.com/office/powerpoint/2010/main" val="760574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idx="1"/>
          </p:nvPr>
        </p:nvSpPr>
        <p:spPr>
          <a:xfrm>
            <a:off x="423863" y="1428750"/>
            <a:ext cx="8193087" cy="4448175"/>
          </a:xfrm>
        </p:spPr>
        <p:txBody>
          <a:bodyPr/>
          <a:lstStyle/>
          <a:p>
            <a:pPr eaLnBrk="1" hangingPunct="1"/>
            <a:r>
              <a:rPr lang="en-US" altLang="en-US" b="1">
                <a:latin typeface="Arial" panose="020B0604020202020204" pitchFamily="34" charset="0"/>
                <a:ea typeface="ＭＳ Ｐゴシック" panose="020B0600070205080204" pitchFamily="34" charset="-128"/>
                <a:cs typeface="Arial" panose="020B0604020202020204" pitchFamily="34" charset="0"/>
              </a:rPr>
              <a:t>Value marketing </a:t>
            </a:r>
            <a:r>
              <a:rPr lang="en-US" altLang="en-US">
                <a:latin typeface="Arial" panose="020B0604020202020204" pitchFamily="34" charset="0"/>
                <a:ea typeface="ＭＳ Ｐゴシック" panose="020B0600070205080204" pitchFamily="34" charset="-128"/>
                <a:cs typeface="Arial" panose="020B0604020202020204" pitchFamily="34" charset="0"/>
              </a:rPr>
              <a:t>involves offering financially cautious buyers greater value—the right combination of quality and service at a fair price.</a:t>
            </a:r>
          </a:p>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GB"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51203" name="Title 2"/>
          <p:cNvSpPr>
            <a:spLocks noGrp="1"/>
          </p:cNvSpPr>
          <p:nvPr>
            <p:ph type="title"/>
          </p:nvPr>
        </p:nvSpPr>
        <p:spPr>
          <a:xfrm>
            <a:off x="1331639" y="515512"/>
            <a:ext cx="6058173" cy="854075"/>
          </a:xfrm>
        </p:spPr>
        <p:txBody>
          <a:bodyPr>
            <a:normAutofit fontScale="90000"/>
          </a:bodyPr>
          <a:lstStyle/>
          <a:p>
            <a:pPr algn="ctr" eaLnBrk="1" hangingPunct="1"/>
            <a:r>
              <a:rPr lang="en-GB"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Macro-environment: Changes in consumer spending</a:t>
            </a:r>
          </a:p>
        </p:txBody>
      </p:sp>
      <p:sp>
        <p:nvSpPr>
          <p:cNvPr id="5120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6262090-538D-4123-821F-5DA047261487}" type="slidenum">
              <a:rPr lang="en-GB" altLang="en-US" sz="1000">
                <a:solidFill>
                  <a:srgbClr val="898989"/>
                </a:solidFill>
              </a:rPr>
              <a:pPr/>
              <a:t>12</a:t>
            </a:fld>
            <a:endParaRPr lang="en-GB" altLang="en-US" sz="1000" dirty="0">
              <a:solidFill>
                <a:srgbClr val="898989"/>
              </a:solidFill>
            </a:endParaRPr>
          </a:p>
        </p:txBody>
      </p:sp>
      <p:pic>
        <p:nvPicPr>
          <p:cNvPr id="51205" name="Picture 2" descr="C:\Users\Cigdem\Documents\UWL_23_01_2015\Teaching materials\GM Level 7 Seminars_Readings\tata nan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4438" y="3141663"/>
            <a:ext cx="43878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000" dirty="0"/>
          </a:p>
        </p:txBody>
      </p:sp>
    </p:spTree>
    <p:extLst>
      <p:ext uri="{BB962C8B-B14F-4D97-AF65-F5344CB8AC3E}">
        <p14:creationId xmlns:p14="http://schemas.microsoft.com/office/powerpoint/2010/main" val="2319614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p:cNvSpPr>
            <a:spLocks noGrp="1"/>
          </p:cNvSpPr>
          <p:nvPr>
            <p:ph idx="1"/>
          </p:nvPr>
        </p:nvSpPr>
        <p:spPr>
          <a:xfrm>
            <a:off x="423863" y="1428750"/>
            <a:ext cx="8193087" cy="5168602"/>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Over the past several decades, the rich have grown richer, the middle class has shrunk, and the poor have remained poor.</a:t>
            </a:r>
          </a:p>
          <a:p>
            <a:pPr lvl="1" eaLnBrk="1" hangingPunct="1"/>
            <a:r>
              <a:rPr lang="en-GB" altLang="en-US" dirty="0">
                <a:latin typeface="Arial" panose="020B0604020202020204" pitchFamily="34" charset="0"/>
                <a:ea typeface="ＭＳ Ｐゴシック" panose="020B0600070205080204" pitchFamily="34" charset="-128"/>
                <a:cs typeface="Arial" panose="020B0604020202020204" pitchFamily="34" charset="0"/>
              </a:rPr>
              <a:t>£ 200 million painting</a:t>
            </a:r>
          </a:p>
          <a:p>
            <a:pPr eaLnBrk="1" hangingPunct="1"/>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3251" name="Title 2"/>
          <p:cNvSpPr>
            <a:spLocks noGrp="1"/>
          </p:cNvSpPr>
          <p:nvPr>
            <p:ph type="title"/>
          </p:nvPr>
        </p:nvSpPr>
        <p:spPr>
          <a:xfrm>
            <a:off x="1403647" y="620688"/>
            <a:ext cx="5984577" cy="598512"/>
          </a:xfrm>
        </p:spPr>
        <p:txBody>
          <a:bodyPr>
            <a:normAutofit fontScale="90000"/>
          </a:bodyPr>
          <a:lstStyle/>
          <a:p>
            <a:pPr algn="ctr" eaLnBrk="1" hangingPunct="1"/>
            <a:r>
              <a:rPr lang="en-GB"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Macro-environment: Income distribution</a:t>
            </a:r>
          </a:p>
        </p:txBody>
      </p:sp>
      <p:sp>
        <p:nvSpPr>
          <p:cNvPr id="5325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1B72BDF-5B2A-4F7A-A117-06F68F3916C8}" type="slidenum">
              <a:rPr lang="en-GB" altLang="en-US" sz="1000">
                <a:solidFill>
                  <a:srgbClr val="898989"/>
                </a:solidFill>
              </a:rPr>
              <a:pPr/>
              <a:t>13</a:t>
            </a:fld>
            <a:endParaRPr lang="en-GB" altLang="en-US" sz="1000">
              <a:solidFill>
                <a:srgbClr val="898989"/>
              </a:solidFill>
            </a:endParaRPr>
          </a:p>
        </p:txBody>
      </p:sp>
      <p:pic>
        <p:nvPicPr>
          <p:cNvPr id="53253" name="Picture 2" descr="C:\Users\Cigdem\Documents\WHYNUT\Invoices_Payments\gaugu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663" y="2420938"/>
            <a:ext cx="3109912" cy="368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000" dirty="0"/>
          </a:p>
        </p:txBody>
      </p:sp>
    </p:spTree>
    <p:extLst>
      <p:ext uri="{BB962C8B-B14F-4D97-AF65-F5344CB8AC3E}">
        <p14:creationId xmlns:p14="http://schemas.microsoft.com/office/powerpoint/2010/main" val="2277356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p:cNvSpPr>
            <a:spLocks noGrp="1"/>
          </p:cNvSpPr>
          <p:nvPr>
            <p:ph idx="1"/>
          </p:nvPr>
        </p:nvSpPr>
        <p:spPr>
          <a:xfrm>
            <a:off x="423863" y="1428750"/>
            <a:ext cx="8193087" cy="4448175"/>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physical environment and the natural resources that are needed as inputs by marketers or that are affected by marketing activities.</a:t>
            </a:r>
          </a:p>
          <a:p>
            <a:pPr eaLnBrk="1" hangingPunct="1"/>
            <a:endParaRPr lang="en-GB"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55299" name="Title 2"/>
          <p:cNvSpPr>
            <a:spLocks noGrp="1"/>
          </p:cNvSpPr>
          <p:nvPr>
            <p:ph type="title"/>
          </p:nvPr>
        </p:nvSpPr>
        <p:spPr>
          <a:xfrm>
            <a:off x="1475655" y="339725"/>
            <a:ext cx="5914157" cy="854075"/>
          </a:xfrm>
        </p:spPr>
        <p:txBody>
          <a:bodyPr>
            <a:normAutofit fontScale="90000"/>
          </a:bodyPr>
          <a:lstStyle/>
          <a:p>
            <a:pPr algn="ctr" eaLnBrk="1" hangingPunct="1"/>
            <a:r>
              <a:rPr lang="en-GB"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Macro-environment: Natural environment</a:t>
            </a:r>
          </a:p>
        </p:txBody>
      </p:sp>
      <p:sp>
        <p:nvSpPr>
          <p:cNvPr id="5530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86A595C-A518-4AC0-83A2-876850324935}" type="slidenum">
              <a:rPr lang="en-GB" altLang="en-US" sz="1000">
                <a:solidFill>
                  <a:srgbClr val="898989"/>
                </a:solidFill>
              </a:rPr>
              <a:pPr/>
              <a:t>14</a:t>
            </a:fld>
            <a:endParaRPr lang="en-GB" altLang="en-US" sz="1000">
              <a:solidFill>
                <a:srgbClr val="898989"/>
              </a:solidFill>
            </a:endParaRPr>
          </a:p>
        </p:txBody>
      </p:sp>
      <p:pic>
        <p:nvPicPr>
          <p:cNvPr id="55301" name="Picture 2" descr="C:\Users\Cigdem\Documents\UWL_23_01_2015\Teaching materials\GM Level 7 Seminars_Readings\amazo riv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513" y="2924175"/>
            <a:ext cx="5014912"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000" dirty="0"/>
          </a:p>
        </p:txBody>
      </p:sp>
    </p:spTree>
    <p:extLst>
      <p:ext uri="{BB962C8B-B14F-4D97-AF65-F5344CB8AC3E}">
        <p14:creationId xmlns:p14="http://schemas.microsoft.com/office/powerpoint/2010/main" val="4035390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863" y="2060848"/>
            <a:ext cx="8193087" cy="3528392"/>
          </a:xfrm>
        </p:spPr>
        <p:txBody>
          <a:bodyPr/>
          <a:lstStyle/>
          <a:p>
            <a:pPr marL="0" indent="0" eaLnBrk="1" hangingPunct="1">
              <a:buFont typeface="Arial" charset="0"/>
              <a:buNone/>
              <a:defRPr/>
            </a:pPr>
            <a:r>
              <a:rPr lang="en-US" altLang="en-US" sz="2800" dirty="0"/>
              <a:t>Trends</a:t>
            </a:r>
          </a:p>
          <a:p>
            <a:pPr lvl="1" eaLnBrk="1" hangingPunct="1">
              <a:buFont typeface="Lucida Grande" charset="0"/>
              <a:buChar char="­"/>
              <a:defRPr/>
            </a:pPr>
            <a:r>
              <a:rPr lang="en-US" altLang="en-US" dirty="0"/>
              <a:t>Growing shortages of raw materials</a:t>
            </a:r>
          </a:p>
          <a:p>
            <a:pPr lvl="1" eaLnBrk="1" hangingPunct="1">
              <a:buFont typeface="Lucida Grande" charset="0"/>
              <a:buChar char="­"/>
              <a:defRPr/>
            </a:pPr>
            <a:r>
              <a:rPr lang="en-US" altLang="en-US" dirty="0"/>
              <a:t>Increased pollution</a:t>
            </a:r>
          </a:p>
          <a:p>
            <a:pPr lvl="1" eaLnBrk="1" hangingPunct="1">
              <a:buFont typeface="Lucida Grande" charset="0"/>
              <a:buChar char="­"/>
              <a:defRPr/>
            </a:pPr>
            <a:r>
              <a:rPr lang="en-US" altLang="en-US" dirty="0"/>
              <a:t>Increased government intervention</a:t>
            </a:r>
          </a:p>
          <a:p>
            <a:pPr lvl="1" eaLnBrk="1" hangingPunct="1">
              <a:buFont typeface="Lucida Grande" charset="0"/>
              <a:buChar char="­"/>
              <a:defRPr/>
            </a:pPr>
            <a:r>
              <a:rPr lang="en-US" altLang="en-US" dirty="0"/>
              <a:t>Developing strategies that support environmental sustainability </a:t>
            </a:r>
          </a:p>
          <a:p>
            <a:pPr eaLnBrk="1" hangingPunct="1">
              <a:buFont typeface="Arial" charset="0"/>
              <a:buChar char="•"/>
              <a:defRPr/>
            </a:pPr>
            <a:endParaRPr lang="en-GB" dirty="0"/>
          </a:p>
        </p:txBody>
      </p:sp>
      <p:sp>
        <p:nvSpPr>
          <p:cNvPr id="56323" name="Title 2"/>
          <p:cNvSpPr>
            <a:spLocks noGrp="1"/>
          </p:cNvSpPr>
          <p:nvPr>
            <p:ph type="title"/>
          </p:nvPr>
        </p:nvSpPr>
        <p:spPr>
          <a:xfrm>
            <a:off x="1187623" y="376238"/>
            <a:ext cx="6202189" cy="854075"/>
          </a:xfrm>
        </p:spPr>
        <p:txBody>
          <a:bodyPr>
            <a:normAutofit fontScale="90000"/>
          </a:bodyPr>
          <a:lstStyle/>
          <a:p>
            <a:pPr algn="ctr" eaLnBrk="1" hangingPunct="1"/>
            <a:r>
              <a:rPr lang="en-GB"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Macro-environment: Natural environment</a:t>
            </a:r>
          </a:p>
        </p:txBody>
      </p:sp>
      <p:sp>
        <p:nvSpPr>
          <p:cNvPr id="563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BC4461E-9AFB-4D5E-A500-1B5AFDAB651C}" type="slidenum">
              <a:rPr lang="en-GB" altLang="en-US" sz="1000">
                <a:solidFill>
                  <a:srgbClr val="898989"/>
                </a:solidFill>
              </a:rPr>
              <a:pPr/>
              <a:t>15</a:t>
            </a:fld>
            <a:endParaRPr lang="en-GB" altLang="en-US" sz="1000">
              <a:solidFill>
                <a:srgbClr val="898989"/>
              </a:solidFill>
            </a:endParaRPr>
          </a:p>
        </p:txBody>
      </p:sp>
      <p:sp>
        <p:nvSpPr>
          <p:cNvPr id="563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000" dirty="0"/>
          </a:p>
        </p:txBody>
      </p:sp>
    </p:spTree>
    <p:extLst>
      <p:ext uri="{BB962C8B-B14F-4D97-AF65-F5344CB8AC3E}">
        <p14:creationId xmlns:p14="http://schemas.microsoft.com/office/powerpoint/2010/main" val="2348394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
          <p:cNvSpPr>
            <a:spLocks noGrp="1"/>
          </p:cNvSpPr>
          <p:nvPr>
            <p:ph idx="1"/>
          </p:nvPr>
        </p:nvSpPr>
        <p:spPr>
          <a:xfrm>
            <a:off x="683567" y="2708920"/>
            <a:ext cx="7241233" cy="2664295"/>
          </a:xfrm>
        </p:spPr>
        <p:txBody>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Environmental sustainability </a:t>
            </a:r>
            <a:r>
              <a:rPr lang="en-US" altLang="en-US" dirty="0">
                <a:latin typeface="Arial" panose="020B0604020202020204" pitchFamily="34" charset="0"/>
                <a:ea typeface="ＭＳ Ｐゴシック" panose="020B0600070205080204" pitchFamily="34" charset="-128"/>
                <a:cs typeface="Arial" panose="020B0604020202020204" pitchFamily="34" charset="0"/>
              </a:rPr>
              <a:t>involves developing strategies and practices that create a world economy that the planet can support indefinitely.</a:t>
            </a:r>
          </a:p>
          <a:p>
            <a:pPr eaLnBrk="1" hangingPunct="1"/>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8371" name="Title 2"/>
          <p:cNvSpPr>
            <a:spLocks noGrp="1"/>
          </p:cNvSpPr>
          <p:nvPr>
            <p:ph type="title"/>
          </p:nvPr>
        </p:nvSpPr>
        <p:spPr>
          <a:xfrm>
            <a:off x="1187625" y="1196752"/>
            <a:ext cx="6730250" cy="638944"/>
          </a:xfrm>
        </p:spPr>
        <p:txBody>
          <a:bodyPr/>
          <a:lstStyle/>
          <a:p>
            <a:pPr eaLnBrk="1" hangingPunct="1"/>
            <a:r>
              <a:rPr lang="en-GB"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Environmental sustainability</a:t>
            </a:r>
          </a:p>
        </p:txBody>
      </p:sp>
      <p:sp>
        <p:nvSpPr>
          <p:cNvPr id="5837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FB8CF91-D326-44AE-AB28-E76808995154}" type="slidenum">
              <a:rPr lang="en-GB" altLang="en-US" sz="1000">
                <a:solidFill>
                  <a:srgbClr val="898989"/>
                </a:solidFill>
              </a:rPr>
              <a:pPr/>
              <a:t>16</a:t>
            </a:fld>
            <a:endParaRPr lang="en-GB" altLang="en-US" sz="1000">
              <a:solidFill>
                <a:srgbClr val="898989"/>
              </a:solidFill>
            </a:endParaRPr>
          </a:p>
        </p:txBody>
      </p:sp>
      <p:sp>
        <p:nvSpPr>
          <p:cNvPr id="5837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000" dirty="0"/>
          </a:p>
        </p:txBody>
      </p:sp>
    </p:spTree>
    <p:extLst>
      <p:ext uri="{BB962C8B-B14F-4D97-AF65-F5344CB8AC3E}">
        <p14:creationId xmlns:p14="http://schemas.microsoft.com/office/powerpoint/2010/main" val="571878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438" y="2276873"/>
            <a:ext cx="7920161" cy="3240360"/>
          </a:xfrm>
        </p:spPr>
        <p:txBody>
          <a:bodyPr/>
          <a:lstStyle/>
          <a:p>
            <a:pPr marL="0" indent="0" eaLnBrk="1" hangingPunct="1">
              <a:buFont typeface="Arial" charset="0"/>
              <a:buNone/>
              <a:defRPr/>
            </a:pPr>
            <a:r>
              <a:rPr lang="en-US" altLang="en-US" sz="2800" dirty="0"/>
              <a:t>Legislation regulating business is intended to protect</a:t>
            </a:r>
          </a:p>
          <a:p>
            <a:pPr lvl="1" eaLnBrk="1" hangingPunct="1">
              <a:buFont typeface="Lucida Grande" charset="0"/>
              <a:buChar char="­"/>
              <a:defRPr/>
            </a:pPr>
            <a:r>
              <a:rPr lang="en-US" altLang="en-US" sz="2800" dirty="0"/>
              <a:t>companies from each other</a:t>
            </a:r>
          </a:p>
          <a:p>
            <a:pPr lvl="1" eaLnBrk="1" hangingPunct="1">
              <a:buFont typeface="Lucida Grande" charset="0"/>
              <a:buChar char="­"/>
              <a:defRPr/>
            </a:pPr>
            <a:r>
              <a:rPr lang="en-US" altLang="en-US" sz="2800" dirty="0"/>
              <a:t>consumers from unfair business practices</a:t>
            </a:r>
          </a:p>
          <a:p>
            <a:pPr lvl="1" eaLnBrk="1" hangingPunct="1">
              <a:buFont typeface="Lucida Grande" charset="0"/>
              <a:buChar char="­"/>
              <a:defRPr/>
            </a:pPr>
            <a:r>
              <a:rPr lang="en-US" altLang="en-US" sz="2800" dirty="0"/>
              <a:t>the interests of society against unrestrained business behavior</a:t>
            </a:r>
          </a:p>
          <a:p>
            <a:pPr eaLnBrk="1" hangingPunct="1">
              <a:buFont typeface="Arial" charset="0"/>
              <a:buChar char="•"/>
              <a:defRPr/>
            </a:pPr>
            <a:endParaRPr lang="en-GB" dirty="0"/>
          </a:p>
        </p:txBody>
      </p:sp>
      <p:sp>
        <p:nvSpPr>
          <p:cNvPr id="60419" name="Title 2"/>
          <p:cNvSpPr>
            <a:spLocks noGrp="1"/>
          </p:cNvSpPr>
          <p:nvPr>
            <p:ph type="title"/>
          </p:nvPr>
        </p:nvSpPr>
        <p:spPr>
          <a:xfrm>
            <a:off x="452438" y="354013"/>
            <a:ext cx="6965950" cy="854075"/>
          </a:xfrm>
        </p:spPr>
        <p:txBody>
          <a:bodyPr>
            <a:normAutofit fontScale="90000"/>
          </a:bodyPr>
          <a:lstStyle/>
          <a:p>
            <a:pPr algn="ctr" eaLnBrk="1" hangingPunct="1"/>
            <a:r>
              <a:rPr lang="en-GB"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Macro-environment: Political &amp; Social Environment</a:t>
            </a:r>
          </a:p>
        </p:txBody>
      </p:sp>
      <p:sp>
        <p:nvSpPr>
          <p:cNvPr id="604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B6F1A7B-0B27-4EAC-B8EE-1E257AC053AA}" type="slidenum">
              <a:rPr lang="en-GB" altLang="en-US" sz="1000">
                <a:solidFill>
                  <a:srgbClr val="898989"/>
                </a:solidFill>
              </a:rPr>
              <a:pPr/>
              <a:t>17</a:t>
            </a:fld>
            <a:endParaRPr lang="en-GB" altLang="en-US" sz="1000">
              <a:solidFill>
                <a:srgbClr val="898989"/>
              </a:solidFill>
            </a:endParaRPr>
          </a:p>
        </p:txBody>
      </p:sp>
      <p:sp>
        <p:nvSpPr>
          <p:cNvPr id="6042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000" dirty="0"/>
          </a:p>
        </p:txBody>
      </p:sp>
    </p:spTree>
    <p:extLst>
      <p:ext uri="{BB962C8B-B14F-4D97-AF65-F5344CB8AC3E}">
        <p14:creationId xmlns:p14="http://schemas.microsoft.com/office/powerpoint/2010/main" val="4249647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1"/>
          <p:cNvSpPr>
            <a:spLocks noGrp="1"/>
          </p:cNvSpPr>
          <p:nvPr>
            <p:ph idx="1"/>
          </p:nvPr>
        </p:nvSpPr>
        <p:spPr>
          <a:xfrm>
            <a:off x="495490" y="2780928"/>
            <a:ext cx="8193087" cy="2448272"/>
          </a:xfrm>
        </p:spPr>
        <p:txBody>
          <a:bodyPr/>
          <a:lstStyle/>
          <a:p>
            <a:pPr lvl="1" eaLnBrk="1" hangingPunct="1"/>
            <a:r>
              <a:rPr lang="en-US" altLang="en-US" sz="2800" dirty="0">
                <a:latin typeface="Arial" panose="020B0604020202020204" pitchFamily="34" charset="0"/>
                <a:ea typeface="ＭＳ Ｐゴシック" panose="020B0600070205080204" pitchFamily="34" charset="-128"/>
                <a:cs typeface="Arial" panose="020B0604020202020204" pitchFamily="34" charset="0"/>
              </a:rPr>
              <a:t>Increased emphasis on ethics</a:t>
            </a:r>
          </a:p>
          <a:p>
            <a:pPr lvl="1" eaLnBrk="1" hangingPunct="1"/>
            <a:r>
              <a:rPr lang="en-US" altLang="en-US" sz="2800" dirty="0">
                <a:latin typeface="Arial" panose="020B0604020202020204" pitchFamily="34" charset="0"/>
                <a:ea typeface="ＭＳ Ｐゴシック" panose="020B0600070205080204" pitchFamily="34" charset="-128"/>
                <a:cs typeface="Arial" panose="020B0604020202020204" pitchFamily="34" charset="0"/>
              </a:rPr>
              <a:t>Socially responsible behavior</a:t>
            </a:r>
          </a:p>
          <a:p>
            <a:pPr lvl="1" eaLnBrk="1" hangingPunct="1"/>
            <a:r>
              <a:rPr lang="en-US" altLang="en-US" sz="2800" dirty="0">
                <a:latin typeface="Arial" panose="020B0604020202020204" pitchFamily="34" charset="0"/>
                <a:ea typeface="ＭＳ Ｐゴシック" panose="020B0600070205080204" pitchFamily="34" charset="-128"/>
                <a:cs typeface="Arial" panose="020B0604020202020204" pitchFamily="34" charset="0"/>
              </a:rPr>
              <a:t>Cause-related marketing</a:t>
            </a:r>
          </a:p>
          <a:p>
            <a:pPr eaLnBrk="1" hangingPunct="1"/>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2467" name="Title 2"/>
          <p:cNvSpPr>
            <a:spLocks noGrp="1"/>
          </p:cNvSpPr>
          <p:nvPr>
            <p:ph type="title"/>
          </p:nvPr>
        </p:nvSpPr>
        <p:spPr>
          <a:xfrm>
            <a:off x="1109058" y="1268760"/>
            <a:ext cx="6965950" cy="854075"/>
          </a:xfrm>
        </p:spPr>
        <p:txBody>
          <a:bodyPr/>
          <a:lstStyle/>
          <a:p>
            <a:pPr eaLnBrk="1" hangingPunct="1"/>
            <a:r>
              <a:rPr lang="en-GB"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Political &amp; Social Environment</a:t>
            </a:r>
          </a:p>
        </p:txBody>
      </p:sp>
      <p:sp>
        <p:nvSpPr>
          <p:cNvPr id="6246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AD1E3A7-E5AC-4158-82BE-84F20312D19B}" type="slidenum">
              <a:rPr lang="en-GB" altLang="en-US" sz="1000">
                <a:solidFill>
                  <a:srgbClr val="898989"/>
                </a:solidFill>
              </a:rPr>
              <a:pPr/>
              <a:t>18</a:t>
            </a:fld>
            <a:endParaRPr lang="en-GB" altLang="en-US" sz="1000">
              <a:solidFill>
                <a:srgbClr val="898989"/>
              </a:solidFill>
            </a:endParaRPr>
          </a:p>
        </p:txBody>
      </p:sp>
      <p:sp>
        <p:nvSpPr>
          <p:cNvPr id="6246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000" dirty="0"/>
          </a:p>
        </p:txBody>
      </p:sp>
    </p:spTree>
    <p:extLst>
      <p:ext uri="{BB962C8B-B14F-4D97-AF65-F5344CB8AC3E}">
        <p14:creationId xmlns:p14="http://schemas.microsoft.com/office/powerpoint/2010/main" val="2977189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p:cNvSpPr>
            <a:spLocks noGrp="1"/>
          </p:cNvSpPr>
          <p:nvPr>
            <p:ph idx="1"/>
          </p:nvPr>
        </p:nvSpPr>
        <p:spPr>
          <a:xfrm>
            <a:off x="423863" y="1428750"/>
            <a:ext cx="8193087" cy="4448175"/>
          </a:xfrm>
        </p:spPr>
        <p:txBody>
          <a:bodyPr/>
          <a:lstStyle/>
          <a:p>
            <a:pPr eaLnBrk="1" hangingPunct="1">
              <a:lnSpc>
                <a:spcPct val="90000"/>
              </a:lnSpc>
            </a:pPr>
            <a:r>
              <a:rPr lang="en-US" altLang="en-US" dirty="0">
                <a:latin typeface="Arial" panose="020B0604020202020204" pitchFamily="34" charset="0"/>
                <a:ea typeface="ＭＳ Ｐゴシック" panose="020B0600070205080204" pitchFamily="34" charset="-128"/>
                <a:cs typeface="Arial" panose="020B0604020202020204" pitchFamily="34" charset="0"/>
              </a:rPr>
              <a:t>Most dramatic force in changing the marketplace</a:t>
            </a:r>
          </a:p>
          <a:p>
            <a:pPr eaLnBrk="1" hangingPunct="1">
              <a:lnSpc>
                <a:spcPct val="90000"/>
              </a:lnSpc>
            </a:pPr>
            <a:r>
              <a:rPr lang="en-US" altLang="en-US" dirty="0">
                <a:latin typeface="Arial" panose="020B0604020202020204" pitchFamily="34" charset="0"/>
                <a:ea typeface="ＭＳ Ｐゴシック" panose="020B0600070205080204" pitchFamily="34" charset="-128"/>
                <a:cs typeface="Arial" panose="020B0604020202020204" pitchFamily="34" charset="0"/>
              </a:rPr>
              <a:t>New products,  opportunities</a:t>
            </a:r>
          </a:p>
          <a:p>
            <a:pPr eaLnBrk="1" hangingPunct="1">
              <a:lnSpc>
                <a:spcPct val="90000"/>
              </a:lnSpc>
            </a:pPr>
            <a:r>
              <a:rPr lang="en-US" altLang="en-US" dirty="0">
                <a:latin typeface="Arial" panose="020B0604020202020204" pitchFamily="34" charset="0"/>
                <a:ea typeface="ＭＳ Ｐゴシック" panose="020B0600070205080204" pitchFamily="34" charset="-128"/>
                <a:cs typeface="Arial" panose="020B0604020202020204" pitchFamily="34" charset="0"/>
              </a:rPr>
              <a:t>Concern for the safety of new products</a:t>
            </a:r>
          </a:p>
          <a:p>
            <a:pPr eaLnBrk="1" hangingPunct="1"/>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4515" name="Title 2"/>
          <p:cNvSpPr>
            <a:spLocks noGrp="1"/>
          </p:cNvSpPr>
          <p:nvPr>
            <p:ph type="title"/>
          </p:nvPr>
        </p:nvSpPr>
        <p:spPr>
          <a:xfrm>
            <a:off x="423863" y="339725"/>
            <a:ext cx="6965950" cy="854075"/>
          </a:xfrm>
        </p:spPr>
        <p:txBody>
          <a:bodyPr>
            <a:normAutofit fontScale="90000"/>
          </a:bodyPr>
          <a:lstStyle/>
          <a:p>
            <a:pPr algn="ctr" eaLnBrk="1" hangingPunct="1"/>
            <a:r>
              <a:rPr lang="en-GB" altLang="en-US" b="1" dirty="0">
                <a:latin typeface="Arial" panose="020B0604020202020204" pitchFamily="34" charset="0"/>
                <a:ea typeface="ＭＳ Ｐゴシック" panose="020B0600070205080204" pitchFamily="34" charset="-128"/>
                <a:cs typeface="Arial" panose="020B0604020202020204" pitchFamily="34" charset="0"/>
              </a:rPr>
              <a:t>Macro-environment: Technological environment</a:t>
            </a:r>
          </a:p>
        </p:txBody>
      </p:sp>
      <p:sp>
        <p:nvSpPr>
          <p:cNvPr id="645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6E8E732-1D99-4045-9B8D-EEFCB85DA7EF}" type="slidenum">
              <a:rPr lang="en-GB" altLang="en-US" sz="1000">
                <a:solidFill>
                  <a:srgbClr val="898989"/>
                </a:solidFill>
              </a:rPr>
              <a:pPr/>
              <a:t>19</a:t>
            </a:fld>
            <a:endParaRPr lang="en-GB" altLang="en-US" sz="1000">
              <a:solidFill>
                <a:srgbClr val="898989"/>
              </a:solidFill>
            </a:endParaRPr>
          </a:p>
        </p:txBody>
      </p:sp>
      <p:pic>
        <p:nvPicPr>
          <p:cNvPr id="64517"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4438" y="3213100"/>
            <a:ext cx="4445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000"/>
              <a:t>Dr C Gogus</a:t>
            </a:r>
          </a:p>
        </p:txBody>
      </p:sp>
    </p:spTree>
    <p:extLst>
      <p:ext uri="{BB962C8B-B14F-4D97-AF65-F5344CB8AC3E}">
        <p14:creationId xmlns:p14="http://schemas.microsoft.com/office/powerpoint/2010/main" val="1179472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5266928" cy="936104"/>
          </a:xfrm>
        </p:spPr>
        <p:txBody>
          <a:bodyPr>
            <a:normAutofit fontScale="90000"/>
          </a:bodyPr>
          <a:lstStyle/>
          <a:p>
            <a:r>
              <a:rPr lang="en-GB" dirty="0">
                <a:solidFill>
                  <a:schemeClr val="tx1"/>
                </a:solidFill>
              </a:rPr>
              <a:t>Last Weeks  topic  </a:t>
            </a:r>
            <a:br>
              <a:rPr lang="en-GB" dirty="0">
                <a:solidFill>
                  <a:schemeClr val="tx1"/>
                </a:solidFill>
              </a:rPr>
            </a:br>
            <a:r>
              <a:rPr lang="en-GB" dirty="0">
                <a:solidFill>
                  <a:schemeClr val="tx1"/>
                </a:solidFill>
              </a:rPr>
              <a:t>What is Marketing?</a:t>
            </a:r>
          </a:p>
        </p:txBody>
      </p:sp>
      <p:sp>
        <p:nvSpPr>
          <p:cNvPr id="3" name="Content Placeholder 2"/>
          <p:cNvSpPr>
            <a:spLocks noGrp="1"/>
          </p:cNvSpPr>
          <p:nvPr>
            <p:ph sz="quarter" idx="1"/>
          </p:nvPr>
        </p:nvSpPr>
        <p:spPr>
          <a:xfrm>
            <a:off x="457200" y="1600200"/>
            <a:ext cx="8281416" cy="4873752"/>
          </a:xfrm>
        </p:spPr>
        <p:txBody>
          <a:bodyPr>
            <a:normAutofit fontScale="92500" lnSpcReduction="10000"/>
          </a:bodyPr>
          <a:lstStyle/>
          <a:p>
            <a:r>
              <a:rPr lang="en-GB" dirty="0"/>
              <a:t>Marketing is defined as “the process by which companies create value for customers and build strong relationships to capture value from customers in return.” Kotler, </a:t>
            </a:r>
            <a:r>
              <a:rPr lang="en-GB" i="1" dirty="0"/>
              <a:t>Principles of Marketing, </a:t>
            </a:r>
            <a:r>
              <a:rPr lang="en-GB" dirty="0"/>
              <a:t> p.5</a:t>
            </a:r>
          </a:p>
          <a:p>
            <a:pPr marL="0" indent="0">
              <a:buNone/>
            </a:pPr>
            <a:endParaRPr lang="en-GB" dirty="0"/>
          </a:p>
          <a:p>
            <a:r>
              <a:rPr lang="en-GB" dirty="0"/>
              <a:t>5 Steps in the Marketing process – Kotler, </a:t>
            </a:r>
            <a:r>
              <a:rPr lang="en-GB" i="1" dirty="0"/>
              <a:t>Principles of Marketing, </a:t>
            </a:r>
            <a:r>
              <a:rPr lang="en-GB" dirty="0"/>
              <a:t>p.2 </a:t>
            </a:r>
          </a:p>
          <a:p>
            <a:pPr marL="457200" indent="-457200">
              <a:buAutoNum type="arabicPeriod"/>
            </a:pPr>
            <a:r>
              <a:rPr lang="en-GB" dirty="0"/>
              <a:t>Understand customer needs</a:t>
            </a:r>
          </a:p>
          <a:p>
            <a:pPr marL="457200" indent="-457200">
              <a:buAutoNum type="arabicPeriod"/>
            </a:pPr>
            <a:r>
              <a:rPr lang="en-GB" dirty="0"/>
              <a:t>Design marketing strategies</a:t>
            </a:r>
          </a:p>
          <a:p>
            <a:pPr marL="457200" indent="-457200">
              <a:buAutoNum type="arabicPeriod"/>
            </a:pPr>
            <a:r>
              <a:rPr lang="en-GB" dirty="0"/>
              <a:t>Integrate marketing programmes</a:t>
            </a:r>
          </a:p>
          <a:p>
            <a:pPr marL="457200" indent="-457200">
              <a:buAutoNum type="arabicPeriod"/>
            </a:pPr>
            <a:r>
              <a:rPr lang="en-GB" dirty="0"/>
              <a:t>Build customer relationships</a:t>
            </a:r>
          </a:p>
          <a:p>
            <a:pPr marL="457200" indent="-457200">
              <a:buAutoNum type="arabicPeriod"/>
            </a:pPr>
            <a:r>
              <a:rPr lang="en-GB" dirty="0"/>
              <a:t>Capture value for the firm (organisation/business)</a:t>
            </a:r>
          </a:p>
        </p:txBody>
      </p:sp>
      <p:sp>
        <p:nvSpPr>
          <p:cNvPr id="4" name="Slide Number Placeholder 3"/>
          <p:cNvSpPr>
            <a:spLocks noGrp="1"/>
          </p:cNvSpPr>
          <p:nvPr>
            <p:ph type="sldNum" sz="quarter" idx="15"/>
          </p:nvPr>
        </p:nvSpPr>
        <p:spPr>
          <a:xfrm>
            <a:off x="8129016" y="5734050"/>
            <a:ext cx="609600" cy="521208"/>
          </a:xfrm>
          <a:prstGeom prst="rect">
            <a:avLst/>
          </a:prstGeom>
        </p:spPr>
        <p:txBody>
          <a:bodyPr vert="horz" rtlCol="0"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40BD18-37DA-47F2-A338-A4D67EB72223}" type="slidenum">
              <a:rPr lang="en-GB" smtClean="0"/>
              <a:pPr/>
              <a:t>2</a:t>
            </a:fld>
            <a:endParaRPr lang="en-GB"/>
          </a:p>
        </p:txBody>
      </p:sp>
      <p:pic>
        <p:nvPicPr>
          <p:cNvPr id="5" name="Picture 4" descr="Macintosh HD:Users:jgkliatis2:Downloads:UWL-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30901"/>
            <a:ext cx="3032760" cy="719455"/>
          </a:xfrm>
          <a:prstGeom prst="rect">
            <a:avLst/>
          </a:prstGeom>
          <a:noFill/>
          <a:ln>
            <a:noFill/>
          </a:ln>
        </p:spPr>
      </p:pic>
    </p:spTree>
    <p:extLst>
      <p:ext uri="{BB962C8B-B14F-4D97-AF65-F5344CB8AC3E}">
        <p14:creationId xmlns:p14="http://schemas.microsoft.com/office/powerpoint/2010/main" val="4209581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1"/>
          <p:cNvSpPr>
            <a:spLocks noGrp="1"/>
          </p:cNvSpPr>
          <p:nvPr>
            <p:ph idx="1"/>
          </p:nvPr>
        </p:nvSpPr>
        <p:spPr>
          <a:xfrm>
            <a:off x="423863" y="1428750"/>
            <a:ext cx="8193087" cy="5096594"/>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The </a:t>
            </a:r>
            <a:r>
              <a:rPr lang="en-US" altLang="en-US" b="1" dirty="0">
                <a:latin typeface="Arial" panose="020B0604020202020204" pitchFamily="34" charset="0"/>
                <a:ea typeface="ＭＳ Ｐゴシック" panose="020B0600070205080204" pitchFamily="34" charset="-128"/>
                <a:cs typeface="Arial" panose="020B0604020202020204" pitchFamily="34" charset="0"/>
              </a:rPr>
              <a:t>cultural environment </a:t>
            </a:r>
            <a:r>
              <a:rPr lang="en-US" altLang="en-US" dirty="0">
                <a:latin typeface="Arial" panose="020B0604020202020204" pitchFamily="34" charset="0"/>
                <a:ea typeface="ＭＳ Ｐゴシック" panose="020B0600070205080204" pitchFamily="34" charset="-128"/>
                <a:cs typeface="Arial" panose="020B0604020202020204" pitchFamily="34" charset="0"/>
              </a:rPr>
              <a:t>consists of institutions and other forces that affect a society’s basic values, perceptions, and behaviors.</a:t>
            </a:r>
          </a:p>
          <a:p>
            <a:pPr eaLnBrk="1" hangingPunct="1"/>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6563" name="Title 2"/>
          <p:cNvSpPr>
            <a:spLocks noGrp="1"/>
          </p:cNvSpPr>
          <p:nvPr>
            <p:ph type="title"/>
          </p:nvPr>
        </p:nvSpPr>
        <p:spPr>
          <a:xfrm>
            <a:off x="911225" y="539901"/>
            <a:ext cx="6965950" cy="854075"/>
          </a:xfrm>
        </p:spPr>
        <p:txBody>
          <a:bodyPr>
            <a:normAutofit fontScale="90000"/>
          </a:bodyPr>
          <a:lstStyle/>
          <a:p>
            <a:pPr algn="ctr" eaLnBrk="1" hangingPunct="1"/>
            <a:r>
              <a:rPr lang="en-GB"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Macro-environment: Cultural environment</a:t>
            </a:r>
          </a:p>
        </p:txBody>
      </p:sp>
      <p:sp>
        <p:nvSpPr>
          <p:cNvPr id="665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6D3B2B6-80A5-478E-9361-1E72AF154BD6}" type="slidenum">
              <a:rPr lang="en-GB" altLang="en-US" sz="1000">
                <a:solidFill>
                  <a:srgbClr val="898989"/>
                </a:solidFill>
              </a:rPr>
              <a:pPr/>
              <a:t>20</a:t>
            </a:fld>
            <a:endParaRPr lang="en-GB" altLang="en-US" sz="1000">
              <a:solidFill>
                <a:srgbClr val="898989"/>
              </a:solidFill>
            </a:endParaRPr>
          </a:p>
        </p:txBody>
      </p:sp>
      <p:pic>
        <p:nvPicPr>
          <p:cNvPr id="66565" name="Picture 2" descr="C:\Users\Cigdem\Documents\HENLEY\Dan's Lecture Slides\geish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263" y="2420938"/>
            <a:ext cx="2728912"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000" dirty="0"/>
          </a:p>
        </p:txBody>
      </p:sp>
    </p:spTree>
    <p:extLst>
      <p:ext uri="{BB962C8B-B14F-4D97-AF65-F5344CB8AC3E}">
        <p14:creationId xmlns:p14="http://schemas.microsoft.com/office/powerpoint/2010/main" val="3141377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a:xfrm>
            <a:off x="457200" y="548680"/>
            <a:ext cx="7467600" cy="432048"/>
          </a:xfrm>
        </p:spPr>
        <p:txBody>
          <a:bodyPr>
            <a:normAutofit fontScale="90000"/>
          </a:bodyPr>
          <a:lstStyle/>
          <a:p>
            <a:pPr eaLnBrk="1" hangingPunct="1"/>
            <a:r>
              <a:rPr lang="en-GB"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Macro-environment</a:t>
            </a:r>
          </a:p>
        </p:txBody>
      </p:sp>
      <p:sp>
        <p:nvSpPr>
          <p:cNvPr id="3891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BF4F15D-846B-40C1-AB2D-50C74D295477}" type="slidenum">
              <a:rPr lang="en-GB" altLang="en-US" sz="1000">
                <a:solidFill>
                  <a:srgbClr val="898989"/>
                </a:solidFill>
              </a:rPr>
              <a:pPr/>
              <a:t>21</a:t>
            </a:fld>
            <a:endParaRPr lang="en-GB" altLang="en-US" sz="1000">
              <a:solidFill>
                <a:srgbClr val="898989"/>
              </a:solidFill>
            </a:endParaRPr>
          </a:p>
        </p:txBody>
      </p:sp>
      <p:pic>
        <p:nvPicPr>
          <p:cNvPr id="5" name="Picture 4" descr="Major Forces in Macroenvironment Graphic"/>
          <p:cNvPicPr>
            <a:picLocks noChangeAspect="1"/>
          </p:cNvPicPr>
          <p:nvPr/>
        </p:nvPicPr>
        <p:blipFill>
          <a:blip r:embed="rId3" cstate="print"/>
          <a:stretch>
            <a:fillRect/>
          </a:stretch>
        </p:blipFill>
        <p:spPr>
          <a:xfrm>
            <a:off x="539552" y="1963738"/>
            <a:ext cx="7863784" cy="3481486"/>
          </a:xfrm>
          <a:prstGeom prst="rect">
            <a:avLst/>
          </a:prstGeom>
        </p:spPr>
      </p:pic>
      <p:sp>
        <p:nvSpPr>
          <p:cNvPr id="3891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000"/>
              <a:t>Dr C Gogus</a:t>
            </a:r>
          </a:p>
        </p:txBody>
      </p:sp>
    </p:spTree>
    <p:extLst>
      <p:ext uri="{BB962C8B-B14F-4D97-AF65-F5344CB8AC3E}">
        <p14:creationId xmlns:p14="http://schemas.microsoft.com/office/powerpoint/2010/main" val="2205713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863" y="1428750"/>
            <a:ext cx="8193087" cy="4448175"/>
          </a:xfrm>
        </p:spPr>
        <p:txBody>
          <a:bodyPr/>
          <a:lstStyle/>
          <a:p>
            <a:pPr eaLnBrk="1" hangingPunct="1">
              <a:lnSpc>
                <a:spcPct val="80000"/>
              </a:lnSpc>
              <a:buFont typeface="Arial" charset="0"/>
              <a:buChar char="•"/>
              <a:defRPr/>
            </a:pPr>
            <a:r>
              <a:rPr lang="en-US" altLang="en-US" b="1" dirty="0"/>
              <a:t>Demography </a:t>
            </a:r>
            <a:r>
              <a:rPr lang="en-US" altLang="en-US" dirty="0"/>
              <a:t>is the study of human populations-- size, density, location, age, gender, race, occupation, and other statistics.</a:t>
            </a:r>
          </a:p>
          <a:p>
            <a:pPr eaLnBrk="1" hangingPunct="1">
              <a:lnSpc>
                <a:spcPct val="80000"/>
              </a:lnSpc>
              <a:buFontTx/>
              <a:buNone/>
              <a:defRPr/>
            </a:pPr>
            <a:endParaRPr lang="en-US" altLang="en-US" dirty="0"/>
          </a:p>
          <a:p>
            <a:pPr eaLnBrk="1" hangingPunct="1">
              <a:lnSpc>
                <a:spcPct val="80000"/>
              </a:lnSpc>
              <a:buFont typeface="Arial" charset="0"/>
              <a:buChar char="•"/>
              <a:defRPr/>
            </a:pPr>
            <a:r>
              <a:rPr lang="en-US" altLang="en-US" b="1" dirty="0"/>
              <a:t>Demographic environment </a:t>
            </a:r>
            <a:r>
              <a:rPr lang="en-US" altLang="en-US" dirty="0"/>
              <a:t>involves people, and people make up markets.</a:t>
            </a:r>
          </a:p>
          <a:p>
            <a:pPr marL="0" indent="0" eaLnBrk="1" hangingPunct="1">
              <a:lnSpc>
                <a:spcPct val="80000"/>
              </a:lnSpc>
              <a:buFont typeface="Arial" charset="0"/>
              <a:buNone/>
              <a:defRPr/>
            </a:pPr>
            <a:endParaRPr lang="en-US" altLang="en-US" dirty="0"/>
          </a:p>
          <a:p>
            <a:pPr eaLnBrk="1" hangingPunct="1">
              <a:lnSpc>
                <a:spcPct val="80000"/>
              </a:lnSpc>
              <a:buFont typeface="Arial" charset="0"/>
              <a:buChar char="•"/>
              <a:defRPr/>
            </a:pPr>
            <a:r>
              <a:rPr lang="en-US" altLang="en-US" b="1" dirty="0"/>
              <a:t>Demographic trends </a:t>
            </a:r>
            <a:r>
              <a:rPr lang="en-US" altLang="en-US" dirty="0"/>
              <a:t>include changing age and family structures, geographic population shifts, educational characteristics, and population diversity.</a:t>
            </a:r>
          </a:p>
          <a:p>
            <a:pPr eaLnBrk="1" hangingPunct="1">
              <a:buFont typeface="Arial" charset="0"/>
              <a:buChar char="•"/>
              <a:defRPr/>
            </a:pPr>
            <a:endParaRPr lang="en-GB" dirty="0"/>
          </a:p>
        </p:txBody>
      </p:sp>
      <p:sp>
        <p:nvSpPr>
          <p:cNvPr id="40963" name="Title 2"/>
          <p:cNvSpPr>
            <a:spLocks noGrp="1"/>
          </p:cNvSpPr>
          <p:nvPr>
            <p:ph type="title"/>
          </p:nvPr>
        </p:nvSpPr>
        <p:spPr>
          <a:xfrm>
            <a:off x="423863" y="339725"/>
            <a:ext cx="6965950" cy="785019"/>
          </a:xfrm>
        </p:spPr>
        <p:txBody>
          <a:bodyPr>
            <a:normAutofit fontScale="90000"/>
          </a:bodyPr>
          <a:lstStyle/>
          <a:p>
            <a:pPr algn="ctr" eaLnBrk="1" hangingPunct="1"/>
            <a:r>
              <a:rPr lang="en-GB"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Macro-environment: Demographic environment</a:t>
            </a:r>
          </a:p>
        </p:txBody>
      </p:sp>
      <p:sp>
        <p:nvSpPr>
          <p:cNvPr id="4096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240CB0A-E642-4D1B-85EC-C3CD00FD1D74}" type="slidenum">
              <a:rPr lang="en-GB" altLang="en-US" sz="1000">
                <a:solidFill>
                  <a:srgbClr val="898989"/>
                </a:solidFill>
              </a:rPr>
              <a:pPr/>
              <a:t>22</a:t>
            </a:fld>
            <a:endParaRPr lang="en-GB" altLang="en-US" sz="1000">
              <a:solidFill>
                <a:srgbClr val="898989"/>
              </a:solidFill>
            </a:endParaRPr>
          </a:p>
        </p:txBody>
      </p:sp>
      <p:sp>
        <p:nvSpPr>
          <p:cNvPr id="4096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000" dirty="0"/>
          </a:p>
        </p:txBody>
      </p:sp>
    </p:spTree>
    <p:extLst>
      <p:ext uri="{BB962C8B-B14F-4D97-AF65-F5344CB8AC3E}">
        <p14:creationId xmlns:p14="http://schemas.microsoft.com/office/powerpoint/2010/main" val="1778200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2563"/>
            <a:ext cx="4906888" cy="638944"/>
          </a:xfrm>
        </p:spPr>
        <p:txBody>
          <a:bodyPr/>
          <a:lstStyle/>
          <a:p>
            <a:r>
              <a:rPr lang="en-GB" dirty="0">
                <a:solidFill>
                  <a:schemeClr val="tx1"/>
                </a:solidFill>
              </a:rPr>
              <a:t>The Microenvironment </a:t>
            </a:r>
          </a:p>
        </p:txBody>
      </p:sp>
      <p:sp>
        <p:nvSpPr>
          <p:cNvPr id="3" name="Content Placeholder 2"/>
          <p:cNvSpPr>
            <a:spLocks noGrp="1"/>
          </p:cNvSpPr>
          <p:nvPr>
            <p:ph sz="quarter" idx="1"/>
          </p:nvPr>
        </p:nvSpPr>
        <p:spPr>
          <a:xfrm>
            <a:off x="457200" y="1152657"/>
            <a:ext cx="8083664" cy="5321295"/>
          </a:xfrm>
        </p:spPr>
        <p:txBody>
          <a:bodyPr>
            <a:normAutofit fontScale="55000" lnSpcReduction="20000"/>
          </a:bodyPr>
          <a:lstStyle/>
          <a:p>
            <a:pPr>
              <a:defRPr/>
            </a:pPr>
            <a:r>
              <a:rPr lang="en-US" b="1" dirty="0"/>
              <a:t>Suppliers</a:t>
            </a:r>
            <a:r>
              <a:rPr lang="en-US" dirty="0"/>
              <a:t> - Provide the resources to produce goods and services, companies should treat as partners to provide customer value.</a:t>
            </a:r>
          </a:p>
          <a:p>
            <a:pPr marL="0" indent="0">
              <a:buNone/>
              <a:defRPr/>
            </a:pPr>
            <a:endParaRPr lang="en-US" dirty="0"/>
          </a:p>
          <a:p>
            <a:pPr>
              <a:defRPr/>
            </a:pPr>
            <a:r>
              <a:rPr lang="en-US" b="1" dirty="0"/>
              <a:t>Intermediaries</a:t>
            </a:r>
            <a:r>
              <a:rPr lang="en-US" dirty="0"/>
              <a:t> - </a:t>
            </a:r>
            <a:r>
              <a:rPr lang="en-US" altLang="en-US" dirty="0"/>
              <a:t>Firms that help the company to promote, sell, and distribute its goods to final buyers. These include resellers, physical distribution firms, marketing services agencies, financial intermediaries.</a:t>
            </a:r>
          </a:p>
          <a:p>
            <a:pPr marL="0" indent="0">
              <a:buNone/>
              <a:defRPr/>
            </a:pPr>
            <a:endParaRPr lang="en-US" altLang="en-US" dirty="0"/>
          </a:p>
          <a:p>
            <a:pPr>
              <a:defRPr/>
            </a:pPr>
            <a:r>
              <a:rPr lang="en-US" altLang="en-US" b="1" dirty="0"/>
              <a:t>Competitors </a:t>
            </a:r>
            <a:r>
              <a:rPr lang="en-US" altLang="en-US" dirty="0"/>
              <a:t>- Firms must gain strategic advantage by positioning their offerings strongly against competitors’ offerings in the minds of consumers.</a:t>
            </a:r>
          </a:p>
          <a:p>
            <a:pPr marL="0" indent="0">
              <a:buNone/>
              <a:defRPr/>
            </a:pPr>
            <a:endParaRPr lang="en-US" altLang="en-US" dirty="0"/>
          </a:p>
          <a:p>
            <a:r>
              <a:rPr lang="en-US" altLang="en-US" b="1" dirty="0"/>
              <a:t>Public(s) </a:t>
            </a:r>
            <a:r>
              <a:rPr lang="en-US" altLang="en-US" dirty="0"/>
              <a:t>- Any group that has an actual or potential interest in or impact on an organization’s ability to achieve its objectives:</a:t>
            </a:r>
          </a:p>
          <a:p>
            <a:pPr marL="1371600" lvl="2" indent="-457200">
              <a:buFont typeface="Arial" panose="020B0604020202020204" pitchFamily="34" charset="0"/>
              <a:buChar char="•"/>
            </a:pPr>
            <a:r>
              <a:rPr lang="en-US" altLang="en-US" dirty="0"/>
              <a:t>Financial institutions</a:t>
            </a:r>
          </a:p>
          <a:p>
            <a:pPr marL="1371600" lvl="2" indent="-457200">
              <a:buFont typeface="Arial" panose="020B0604020202020204" pitchFamily="34" charset="0"/>
              <a:buChar char="•"/>
            </a:pPr>
            <a:r>
              <a:rPr lang="en-US" altLang="en-US" dirty="0"/>
              <a:t>Customers</a:t>
            </a:r>
          </a:p>
          <a:p>
            <a:pPr marL="1371600" lvl="2" indent="-457200">
              <a:buFont typeface="Arial" panose="020B0604020202020204" pitchFamily="34" charset="0"/>
              <a:buChar char="•"/>
            </a:pPr>
            <a:r>
              <a:rPr lang="en-US" altLang="en-US" dirty="0"/>
              <a:t>Employees</a:t>
            </a:r>
          </a:p>
          <a:p>
            <a:pPr marL="1371600" lvl="2" indent="-457200">
              <a:buFont typeface="Arial" panose="020B0604020202020204" pitchFamily="34" charset="0"/>
              <a:buChar char="•"/>
            </a:pPr>
            <a:r>
              <a:rPr lang="en-US" altLang="en-US" dirty="0"/>
              <a:t>Shareholders</a:t>
            </a:r>
          </a:p>
          <a:p>
            <a:pPr marL="1371600" lvl="2" indent="-457200">
              <a:buFont typeface="Arial" panose="020B0604020202020204" pitchFamily="34" charset="0"/>
              <a:buChar char="•"/>
            </a:pPr>
            <a:r>
              <a:rPr lang="en-US" altLang="en-US" dirty="0"/>
              <a:t>Media</a:t>
            </a:r>
          </a:p>
          <a:p>
            <a:pPr marL="1371600" lvl="2" indent="-457200">
              <a:buFont typeface="Arial" panose="020B0604020202020204" pitchFamily="34" charset="0"/>
              <a:buChar char="•"/>
            </a:pPr>
            <a:r>
              <a:rPr lang="en-US" altLang="en-US" dirty="0"/>
              <a:t>Government organizations, NGO ‘s</a:t>
            </a:r>
          </a:p>
          <a:p>
            <a:pPr marL="1371600" lvl="2" indent="-457200">
              <a:buFont typeface="Arial" panose="020B0604020202020204" pitchFamily="34" charset="0"/>
              <a:buChar char="•"/>
            </a:pPr>
            <a:r>
              <a:rPr lang="en-US" altLang="en-US" dirty="0"/>
              <a:t>Local authorities</a:t>
            </a:r>
          </a:p>
          <a:p>
            <a:pPr>
              <a:defRPr/>
            </a:pPr>
            <a:endParaRPr lang="en-US" altLang="en-US" dirty="0"/>
          </a:p>
          <a:p>
            <a:pPr>
              <a:defRPr/>
            </a:pPr>
            <a:endParaRPr lang="en-US" altLang="en-US" dirty="0"/>
          </a:p>
          <a:p>
            <a:pPr>
              <a:defRPr/>
            </a:pPr>
            <a:endParaRPr lang="en-US" b="1" dirty="0"/>
          </a:p>
          <a:p>
            <a:pPr marL="0" indent="0">
              <a:buNone/>
            </a:pPr>
            <a:endParaRPr lang="en-GB" dirty="0"/>
          </a:p>
        </p:txBody>
      </p:sp>
      <p:sp>
        <p:nvSpPr>
          <p:cNvPr id="4" name="Slide Number Placeholder 3"/>
          <p:cNvSpPr>
            <a:spLocks noGrp="1"/>
          </p:cNvSpPr>
          <p:nvPr>
            <p:ph type="sldNum" sz="quarter" idx="15"/>
          </p:nvPr>
        </p:nvSpPr>
        <p:spPr>
          <a:xfrm>
            <a:off x="8129016" y="5734050"/>
            <a:ext cx="609600" cy="521208"/>
          </a:xfrm>
          <a:prstGeom prst="rect">
            <a:avLst/>
          </a:prstGeom>
        </p:spPr>
        <p:txBody>
          <a:bodyPr vert="horz" rtlCol="0"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40BD18-37DA-47F2-A338-A4D67EB72223}" type="slidenum">
              <a:rPr lang="en-GB" smtClean="0"/>
              <a:pPr/>
              <a:t>23</a:t>
            </a:fld>
            <a:endParaRPr lang="en-GB"/>
          </a:p>
        </p:txBody>
      </p:sp>
      <p:pic>
        <p:nvPicPr>
          <p:cNvPr id="5" name="Picture 4" descr="Macintosh HD:Users:jgkliatis2:Downloads:UWL-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30901"/>
            <a:ext cx="3032760" cy="719455"/>
          </a:xfrm>
          <a:prstGeom prst="rect">
            <a:avLst/>
          </a:prstGeom>
          <a:noFill/>
          <a:ln>
            <a:noFill/>
          </a:ln>
        </p:spPr>
      </p:pic>
    </p:spTree>
    <p:extLst>
      <p:ext uri="{BB962C8B-B14F-4D97-AF65-F5344CB8AC3E}">
        <p14:creationId xmlns:p14="http://schemas.microsoft.com/office/powerpoint/2010/main" val="1700656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423863" y="2492897"/>
            <a:ext cx="8193087" cy="2016224"/>
          </a:xfrm>
        </p:spPr>
        <p:txBody>
          <a:bodyPr/>
          <a:lstStyle/>
          <a:p>
            <a:pPr algn="just"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Microenvironment </a:t>
            </a:r>
            <a:r>
              <a:rPr lang="en-US" altLang="en-US" dirty="0">
                <a:latin typeface="Arial" panose="020B0604020202020204" pitchFamily="34" charset="0"/>
                <a:ea typeface="ＭＳ Ｐゴシック" panose="020B0600070205080204" pitchFamily="34" charset="-128"/>
                <a:cs typeface="Arial" panose="020B0604020202020204" pitchFamily="34" charset="0"/>
              </a:rPr>
              <a:t>consists of the actors close to the company that affect its ability to serve its customers—the company, suppliers, marketing intermediaries, customer markets, competitors, and public(s). </a:t>
            </a:r>
          </a:p>
          <a:p>
            <a:pPr eaLnBrk="1" hangingPunct="1"/>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6627" name="Title 2"/>
          <p:cNvSpPr>
            <a:spLocks noGrp="1"/>
          </p:cNvSpPr>
          <p:nvPr>
            <p:ph type="title"/>
          </p:nvPr>
        </p:nvSpPr>
        <p:spPr>
          <a:xfrm>
            <a:off x="444362" y="980728"/>
            <a:ext cx="7467600" cy="648072"/>
          </a:xfrm>
        </p:spPr>
        <p:txBody>
          <a:bodyPr/>
          <a:lstStyle/>
          <a:p>
            <a:pPr eaLnBrk="1" hangingPunct="1"/>
            <a:r>
              <a:rPr lang="en-GB"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Micro - environment</a:t>
            </a:r>
          </a:p>
        </p:txBody>
      </p:sp>
      <p:sp>
        <p:nvSpPr>
          <p:cNvPr id="266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3A16577-1837-4A4E-90AC-3185F56FD1AD}" type="slidenum">
              <a:rPr lang="en-GB" altLang="en-US" sz="1000">
                <a:solidFill>
                  <a:srgbClr val="898989"/>
                </a:solidFill>
              </a:rPr>
              <a:pPr/>
              <a:t>24</a:t>
            </a:fld>
            <a:endParaRPr lang="en-GB" altLang="en-US" sz="1000">
              <a:solidFill>
                <a:srgbClr val="898989"/>
              </a:solidFill>
            </a:endParaRPr>
          </a:p>
        </p:txBody>
      </p:sp>
    </p:spTree>
    <p:extLst>
      <p:ext uri="{BB962C8B-B14F-4D97-AF65-F5344CB8AC3E}">
        <p14:creationId xmlns:p14="http://schemas.microsoft.com/office/powerpoint/2010/main" val="3056119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1148258" y="764704"/>
            <a:ext cx="6965950" cy="422176"/>
          </a:xfrm>
        </p:spPr>
        <p:txBody>
          <a:bodyPr>
            <a:normAutofit fontScale="90000"/>
          </a:bodyPr>
          <a:lstStyle/>
          <a:p>
            <a:pPr eaLnBrk="1" hangingPunct="1"/>
            <a:r>
              <a:rPr lang="en-GB"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Factors in the micro-environment</a:t>
            </a:r>
          </a:p>
        </p:txBody>
      </p:sp>
      <p:sp>
        <p:nvSpPr>
          <p:cNvPr id="2765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FB4D20C-D365-431C-8342-15355FB79358}" type="slidenum">
              <a:rPr lang="en-GB" altLang="en-US" sz="1000">
                <a:solidFill>
                  <a:srgbClr val="898989"/>
                </a:solidFill>
              </a:rPr>
              <a:pPr/>
              <a:t>25</a:t>
            </a:fld>
            <a:endParaRPr lang="en-GB" altLang="en-US" sz="1000">
              <a:solidFill>
                <a:srgbClr val="898989"/>
              </a:solidFill>
            </a:endParaRPr>
          </a:p>
        </p:txBody>
      </p:sp>
      <p:pic>
        <p:nvPicPr>
          <p:cNvPr id="5" name="Picture 4" descr="Actors in Microenvironment Graphic"/>
          <p:cNvPicPr>
            <a:picLocks noChangeAspect="1"/>
          </p:cNvPicPr>
          <p:nvPr/>
        </p:nvPicPr>
        <p:blipFill>
          <a:blip r:embed="rId2" cstate="print"/>
          <a:stretch>
            <a:fillRect/>
          </a:stretch>
        </p:blipFill>
        <p:spPr>
          <a:xfrm>
            <a:off x="611560" y="2071688"/>
            <a:ext cx="7517456" cy="3805584"/>
          </a:xfrm>
          <a:prstGeom prst="rect">
            <a:avLst/>
          </a:prstGeom>
        </p:spPr>
      </p:pic>
      <p:sp>
        <p:nvSpPr>
          <p:cNvPr id="2765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000"/>
              <a:t>Dr C Gogus</a:t>
            </a:r>
          </a:p>
        </p:txBody>
      </p:sp>
    </p:spTree>
    <p:extLst>
      <p:ext uri="{BB962C8B-B14F-4D97-AF65-F5344CB8AC3E}">
        <p14:creationId xmlns:p14="http://schemas.microsoft.com/office/powerpoint/2010/main" val="2529850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423863" y="1428750"/>
            <a:ext cx="8193087" cy="4448175"/>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In designing marketing plans, marketing management takes other company groups into account.</a:t>
            </a:r>
          </a:p>
          <a:p>
            <a:pPr marL="725488" lvl="1" indent="-285750" eaLnBrk="1" hangingPunct="1">
              <a:buFont typeface="Arial" panose="020B0604020202020204" pitchFamily="34" charset="0"/>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Top management</a:t>
            </a:r>
          </a:p>
          <a:p>
            <a:pPr marL="725488" lvl="1" indent="-285750" eaLnBrk="1" hangingPunct="1">
              <a:buFont typeface="Arial" panose="020B0604020202020204" pitchFamily="34" charset="0"/>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Finance</a:t>
            </a:r>
          </a:p>
          <a:p>
            <a:pPr marL="725488" lvl="1" indent="-285750" eaLnBrk="1" hangingPunct="1">
              <a:buFont typeface="Arial" panose="020B0604020202020204" pitchFamily="34" charset="0"/>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R&amp;D</a:t>
            </a:r>
          </a:p>
          <a:p>
            <a:pPr marL="725488" lvl="1" indent="-285750" eaLnBrk="1" hangingPunct="1">
              <a:buFont typeface="Arial" panose="020B0604020202020204" pitchFamily="34" charset="0"/>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Purchasing</a:t>
            </a:r>
          </a:p>
          <a:p>
            <a:pPr marL="725488" lvl="1" indent="-285750" eaLnBrk="1" hangingPunct="1">
              <a:buFont typeface="Arial" panose="020B0604020202020204" pitchFamily="34" charset="0"/>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Operations</a:t>
            </a:r>
          </a:p>
          <a:p>
            <a:pPr marL="725488" lvl="1" indent="-285750" eaLnBrk="1" hangingPunct="1">
              <a:buFont typeface="Arial" panose="020B0604020202020204" pitchFamily="34" charset="0"/>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Accounting</a:t>
            </a:r>
          </a:p>
          <a:p>
            <a:pPr eaLnBrk="1" hangingPunct="1"/>
            <a:endParaRPr lang="en-GB"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8675" name="Title 2"/>
          <p:cNvSpPr>
            <a:spLocks noGrp="1"/>
          </p:cNvSpPr>
          <p:nvPr>
            <p:ph type="title"/>
          </p:nvPr>
        </p:nvSpPr>
        <p:spPr>
          <a:xfrm>
            <a:off x="457200" y="692696"/>
            <a:ext cx="7467600" cy="432048"/>
          </a:xfrm>
        </p:spPr>
        <p:txBody>
          <a:bodyPr>
            <a:normAutofit fontScale="90000"/>
          </a:bodyPr>
          <a:lstStyle/>
          <a:p>
            <a:pPr eaLnBrk="1" hangingPunct="1"/>
            <a:r>
              <a:rPr lang="en-GB"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Micro-environment : Company</a:t>
            </a:r>
          </a:p>
        </p:txBody>
      </p:sp>
      <p:sp>
        <p:nvSpPr>
          <p:cNvPr id="2867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A1FB18F-4682-4541-860D-FB163751936A}" type="slidenum">
              <a:rPr lang="en-GB" altLang="en-US" sz="1000">
                <a:solidFill>
                  <a:srgbClr val="898989"/>
                </a:solidFill>
              </a:rPr>
              <a:pPr/>
              <a:t>26</a:t>
            </a:fld>
            <a:endParaRPr lang="en-GB" altLang="en-US" sz="1000">
              <a:solidFill>
                <a:srgbClr val="898989"/>
              </a:solidFill>
            </a:endParaRPr>
          </a:p>
        </p:txBody>
      </p:sp>
      <p:sp>
        <p:nvSpPr>
          <p:cNvPr id="2867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000" dirty="0"/>
          </a:p>
        </p:txBody>
      </p:sp>
    </p:spTree>
    <p:extLst>
      <p:ext uri="{BB962C8B-B14F-4D97-AF65-F5344CB8AC3E}">
        <p14:creationId xmlns:p14="http://schemas.microsoft.com/office/powerpoint/2010/main" val="3297924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423863" y="1428750"/>
            <a:ext cx="8193087" cy="4448175"/>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Provide the resources to produce goods and services</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Treat as partners to provide customer value</a:t>
            </a:r>
          </a:p>
          <a:p>
            <a:pPr eaLnBrk="1" hangingPunct="1"/>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0723" name="Title 2"/>
          <p:cNvSpPr>
            <a:spLocks noGrp="1"/>
          </p:cNvSpPr>
          <p:nvPr>
            <p:ph type="title"/>
          </p:nvPr>
        </p:nvSpPr>
        <p:spPr>
          <a:xfrm>
            <a:off x="457200" y="548680"/>
            <a:ext cx="7467600" cy="504056"/>
          </a:xfrm>
        </p:spPr>
        <p:txBody>
          <a:bodyPr>
            <a:normAutofit fontScale="90000"/>
          </a:bodyPr>
          <a:lstStyle/>
          <a:p>
            <a:pPr eaLnBrk="1" hangingPunct="1"/>
            <a:r>
              <a:rPr lang="en-GB"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Micro-environment: Suppliers</a:t>
            </a:r>
          </a:p>
        </p:txBody>
      </p:sp>
      <p:sp>
        <p:nvSpPr>
          <p:cNvPr id="307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438E6F6-7FD7-4F99-B385-3A2CEDDAEDF5}" type="slidenum">
              <a:rPr lang="en-GB" altLang="en-US" sz="1000">
                <a:solidFill>
                  <a:srgbClr val="898989"/>
                </a:solidFill>
              </a:rPr>
              <a:pPr/>
              <a:t>27</a:t>
            </a:fld>
            <a:endParaRPr lang="en-GB" altLang="en-US" sz="1000">
              <a:solidFill>
                <a:srgbClr val="898989"/>
              </a:solidFill>
            </a:endParaRPr>
          </a:p>
        </p:txBody>
      </p:sp>
      <p:pic>
        <p:nvPicPr>
          <p:cNvPr id="30725" name="Picture 2" descr="C:\Users\Cigdem\Documents\UWL_23_01_2015\Teaching materials\GM Level 7 Seminars_Readings\innoc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4075" y="3213100"/>
            <a:ext cx="446881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000" dirty="0"/>
          </a:p>
        </p:txBody>
      </p:sp>
    </p:spTree>
    <p:extLst>
      <p:ext uri="{BB962C8B-B14F-4D97-AF65-F5344CB8AC3E}">
        <p14:creationId xmlns:p14="http://schemas.microsoft.com/office/powerpoint/2010/main" val="168780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423863" y="1428750"/>
            <a:ext cx="8193087" cy="4448175"/>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Firms that help the company to promote, sell, and distribute its goods to final buyers.</a:t>
            </a:r>
          </a:p>
          <a:p>
            <a:pPr eaLnBrk="1" hangingPunct="1"/>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2771" name="Title 2"/>
          <p:cNvSpPr>
            <a:spLocks noGrp="1"/>
          </p:cNvSpPr>
          <p:nvPr>
            <p:ph type="title"/>
          </p:nvPr>
        </p:nvSpPr>
        <p:spPr>
          <a:xfrm>
            <a:off x="388938" y="548680"/>
            <a:ext cx="8143502" cy="648295"/>
          </a:xfrm>
        </p:spPr>
        <p:txBody>
          <a:bodyPr>
            <a:normAutofit fontScale="90000"/>
          </a:bodyPr>
          <a:lstStyle/>
          <a:p>
            <a:pPr eaLnBrk="1" hangingPunct="1"/>
            <a:r>
              <a:rPr lang="en-GB"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Micro-environment: Marketing intermediaries</a:t>
            </a:r>
          </a:p>
        </p:txBody>
      </p:sp>
      <p:sp>
        <p:nvSpPr>
          <p:cNvPr id="3277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5C44BB3-6E61-4466-B2CC-6271F489647D}" type="slidenum">
              <a:rPr lang="en-GB" altLang="en-US" sz="1000">
                <a:solidFill>
                  <a:srgbClr val="898989"/>
                </a:solidFill>
              </a:rPr>
              <a:pPr/>
              <a:t>28</a:t>
            </a:fld>
            <a:endParaRPr lang="en-GB" altLang="en-US" sz="1000">
              <a:solidFill>
                <a:srgbClr val="898989"/>
              </a:solidFill>
            </a:endParaRPr>
          </a:p>
        </p:txBody>
      </p:sp>
      <p:graphicFrame>
        <p:nvGraphicFramePr>
          <p:cNvPr id="5" name="Content Placeholder 7"/>
          <p:cNvGraphicFramePr>
            <a:graphicFrameLocks/>
          </p:cNvGraphicFramePr>
          <p:nvPr/>
        </p:nvGraphicFramePr>
        <p:xfrm>
          <a:off x="1547664" y="2780928"/>
          <a:ext cx="5682208" cy="2951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4"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000" dirty="0"/>
          </a:p>
        </p:txBody>
      </p:sp>
    </p:spTree>
    <p:extLst>
      <p:ext uri="{BB962C8B-B14F-4D97-AF65-F5344CB8AC3E}">
        <p14:creationId xmlns:p14="http://schemas.microsoft.com/office/powerpoint/2010/main" val="1665873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a:xfrm>
            <a:off x="423863" y="1428750"/>
            <a:ext cx="8193087" cy="4448175"/>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Firms must gain strategic advantage by positioning their offerings strongly against competitors’ offerings in the minds of consumers.</a:t>
            </a:r>
          </a:p>
          <a:p>
            <a:pPr eaLnBrk="1" hangingPunct="1"/>
            <a:endParaRPr lang="en-GB"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34819" name="Title 2"/>
          <p:cNvSpPr>
            <a:spLocks noGrp="1"/>
          </p:cNvSpPr>
          <p:nvPr>
            <p:ph type="title"/>
          </p:nvPr>
        </p:nvSpPr>
        <p:spPr>
          <a:xfrm>
            <a:off x="451040" y="764704"/>
            <a:ext cx="7467600" cy="555302"/>
          </a:xfrm>
        </p:spPr>
        <p:txBody>
          <a:bodyPr/>
          <a:lstStyle/>
          <a:p>
            <a:pPr eaLnBrk="1" hangingPunct="1"/>
            <a:r>
              <a:rPr lang="en-GB"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Micro-environment:  Competitors</a:t>
            </a:r>
          </a:p>
        </p:txBody>
      </p:sp>
      <p:sp>
        <p:nvSpPr>
          <p:cNvPr id="348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56BA071-9723-4CAF-A4C6-DC78BCD521FB}" type="slidenum">
              <a:rPr lang="en-GB" altLang="en-US" sz="1000">
                <a:solidFill>
                  <a:srgbClr val="898989"/>
                </a:solidFill>
              </a:rPr>
              <a:pPr/>
              <a:t>29</a:t>
            </a:fld>
            <a:endParaRPr lang="en-GB" altLang="en-US" sz="1000">
              <a:solidFill>
                <a:srgbClr val="898989"/>
              </a:solidFill>
            </a:endParaRPr>
          </a:p>
        </p:txBody>
      </p:sp>
      <p:pic>
        <p:nvPicPr>
          <p:cNvPr id="34821" name="Picture 2" descr="C:\Users\Cigdem\Documents\UWL_23_01_2015\Teaching materials\GM Level 7 Seminars_Readings\amaz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050" y="3222625"/>
            <a:ext cx="4598988"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3" descr="C:\Users\Cigdem\Documents\UWL_23_01_2015\Teaching materials\GM Level 7 Seminars_Readings\eba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9700" y="3511550"/>
            <a:ext cx="28860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000" dirty="0"/>
          </a:p>
        </p:txBody>
      </p:sp>
    </p:spTree>
    <p:extLst>
      <p:ext uri="{BB962C8B-B14F-4D97-AF65-F5344CB8AC3E}">
        <p14:creationId xmlns:p14="http://schemas.microsoft.com/office/powerpoint/2010/main" val="4227596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548680"/>
            <a:ext cx="7467600" cy="648072"/>
          </a:xfrm>
        </p:spPr>
        <p:txBody>
          <a:bodyPr>
            <a:normAutofit fontScale="90000"/>
          </a:bodyPr>
          <a:lstStyle/>
          <a:p>
            <a:pPr eaLnBrk="1" hangingPunct="1"/>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Today’s Discussion</a:t>
            </a:r>
            <a:br>
              <a:rPr lang="en-US" altLang="en-US" b="1" dirty="0">
                <a:latin typeface="Calibri" panose="020F0502020204030204" pitchFamily="34" charset="0"/>
                <a:ea typeface="ＭＳ Ｐゴシック" panose="020B0600070205080204" pitchFamily="34" charset="-128"/>
                <a:cs typeface="Arial" panose="020B0604020202020204" pitchFamily="34" charset="0"/>
              </a:rPr>
            </a:br>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253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fld id="{227C5CC4-BE6C-43BC-9EA3-A7C21CA35F2C}" type="slidenum">
              <a:rPr lang="en-GB" altLang="en-US" sz="1000">
                <a:solidFill>
                  <a:srgbClr val="747678"/>
                </a:solidFill>
              </a:rPr>
              <a:pPr eaLnBrk="0" hangingPunct="0"/>
              <a:t>3</a:t>
            </a:fld>
            <a:endParaRPr lang="en-GB" altLang="en-US" sz="1000">
              <a:solidFill>
                <a:srgbClr val="747678"/>
              </a:solidFill>
            </a:endParaRPr>
          </a:p>
        </p:txBody>
      </p:sp>
      <p:sp>
        <p:nvSpPr>
          <p:cNvPr id="22532" name="Content Placeholder 1"/>
          <p:cNvSpPr>
            <a:spLocks noGrp="1"/>
          </p:cNvSpPr>
          <p:nvPr>
            <p:ph idx="1"/>
          </p:nvPr>
        </p:nvSpPr>
        <p:spPr>
          <a:xfrm>
            <a:off x="437166" y="1187022"/>
            <a:ext cx="8193087" cy="4448175"/>
          </a:xfrm>
        </p:spPr>
        <p:txBody>
          <a:bodyPr>
            <a:normAutofit fontScale="85000" lnSpcReduction="10000"/>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Environmental forces that affect the company’s ability to serve its customers.</a:t>
            </a:r>
          </a:p>
          <a:p>
            <a:pPr marL="0" indent="0" eaLnBrk="1" hangingPunct="1">
              <a:buNone/>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Changes in the demographic and economic environments and marketing decisions</a:t>
            </a:r>
          </a:p>
          <a:p>
            <a:pPr marL="0" indent="0" eaLnBrk="1" hangingPunct="1">
              <a:buNone/>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Major trends in the firm’s natural and technological environments.</a:t>
            </a:r>
          </a:p>
          <a:p>
            <a:pPr marL="0" indent="0" eaLnBrk="1" hangingPunct="1">
              <a:buNone/>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Key changes in the political and cultural environments.</a:t>
            </a:r>
          </a:p>
          <a:p>
            <a:pPr marL="0" indent="0" eaLnBrk="1" hangingPunct="1">
              <a:buNone/>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How companies react to the marketing environment.</a:t>
            </a:r>
            <a:endParaRPr lang="en-US" altLang="en-US" b="1" dirty="0">
              <a:solidFill>
                <a:srgbClr val="0070C0"/>
              </a:solidFill>
              <a:latin typeface="Calibri" panose="020F0502020204030204" pitchFamily="34" charset="0"/>
              <a:ea typeface="ＭＳ Ｐゴシック" panose="020B0600070205080204" pitchFamily="34" charset="-128"/>
              <a:cs typeface="Arial" panose="020B0604020202020204" pitchFamily="34" charset="0"/>
            </a:endParaRP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253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000" dirty="0"/>
          </a:p>
        </p:txBody>
      </p:sp>
    </p:spTree>
    <p:extLst>
      <p:ext uri="{BB962C8B-B14F-4D97-AF65-F5344CB8AC3E}">
        <p14:creationId xmlns:p14="http://schemas.microsoft.com/office/powerpoint/2010/main" val="4093941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863" y="2276872"/>
            <a:ext cx="8193087" cy="3600053"/>
          </a:xfrm>
        </p:spPr>
        <p:txBody>
          <a:bodyPr>
            <a:normAutofit fontScale="92500" lnSpcReduction="20000"/>
          </a:bodyPr>
          <a:lstStyle/>
          <a:p>
            <a:pPr eaLnBrk="1" hangingPunct="1">
              <a:buFont typeface="Arial" charset="0"/>
              <a:buChar char="•"/>
              <a:defRPr/>
            </a:pPr>
            <a:r>
              <a:rPr lang="en-US" altLang="en-US" dirty="0"/>
              <a:t>Any group that has an actual or potential interest in or impact on an organization’s ability to achieve its objectives:</a:t>
            </a:r>
          </a:p>
          <a:p>
            <a:pPr marL="1371600" lvl="2" indent="-457200" eaLnBrk="1" hangingPunct="1">
              <a:buFont typeface="Arial" panose="020B0604020202020204" pitchFamily="34" charset="0"/>
              <a:buChar char="•"/>
              <a:defRPr/>
            </a:pPr>
            <a:r>
              <a:rPr lang="en-US" altLang="en-US" dirty="0"/>
              <a:t>Financial institutions</a:t>
            </a:r>
          </a:p>
          <a:p>
            <a:pPr marL="1371600" lvl="2" indent="-457200" eaLnBrk="1" hangingPunct="1">
              <a:buFont typeface="Arial" panose="020B0604020202020204" pitchFamily="34" charset="0"/>
              <a:buChar char="•"/>
              <a:defRPr/>
            </a:pPr>
            <a:r>
              <a:rPr lang="en-US" altLang="en-US" dirty="0"/>
              <a:t>Customers</a:t>
            </a:r>
          </a:p>
          <a:p>
            <a:pPr marL="1371600" lvl="2" indent="-457200" eaLnBrk="1" hangingPunct="1">
              <a:buFont typeface="Arial" panose="020B0604020202020204" pitchFamily="34" charset="0"/>
              <a:buChar char="•"/>
              <a:defRPr/>
            </a:pPr>
            <a:r>
              <a:rPr lang="en-US" altLang="en-US" dirty="0"/>
              <a:t>Employees</a:t>
            </a:r>
          </a:p>
          <a:p>
            <a:pPr marL="1371600" lvl="2" indent="-457200" eaLnBrk="1" hangingPunct="1">
              <a:buFont typeface="Arial" panose="020B0604020202020204" pitchFamily="34" charset="0"/>
              <a:buChar char="•"/>
              <a:defRPr/>
            </a:pPr>
            <a:r>
              <a:rPr lang="en-US" altLang="en-US" dirty="0"/>
              <a:t>Shareholders</a:t>
            </a:r>
          </a:p>
          <a:p>
            <a:pPr marL="1371600" lvl="2" indent="-457200" eaLnBrk="1" hangingPunct="1">
              <a:buFont typeface="Arial" panose="020B0604020202020204" pitchFamily="34" charset="0"/>
              <a:buChar char="•"/>
              <a:defRPr/>
            </a:pPr>
            <a:r>
              <a:rPr lang="en-US" altLang="en-US" dirty="0"/>
              <a:t>Media</a:t>
            </a:r>
          </a:p>
          <a:p>
            <a:pPr marL="1371600" lvl="2" indent="-457200" eaLnBrk="1" hangingPunct="1">
              <a:buFont typeface="Arial" panose="020B0604020202020204" pitchFamily="34" charset="0"/>
              <a:buChar char="•"/>
              <a:defRPr/>
            </a:pPr>
            <a:r>
              <a:rPr lang="en-US" altLang="en-US" dirty="0"/>
              <a:t>Government organizations, NGO ‘s</a:t>
            </a:r>
          </a:p>
          <a:p>
            <a:pPr marL="1371600" lvl="2" indent="-457200" eaLnBrk="1" hangingPunct="1">
              <a:buFont typeface="Arial" panose="020B0604020202020204" pitchFamily="34" charset="0"/>
              <a:buChar char="•"/>
              <a:defRPr/>
            </a:pPr>
            <a:r>
              <a:rPr lang="en-US" altLang="en-US" dirty="0"/>
              <a:t>Local authorities</a:t>
            </a:r>
          </a:p>
          <a:p>
            <a:pPr marL="914400" lvl="1" indent="-457200" eaLnBrk="1" hangingPunct="1">
              <a:buFont typeface="Arial" panose="020B0604020202020204" pitchFamily="34" charset="0"/>
              <a:buChar char="•"/>
              <a:defRPr/>
            </a:pPr>
            <a:endParaRPr lang="en-US" altLang="en-US" sz="2800" dirty="0"/>
          </a:p>
          <a:p>
            <a:pPr eaLnBrk="1" hangingPunct="1">
              <a:buFont typeface="Arial" charset="0"/>
              <a:buChar char="•"/>
              <a:defRPr/>
            </a:pPr>
            <a:endParaRPr lang="en-US" altLang="en-US" dirty="0"/>
          </a:p>
          <a:p>
            <a:pPr eaLnBrk="1" hangingPunct="1">
              <a:buFont typeface="Arial" charset="0"/>
              <a:buChar char="•"/>
              <a:defRPr/>
            </a:pPr>
            <a:endParaRPr lang="en-GB" dirty="0"/>
          </a:p>
        </p:txBody>
      </p:sp>
      <p:sp>
        <p:nvSpPr>
          <p:cNvPr id="36867" name="Title 2"/>
          <p:cNvSpPr>
            <a:spLocks noGrp="1"/>
          </p:cNvSpPr>
          <p:nvPr>
            <p:ph type="title"/>
          </p:nvPr>
        </p:nvSpPr>
        <p:spPr>
          <a:xfrm>
            <a:off x="457200" y="836712"/>
            <a:ext cx="7467600" cy="432048"/>
          </a:xfrm>
        </p:spPr>
        <p:txBody>
          <a:bodyPr>
            <a:normAutofit fontScale="90000"/>
          </a:bodyPr>
          <a:lstStyle/>
          <a:p>
            <a:pPr eaLnBrk="1" hangingPunct="1"/>
            <a:r>
              <a:rPr lang="en-GB"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Micro-environment: Public(s)</a:t>
            </a:r>
          </a:p>
        </p:txBody>
      </p:sp>
      <p:sp>
        <p:nvSpPr>
          <p:cNvPr id="3686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EC50FC8-8807-4347-B952-92AD36DA6629}" type="slidenum">
              <a:rPr lang="en-GB" altLang="en-US" sz="1000">
                <a:solidFill>
                  <a:srgbClr val="898989"/>
                </a:solidFill>
              </a:rPr>
              <a:pPr/>
              <a:t>30</a:t>
            </a:fld>
            <a:endParaRPr lang="en-GB" altLang="en-US" sz="1000">
              <a:solidFill>
                <a:srgbClr val="898989"/>
              </a:solidFill>
            </a:endParaRPr>
          </a:p>
        </p:txBody>
      </p:sp>
      <p:sp>
        <p:nvSpPr>
          <p:cNvPr id="3686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000" dirty="0"/>
          </a:p>
        </p:txBody>
      </p:sp>
    </p:spTree>
    <p:extLst>
      <p:ext uri="{BB962C8B-B14F-4D97-AF65-F5344CB8AC3E}">
        <p14:creationId xmlns:p14="http://schemas.microsoft.com/office/powerpoint/2010/main" val="1446401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p:cNvSpPr>
            <a:spLocks noGrp="1"/>
          </p:cNvSpPr>
          <p:nvPr>
            <p:ph idx="1"/>
          </p:nvPr>
        </p:nvSpPr>
        <p:spPr>
          <a:xfrm>
            <a:off x="423863" y="1428750"/>
            <a:ext cx="8193087" cy="4448175"/>
          </a:xfrm>
        </p:spPr>
        <p:txBody>
          <a:bodyPr/>
          <a:lstStyle/>
          <a:p>
            <a:pPr eaLnBrk="1" hangingPunct="1"/>
            <a:endParaRPr lang="en-GB" altLang="en-US">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GB" altLang="en-US">
                <a:latin typeface="Arial" panose="020B0604020202020204" pitchFamily="34" charset="0"/>
                <a:ea typeface="ＭＳ Ｐゴシック" panose="020B0600070205080204" pitchFamily="34" charset="-128"/>
                <a:cs typeface="Arial" panose="020B0604020202020204" pitchFamily="34" charset="0"/>
              </a:rPr>
              <a:t>Views on responding</a:t>
            </a:r>
          </a:p>
          <a:p>
            <a:pPr eaLnBrk="1" hangingPunct="1"/>
            <a:endParaRPr lang="en-GB"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67587" name="Title 2"/>
          <p:cNvSpPr>
            <a:spLocks noGrp="1"/>
          </p:cNvSpPr>
          <p:nvPr>
            <p:ph type="title"/>
          </p:nvPr>
        </p:nvSpPr>
        <p:spPr>
          <a:xfrm>
            <a:off x="423863" y="1001712"/>
            <a:ext cx="6965950" cy="854075"/>
          </a:xfrm>
        </p:spPr>
        <p:txBody>
          <a:bodyPr>
            <a:normAutofit fontScale="90000"/>
          </a:bodyPr>
          <a:lstStyle/>
          <a:p>
            <a:pPr algn="ctr" eaLnBrk="1" hangingPunct="1"/>
            <a:r>
              <a:rPr lang="en-GB"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Responding to the marketing environment</a:t>
            </a:r>
          </a:p>
        </p:txBody>
      </p:sp>
      <p:sp>
        <p:nvSpPr>
          <p:cNvPr id="6758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9C27440-33B6-4060-8AB0-9B66386EF2B1}" type="slidenum">
              <a:rPr lang="en-GB" altLang="en-US" sz="1000">
                <a:solidFill>
                  <a:srgbClr val="898989"/>
                </a:solidFill>
              </a:rPr>
              <a:pPr/>
              <a:t>31</a:t>
            </a:fld>
            <a:endParaRPr lang="en-GB" altLang="en-US" sz="1000">
              <a:solidFill>
                <a:srgbClr val="898989"/>
              </a:solidFill>
            </a:endParaRPr>
          </a:p>
        </p:txBody>
      </p:sp>
      <p:graphicFrame>
        <p:nvGraphicFramePr>
          <p:cNvPr id="5" name="Content Placeholder 7"/>
          <p:cNvGraphicFramePr>
            <a:graphicFrameLocks/>
          </p:cNvGraphicFramePr>
          <p:nvPr/>
        </p:nvGraphicFramePr>
        <p:xfrm>
          <a:off x="381000" y="2390118"/>
          <a:ext cx="81534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759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000" dirty="0"/>
          </a:p>
        </p:txBody>
      </p:sp>
    </p:spTree>
    <p:extLst>
      <p:ext uri="{BB962C8B-B14F-4D97-AF65-F5344CB8AC3E}">
        <p14:creationId xmlns:p14="http://schemas.microsoft.com/office/powerpoint/2010/main" val="2276561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64370"/>
            <a:ext cx="7467600" cy="799317"/>
          </a:xfrm>
        </p:spPr>
        <p:txBody>
          <a:bodyPr/>
          <a:lstStyle/>
          <a:p>
            <a:r>
              <a:rPr lang="en-GB" dirty="0">
                <a:solidFill>
                  <a:schemeClr val="tx1"/>
                </a:solidFill>
              </a:rPr>
              <a:t>The Marketing Environment </a:t>
            </a:r>
          </a:p>
        </p:txBody>
      </p:sp>
      <p:sp>
        <p:nvSpPr>
          <p:cNvPr id="3" name="Content Placeholder 2"/>
          <p:cNvSpPr>
            <a:spLocks noGrp="1"/>
          </p:cNvSpPr>
          <p:nvPr>
            <p:ph sz="quarter" idx="1"/>
          </p:nvPr>
        </p:nvSpPr>
        <p:spPr>
          <a:xfrm>
            <a:off x="441831" y="1485579"/>
            <a:ext cx="8003232" cy="4248471"/>
          </a:xfrm>
        </p:spPr>
        <p:txBody>
          <a:bodyPr>
            <a:normAutofit/>
          </a:bodyPr>
          <a:lstStyle/>
          <a:p>
            <a:endParaRPr lang="en-GB" dirty="0"/>
          </a:p>
          <a:p>
            <a:pPr marL="0" indent="0">
              <a:buNone/>
            </a:pPr>
            <a:endParaRPr lang="en-GB" dirty="0"/>
          </a:p>
          <a:p>
            <a:r>
              <a:rPr lang="en-US" altLang="en-US" b="1" dirty="0"/>
              <a:t>The marketing environment </a:t>
            </a:r>
            <a:r>
              <a:rPr lang="en-US" altLang="en-US" dirty="0"/>
              <a:t>includes the actors and forces outside marketing that affect marketing management’s ability to build and maintain successful relationships with target customers</a:t>
            </a:r>
          </a:p>
          <a:p>
            <a:pPr marL="0" indent="0">
              <a:buNone/>
            </a:pPr>
            <a:endParaRPr lang="en-US" altLang="en-US" dirty="0"/>
          </a:p>
          <a:p>
            <a:pPr lvl="2">
              <a:buFont typeface="Courier New" panose="02070309020205020404" pitchFamily="49" charset="0"/>
              <a:buChar char="o"/>
            </a:pPr>
            <a:r>
              <a:rPr lang="en-US" altLang="en-US" sz="2400" dirty="0"/>
              <a:t>The Microenvironment</a:t>
            </a:r>
          </a:p>
          <a:p>
            <a:pPr lvl="2">
              <a:buFont typeface="Courier New" panose="02070309020205020404" pitchFamily="49" charset="0"/>
              <a:buChar char="o"/>
            </a:pPr>
            <a:r>
              <a:rPr lang="en-US" altLang="en-US" sz="2400" dirty="0"/>
              <a:t>The Macro environment</a:t>
            </a:r>
          </a:p>
          <a:p>
            <a:pPr marL="0" indent="0">
              <a:buNone/>
            </a:pPr>
            <a:endParaRPr lang="en-GB" dirty="0"/>
          </a:p>
        </p:txBody>
      </p:sp>
      <p:sp>
        <p:nvSpPr>
          <p:cNvPr id="4" name="Slide Number Placeholder 3"/>
          <p:cNvSpPr>
            <a:spLocks noGrp="1"/>
          </p:cNvSpPr>
          <p:nvPr>
            <p:ph type="sldNum" sz="quarter" idx="15"/>
          </p:nvPr>
        </p:nvSpPr>
        <p:spPr>
          <a:xfrm>
            <a:off x="8129016" y="5734050"/>
            <a:ext cx="609600" cy="521208"/>
          </a:xfrm>
          <a:prstGeom prst="rect">
            <a:avLst/>
          </a:prstGeom>
        </p:spPr>
        <p:txBody>
          <a:bodyPr vert="horz" rtlCol="0"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40BD18-37DA-47F2-A338-A4D67EB72223}" type="slidenum">
              <a:rPr lang="en-GB" smtClean="0"/>
              <a:pPr/>
              <a:t>4</a:t>
            </a:fld>
            <a:endParaRPr lang="en-GB"/>
          </a:p>
        </p:txBody>
      </p:sp>
      <p:pic>
        <p:nvPicPr>
          <p:cNvPr id="5" name="Picture 4" descr="Macintosh HD:Users:jgkliatis2:Downloads:UWL-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30901"/>
            <a:ext cx="3032760" cy="719455"/>
          </a:xfrm>
          <a:prstGeom prst="rect">
            <a:avLst/>
          </a:prstGeom>
          <a:noFill/>
          <a:ln>
            <a:noFill/>
          </a:ln>
        </p:spPr>
      </p:pic>
    </p:spTree>
    <p:extLst>
      <p:ext uri="{BB962C8B-B14F-4D97-AF65-F5344CB8AC3E}">
        <p14:creationId xmlns:p14="http://schemas.microsoft.com/office/powerpoint/2010/main" val="292693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pPr fontAlgn="base">
              <a:spcBef>
                <a:spcPct val="0"/>
              </a:spcBef>
              <a:spcAft>
                <a:spcPct val="0"/>
              </a:spcAft>
              <a:defRPr/>
            </a:pPr>
            <a:r>
              <a:rPr lang="en-GB" b="1" kern="1200" dirty="0">
                <a:solidFill>
                  <a:schemeClr val="tx1"/>
                </a:solidFill>
                <a:ea typeface="+mn-ea"/>
                <a:cs typeface="+mn-cs"/>
              </a:rPr>
              <a:t>The marketing environment</a:t>
            </a:r>
            <a:endParaRPr lang="en-US" b="1" kern="1200" dirty="0">
              <a:solidFill>
                <a:schemeClr val="tx1"/>
              </a:solidFill>
              <a:ea typeface="+mn-ea"/>
              <a:cs typeface="+mn-cs"/>
            </a:endParaRPr>
          </a:p>
        </p:txBody>
      </p:sp>
      <p:sp>
        <p:nvSpPr>
          <p:cNvPr id="3" name="Content Placeholder 2"/>
          <p:cNvSpPr>
            <a:spLocks noGrp="1"/>
          </p:cNvSpPr>
          <p:nvPr>
            <p:ph idx="1"/>
          </p:nvPr>
        </p:nvSpPr>
        <p:spPr>
          <a:xfrm>
            <a:off x="457200" y="1371600"/>
            <a:ext cx="8229600" cy="4525963"/>
          </a:xfrm>
        </p:spPr>
        <p:txBody>
          <a:bodyPr>
            <a:normAutofit fontScale="77500" lnSpcReduction="20000"/>
          </a:bodyPr>
          <a:lstStyle/>
          <a:p>
            <a:pPr marL="0" indent="0">
              <a:lnSpc>
                <a:spcPct val="90000"/>
              </a:lnSpc>
              <a:buNone/>
              <a:defRPr/>
            </a:pPr>
            <a:endParaRPr lang="en-US" dirty="0"/>
          </a:p>
          <a:p>
            <a:pPr marL="0" indent="0">
              <a:lnSpc>
                <a:spcPct val="90000"/>
              </a:lnSpc>
              <a:buNone/>
              <a:defRPr/>
            </a:pPr>
            <a:r>
              <a:rPr lang="en-US" dirty="0"/>
              <a:t>The marketing environment consists of the factors and forces that affect a company’s capability to operate effectively in providing products and services to its customers. We can identify three levels in the environment around the organisation:</a:t>
            </a:r>
          </a:p>
          <a:p>
            <a:pPr marL="0" indent="0">
              <a:lnSpc>
                <a:spcPct val="90000"/>
              </a:lnSpc>
              <a:buNone/>
              <a:defRPr/>
            </a:pPr>
            <a:endParaRPr lang="en-US" dirty="0"/>
          </a:p>
          <a:p>
            <a:pPr marL="0" indent="0">
              <a:lnSpc>
                <a:spcPct val="90000"/>
              </a:lnSpc>
              <a:buNone/>
              <a:defRPr/>
            </a:pPr>
            <a:r>
              <a:rPr lang="en-US" b="1" dirty="0">
                <a:solidFill>
                  <a:srgbClr val="00B050"/>
                </a:solidFill>
              </a:rPr>
              <a:t>Internal environment</a:t>
            </a:r>
            <a:r>
              <a:rPr lang="en-US" dirty="0">
                <a:solidFill>
                  <a:srgbClr val="00B050"/>
                </a:solidFill>
              </a:rPr>
              <a:t> </a:t>
            </a:r>
            <a:r>
              <a:rPr lang="en-US" dirty="0"/>
              <a:t>- This comprises internal factors that exist within an organisation.</a:t>
            </a:r>
          </a:p>
          <a:p>
            <a:pPr marL="0" indent="0">
              <a:lnSpc>
                <a:spcPct val="90000"/>
              </a:lnSpc>
              <a:buNone/>
              <a:defRPr/>
            </a:pPr>
            <a:endParaRPr lang="en-US" dirty="0"/>
          </a:p>
          <a:p>
            <a:pPr marL="0" indent="0">
              <a:lnSpc>
                <a:spcPct val="90000"/>
              </a:lnSpc>
              <a:buNone/>
              <a:defRPr/>
            </a:pPr>
            <a:r>
              <a:rPr lang="en-US" b="1" dirty="0">
                <a:solidFill>
                  <a:srgbClr val="00B050"/>
                </a:solidFill>
              </a:rPr>
              <a:t>The micro environment </a:t>
            </a:r>
            <a:r>
              <a:rPr lang="en-US" dirty="0"/>
              <a:t>- This comprises those factors external to a business that directly affect the running of the business and over which it can exert some control. </a:t>
            </a:r>
          </a:p>
          <a:p>
            <a:pPr marL="0" indent="0">
              <a:lnSpc>
                <a:spcPct val="90000"/>
              </a:lnSpc>
              <a:buNone/>
              <a:defRPr/>
            </a:pPr>
            <a:endParaRPr lang="en-US" dirty="0"/>
          </a:p>
          <a:p>
            <a:pPr marL="0" indent="0">
              <a:lnSpc>
                <a:spcPct val="90000"/>
              </a:lnSpc>
              <a:buNone/>
              <a:defRPr/>
            </a:pPr>
            <a:r>
              <a:rPr lang="en-US" b="1" dirty="0">
                <a:solidFill>
                  <a:srgbClr val="00B050"/>
                </a:solidFill>
              </a:rPr>
              <a:t>The macro environment </a:t>
            </a:r>
            <a:r>
              <a:rPr lang="en-US" dirty="0"/>
              <a:t>- This comprises a complex set of uncontrollable variables which collectively form a framework within which organisations conduct business. </a:t>
            </a:r>
          </a:p>
          <a:p>
            <a:pPr marL="0" indent="0">
              <a:lnSpc>
                <a:spcPct val="90000"/>
              </a:lnSpc>
              <a:buNone/>
              <a:defRPr/>
            </a:pPr>
            <a:endParaRPr lang="en-US" dirty="0"/>
          </a:p>
        </p:txBody>
      </p:sp>
    </p:spTree>
    <p:extLst>
      <p:ext uri="{BB962C8B-B14F-4D97-AF65-F5344CB8AC3E}">
        <p14:creationId xmlns:p14="http://schemas.microsoft.com/office/powerpoint/2010/main" val="2011378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pPr fontAlgn="base">
              <a:spcBef>
                <a:spcPct val="0"/>
              </a:spcBef>
              <a:spcAft>
                <a:spcPct val="0"/>
              </a:spcAft>
              <a:defRPr/>
            </a:pPr>
            <a:r>
              <a:rPr lang="en-GB" b="1" kern="1200" dirty="0">
                <a:solidFill>
                  <a:schemeClr val="tx1"/>
                </a:solidFill>
                <a:ea typeface="+mn-ea"/>
                <a:cs typeface="+mn-cs"/>
              </a:rPr>
              <a:t>The marketing environment</a:t>
            </a:r>
            <a:endParaRPr lang="en-US" b="1" kern="1200" dirty="0">
              <a:solidFill>
                <a:schemeClr val="tx1"/>
              </a:solidFill>
              <a:ea typeface="+mn-ea"/>
              <a:cs typeface="+mn-cs"/>
            </a:endParaRPr>
          </a:p>
        </p:txBody>
      </p:sp>
      <p:sp>
        <p:nvSpPr>
          <p:cNvPr id="5" name="Rectangle 3"/>
          <p:cNvSpPr txBox="1">
            <a:spLocks noChangeArrowheads="1"/>
          </p:cNvSpPr>
          <p:nvPr/>
        </p:nvSpPr>
        <p:spPr bwMode="auto">
          <a:xfrm>
            <a:off x="352082" y="1275806"/>
            <a:ext cx="8715718" cy="7053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5690D8"/>
              </a:buClr>
              <a:buFont typeface="Wingdings" pitchFamily="2" charset="2"/>
              <a:buChar char="§"/>
              <a:defRPr sz="2200">
                <a:solidFill>
                  <a:srgbClr val="7F7F7F"/>
                </a:solidFill>
                <a:latin typeface="+mn-lt"/>
                <a:ea typeface="+mn-ea"/>
                <a:cs typeface="+mn-cs"/>
              </a:defRPr>
            </a:lvl1pPr>
            <a:lvl2pPr marL="742950" indent="-285750" algn="l" rtl="0" eaLnBrk="0" fontAlgn="base" hangingPunct="0">
              <a:spcBef>
                <a:spcPct val="20000"/>
              </a:spcBef>
              <a:spcAft>
                <a:spcPct val="0"/>
              </a:spcAft>
              <a:buClr>
                <a:srgbClr val="5690D8"/>
              </a:buClr>
              <a:buFont typeface="Verdana" pitchFamily="34" charset="0"/>
              <a:buChar char="-"/>
              <a:defRPr sz="2800">
                <a:solidFill>
                  <a:srgbClr val="7F7F7F"/>
                </a:solidFill>
                <a:latin typeface="+mn-lt"/>
              </a:defRPr>
            </a:lvl2pPr>
            <a:lvl3pPr marL="1143000" indent="-228600" algn="l" rtl="0" eaLnBrk="0" fontAlgn="base" hangingPunct="0">
              <a:spcBef>
                <a:spcPct val="20000"/>
              </a:spcBef>
              <a:spcAft>
                <a:spcPct val="0"/>
              </a:spcAft>
              <a:buClr>
                <a:srgbClr val="5690D8"/>
              </a:buClr>
              <a:buFont typeface="Wingdings" pitchFamily="2" charset="2"/>
              <a:buChar char="§"/>
              <a:defRPr sz="1600">
                <a:solidFill>
                  <a:srgbClr val="7F7F7F"/>
                </a:solidFill>
                <a:latin typeface="+mn-lt"/>
              </a:defRPr>
            </a:lvl3pPr>
            <a:lvl4pPr marL="1600200" indent="-228600" algn="l" rtl="0" eaLnBrk="0" fontAlgn="base" hangingPunct="0">
              <a:spcBef>
                <a:spcPct val="20000"/>
              </a:spcBef>
              <a:spcAft>
                <a:spcPct val="0"/>
              </a:spcAft>
              <a:buClr>
                <a:srgbClr val="5690D8"/>
              </a:buClr>
              <a:buFont typeface="Wingdings" pitchFamily="2" charset="2"/>
              <a:buChar char="§"/>
              <a:defRPr sz="1200" b="1">
                <a:solidFill>
                  <a:srgbClr val="7F7F7F"/>
                </a:solidFill>
                <a:latin typeface="+mn-lt"/>
              </a:defRPr>
            </a:lvl4pPr>
            <a:lvl5pPr marL="2057400" indent="-228600" algn="l" rtl="0" eaLnBrk="0" fontAlgn="base" hangingPunct="0">
              <a:spcBef>
                <a:spcPct val="20000"/>
              </a:spcBef>
              <a:spcAft>
                <a:spcPct val="0"/>
              </a:spcAft>
              <a:buClr>
                <a:srgbClr val="5690D8"/>
              </a:buClr>
              <a:buFont typeface="Wingdings" pitchFamily="2" charset="2"/>
              <a:buChar char="§"/>
              <a:defRPr sz="1200" b="1">
                <a:solidFill>
                  <a:srgbClr val="7F7F7F"/>
                </a:solidFill>
                <a:latin typeface="+mn-lt"/>
              </a:defRPr>
            </a:lvl5pPr>
            <a:lvl6pPr marL="2514600" indent="-228600" algn="l" rtl="0" fontAlgn="base">
              <a:spcBef>
                <a:spcPct val="20000"/>
              </a:spcBef>
              <a:spcAft>
                <a:spcPct val="0"/>
              </a:spcAft>
              <a:buClr>
                <a:srgbClr val="5690D8"/>
              </a:buClr>
              <a:buFont typeface="Wingdings" pitchFamily="2" charset="2"/>
              <a:buChar char="§"/>
              <a:defRPr sz="1200" b="1">
                <a:solidFill>
                  <a:srgbClr val="7F7F7F"/>
                </a:solidFill>
                <a:latin typeface="+mn-lt"/>
              </a:defRPr>
            </a:lvl6pPr>
            <a:lvl7pPr marL="2971800" indent="-228600" algn="l" rtl="0" fontAlgn="base">
              <a:spcBef>
                <a:spcPct val="20000"/>
              </a:spcBef>
              <a:spcAft>
                <a:spcPct val="0"/>
              </a:spcAft>
              <a:buClr>
                <a:srgbClr val="5690D8"/>
              </a:buClr>
              <a:buFont typeface="Wingdings" pitchFamily="2" charset="2"/>
              <a:buChar char="§"/>
              <a:defRPr sz="1200" b="1">
                <a:solidFill>
                  <a:srgbClr val="7F7F7F"/>
                </a:solidFill>
                <a:latin typeface="+mn-lt"/>
              </a:defRPr>
            </a:lvl7pPr>
            <a:lvl8pPr marL="3429000" indent="-228600" algn="l" rtl="0" fontAlgn="base">
              <a:spcBef>
                <a:spcPct val="20000"/>
              </a:spcBef>
              <a:spcAft>
                <a:spcPct val="0"/>
              </a:spcAft>
              <a:buClr>
                <a:srgbClr val="5690D8"/>
              </a:buClr>
              <a:buFont typeface="Wingdings" pitchFamily="2" charset="2"/>
              <a:buChar char="§"/>
              <a:defRPr sz="1200" b="1">
                <a:solidFill>
                  <a:srgbClr val="7F7F7F"/>
                </a:solidFill>
                <a:latin typeface="+mn-lt"/>
              </a:defRPr>
            </a:lvl8pPr>
            <a:lvl9pPr marL="3886200" indent="-228600" algn="l" rtl="0" fontAlgn="base">
              <a:spcBef>
                <a:spcPct val="20000"/>
              </a:spcBef>
              <a:spcAft>
                <a:spcPct val="0"/>
              </a:spcAft>
              <a:buClr>
                <a:srgbClr val="5690D8"/>
              </a:buClr>
              <a:buFont typeface="Wingdings" pitchFamily="2" charset="2"/>
              <a:buChar char="§"/>
              <a:defRPr sz="1200" b="1">
                <a:solidFill>
                  <a:srgbClr val="7F7F7F"/>
                </a:solidFill>
                <a:latin typeface="+mn-lt"/>
              </a:defRPr>
            </a:lvl9pPr>
          </a:lstStyle>
          <a:p>
            <a:pPr marL="0" indent="0">
              <a:lnSpc>
                <a:spcPct val="90000"/>
              </a:lnSpc>
              <a:buNone/>
              <a:defRPr/>
            </a:pPr>
            <a:endParaRPr lang="en-US" sz="1600" dirty="0">
              <a:solidFill>
                <a:schemeClr val="tx1"/>
              </a:solidFill>
              <a:latin typeface="+mj-lt"/>
            </a:endParaRPr>
          </a:p>
          <a:p>
            <a:pPr marL="0" indent="0">
              <a:lnSpc>
                <a:spcPct val="90000"/>
              </a:lnSpc>
              <a:buNone/>
              <a:defRPr/>
            </a:pPr>
            <a:r>
              <a:rPr lang="en-US" sz="1600" dirty="0">
                <a:solidFill>
                  <a:schemeClr val="tx1"/>
                </a:solidFill>
                <a:latin typeface="+mj-lt"/>
              </a:rPr>
              <a:t>The three levels in the environment are illustrated below:</a:t>
            </a:r>
          </a:p>
          <a:p>
            <a:pPr marL="0" indent="0">
              <a:lnSpc>
                <a:spcPct val="90000"/>
              </a:lnSpc>
              <a:buNone/>
              <a:defRPr/>
            </a:pPr>
            <a:endParaRPr lang="en-US" sz="1600" dirty="0">
              <a:solidFill>
                <a:schemeClr val="tx1"/>
              </a:solidFill>
              <a:latin typeface="+mj-lt"/>
            </a:endParaRPr>
          </a:p>
          <a:p>
            <a:pPr marL="0" indent="0">
              <a:lnSpc>
                <a:spcPct val="90000"/>
              </a:lnSpc>
              <a:buNone/>
              <a:defRPr/>
            </a:pPr>
            <a:endParaRPr lang="en-US" sz="1600" dirty="0">
              <a:solidFill>
                <a:schemeClr val="tx1"/>
              </a:solidFill>
              <a:latin typeface="+mj-lt"/>
            </a:endParaRPr>
          </a:p>
          <a:p>
            <a:pPr marL="0" indent="0">
              <a:lnSpc>
                <a:spcPct val="90000"/>
              </a:lnSpc>
              <a:buNone/>
              <a:defRPr/>
            </a:pPr>
            <a:r>
              <a:rPr lang="en-US" sz="1600" dirty="0">
                <a:solidFill>
                  <a:schemeClr val="tx1"/>
                </a:solidFill>
                <a:latin typeface="+mj-lt"/>
              </a:rPr>
              <a:t> </a:t>
            </a:r>
          </a:p>
        </p:txBody>
      </p:sp>
      <p:pic>
        <p:nvPicPr>
          <p:cNvPr id="6" name="Picture 2" descr="Y:\Review &amp; Final Models\PNG Files\CIM CAM ARU Diagrams\CIM CAM Diagrams\WIM\Three-levels-of-organisation-environment.png"/>
          <p:cNvPicPr>
            <a:picLocks noChangeAspect="1" noChangeArrowheads="1"/>
          </p:cNvPicPr>
          <p:nvPr/>
        </p:nvPicPr>
        <p:blipFill>
          <a:blip r:embed="rId3" cstate="print"/>
          <a:srcRect/>
          <a:stretch>
            <a:fillRect/>
          </a:stretch>
        </p:blipFill>
        <p:spPr bwMode="auto">
          <a:xfrm>
            <a:off x="1905000" y="2362200"/>
            <a:ext cx="5267325" cy="3733800"/>
          </a:xfrm>
          <a:prstGeom prst="rect">
            <a:avLst/>
          </a:prstGeom>
          <a:noFill/>
        </p:spPr>
      </p:pic>
    </p:spTree>
    <p:extLst>
      <p:ext uri="{BB962C8B-B14F-4D97-AF65-F5344CB8AC3E}">
        <p14:creationId xmlns:p14="http://schemas.microsoft.com/office/powerpoint/2010/main" val="3868329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pPr fontAlgn="base">
              <a:spcBef>
                <a:spcPct val="0"/>
              </a:spcBef>
              <a:spcAft>
                <a:spcPct val="0"/>
              </a:spcAft>
              <a:defRPr/>
            </a:pPr>
            <a:r>
              <a:rPr lang="en-GB" sz="3300" b="1" kern="1200" dirty="0">
                <a:solidFill>
                  <a:schemeClr val="tx1"/>
                </a:solidFill>
                <a:ea typeface="+mn-ea"/>
                <a:cs typeface="+mn-cs"/>
              </a:rPr>
              <a:t> Identify key factors in the macro-environment</a:t>
            </a:r>
            <a:endParaRPr lang="en-US" sz="3300" b="1" kern="1200" dirty="0">
              <a:solidFill>
                <a:schemeClr val="tx1"/>
              </a:solidFill>
              <a:ea typeface="+mn-ea"/>
              <a:cs typeface="+mn-cs"/>
            </a:endParaRPr>
          </a:p>
        </p:txBody>
      </p:sp>
      <p:pic>
        <p:nvPicPr>
          <p:cNvPr id="5" name="Picture 2" descr="\\192.168.2.241\graphics_share\LS Models for Review\Review &amp; Final Models\PNG Files\75_PESTEL_Model.png"/>
          <p:cNvPicPr>
            <a:picLocks noGrp="1" noChangeAspect="1" noChangeArrowheads="1"/>
          </p:cNvPicPr>
          <p:nvPr>
            <p:ph idx="1"/>
          </p:nvPr>
        </p:nvPicPr>
        <p:blipFill>
          <a:blip r:embed="rId3" cstate="print"/>
          <a:srcRect/>
          <a:stretch>
            <a:fillRect/>
          </a:stretch>
        </p:blipFill>
        <p:spPr bwMode="auto">
          <a:xfrm>
            <a:off x="1431265" y="1814382"/>
            <a:ext cx="6036335" cy="4510218"/>
          </a:xfrm>
          <a:prstGeom prst="rect">
            <a:avLst/>
          </a:prstGeom>
          <a:noFill/>
        </p:spPr>
      </p:pic>
      <p:sp>
        <p:nvSpPr>
          <p:cNvPr id="6" name="TextBox 5"/>
          <p:cNvSpPr txBox="1"/>
          <p:nvPr/>
        </p:nvSpPr>
        <p:spPr>
          <a:xfrm>
            <a:off x="457200" y="1371600"/>
            <a:ext cx="8077200" cy="590931"/>
          </a:xfrm>
          <a:prstGeom prst="rect">
            <a:avLst/>
          </a:prstGeom>
          <a:noFill/>
        </p:spPr>
        <p:txBody>
          <a:bodyPr wrap="square" rtlCol="0">
            <a:spAutoFit/>
          </a:bodyPr>
          <a:lstStyle/>
          <a:p>
            <a:pPr lvl="0">
              <a:lnSpc>
                <a:spcPct val="90000"/>
              </a:lnSpc>
              <a:defRPr/>
            </a:pPr>
            <a:r>
              <a:rPr lang="en-US" sz="1600" dirty="0">
                <a:solidFill>
                  <a:srgbClr val="000000"/>
                </a:solidFill>
                <a:latin typeface="Calibri"/>
              </a:rPr>
              <a:t>The PESTEL model is used to analyse the external environment in which the company operates:</a:t>
            </a:r>
          </a:p>
          <a:p>
            <a:endParaRPr lang="en-GB" dirty="0"/>
          </a:p>
        </p:txBody>
      </p:sp>
    </p:spTree>
    <p:extLst>
      <p:ext uri="{BB962C8B-B14F-4D97-AF65-F5344CB8AC3E}">
        <p14:creationId xmlns:p14="http://schemas.microsoft.com/office/powerpoint/2010/main" val="3668645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331640" y="1268760"/>
            <a:ext cx="6048672" cy="590897"/>
          </a:xfrm>
        </p:spPr>
        <p:txBody>
          <a:bodyPr/>
          <a:lstStyle/>
          <a:p>
            <a:pPr algn="ctr"/>
            <a:r>
              <a:rPr lang="en-GB" altLang="en-US" dirty="0">
                <a:solidFill>
                  <a:schemeClr val="tx1"/>
                </a:solidFill>
              </a:rPr>
              <a:t>VIDEO ON PESTLE</a:t>
            </a:r>
          </a:p>
        </p:txBody>
      </p:sp>
      <p:sp>
        <p:nvSpPr>
          <p:cNvPr id="6147" name="Content Placeholder 2"/>
          <p:cNvSpPr>
            <a:spLocks noGrp="1"/>
          </p:cNvSpPr>
          <p:nvPr>
            <p:ph idx="1"/>
          </p:nvPr>
        </p:nvSpPr>
        <p:spPr>
          <a:xfrm>
            <a:off x="1979713" y="2500313"/>
            <a:ext cx="5040560" cy="1000695"/>
          </a:xfrm>
        </p:spPr>
        <p:txBody>
          <a:bodyPr/>
          <a:lstStyle/>
          <a:p>
            <a:pPr>
              <a:buFontTx/>
              <a:buNone/>
            </a:pPr>
            <a:r>
              <a:rPr lang="en-GB" altLang="en-US" b="1" u="sng" dirty="0">
                <a:hlinkClick r:id="rId2"/>
              </a:rPr>
              <a:t>https://youtu.be/eGLFVjs1Zak</a:t>
            </a:r>
            <a:endParaRPr lang="en-GB" altLang="en-US" b="1" dirty="0"/>
          </a:p>
          <a:p>
            <a:endParaRPr lang="en-GB" altLang="en-US" dirty="0"/>
          </a:p>
        </p:txBody>
      </p:sp>
      <p:sp>
        <p:nvSpPr>
          <p:cNvPr id="61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dirty="0"/>
          </a:p>
        </p:txBody>
      </p:sp>
      <p:sp>
        <p:nvSpPr>
          <p:cNvPr id="6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1E10EE-5E44-40A1-B04C-C8A2367F1A3C}" type="slidenum">
              <a:rPr lang="en-GB" altLang="en-US" sz="1400"/>
              <a:pPr>
                <a:spcBef>
                  <a:spcPct val="0"/>
                </a:spcBef>
                <a:buFontTx/>
                <a:buNone/>
              </a:pPr>
              <a:t>8</a:t>
            </a:fld>
            <a:endParaRPr lang="en-GB" altLang="en-US" sz="1400"/>
          </a:p>
        </p:txBody>
      </p:sp>
    </p:spTree>
    <p:extLst>
      <p:ext uri="{BB962C8B-B14F-4D97-AF65-F5344CB8AC3E}">
        <p14:creationId xmlns:p14="http://schemas.microsoft.com/office/powerpoint/2010/main" val="721867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863" y="2060849"/>
            <a:ext cx="8193087" cy="3312368"/>
          </a:xfrm>
        </p:spPr>
        <p:txBody>
          <a:bodyPr>
            <a:normAutofit lnSpcReduction="10000"/>
          </a:bodyPr>
          <a:lstStyle/>
          <a:p>
            <a:pPr marL="187325" lvl="1" indent="-187325" eaLnBrk="1" hangingPunct="1">
              <a:buSzPct val="110000"/>
              <a:buFont typeface="Arial" panose="020B0604020202020204" pitchFamily="34" charset="0"/>
              <a:buChar char="•"/>
              <a:defRPr/>
            </a:pPr>
            <a:r>
              <a:rPr lang="en-US" altLang="en-US" dirty="0"/>
              <a:t>Baby Boomers - born 1946 to 1964</a:t>
            </a:r>
          </a:p>
          <a:p>
            <a:pPr eaLnBrk="1" hangingPunct="1">
              <a:defRPr/>
            </a:pPr>
            <a:r>
              <a:rPr lang="en-US" altLang="en-US" dirty="0"/>
              <a:t>Generation X - born between 1965 and 1976</a:t>
            </a:r>
          </a:p>
          <a:p>
            <a:pPr eaLnBrk="1" hangingPunct="1">
              <a:defRPr/>
            </a:pPr>
            <a:r>
              <a:rPr lang="en-US" altLang="en-US" dirty="0"/>
              <a:t>Millennials- born between 1977 and 2000</a:t>
            </a:r>
          </a:p>
          <a:p>
            <a:pPr eaLnBrk="1" hangingPunct="1">
              <a:defRPr/>
            </a:pPr>
            <a:r>
              <a:rPr lang="en-US" altLang="en-US" dirty="0"/>
              <a:t>Generation Z – </a:t>
            </a:r>
            <a:r>
              <a:rPr lang="en-US" dirty="0"/>
              <a:t>born after 2000</a:t>
            </a:r>
          </a:p>
          <a:p>
            <a:pPr eaLnBrk="1" hangingPunct="1">
              <a:defRPr/>
            </a:pPr>
            <a:endParaRPr lang="en-US" dirty="0"/>
          </a:p>
          <a:p>
            <a:pPr marL="0" lvl="1" indent="0" eaLnBrk="1" hangingPunct="1">
              <a:buSzPct val="110000"/>
              <a:buFont typeface="Lucida Grande" charset="0"/>
              <a:buNone/>
              <a:defRPr/>
            </a:pPr>
            <a:r>
              <a:rPr lang="en-US" altLang="en-US" b="1" dirty="0"/>
              <a:t>Generational marketing </a:t>
            </a:r>
            <a:r>
              <a:rPr lang="en-US" altLang="en-US" dirty="0"/>
              <a:t>is important in segmenting people by lifestyle or life stage instead of age.</a:t>
            </a:r>
          </a:p>
          <a:p>
            <a:pPr eaLnBrk="1" hangingPunct="1">
              <a:defRPr/>
            </a:pPr>
            <a:endParaRPr lang="en-US" dirty="0"/>
          </a:p>
          <a:p>
            <a:pPr marL="0" indent="0" eaLnBrk="1" hangingPunct="1">
              <a:buFont typeface="Arial" charset="0"/>
              <a:buNone/>
              <a:defRPr/>
            </a:pPr>
            <a:endParaRPr lang="en-US" dirty="0"/>
          </a:p>
          <a:p>
            <a:pPr eaLnBrk="1" hangingPunct="1">
              <a:defRPr/>
            </a:pPr>
            <a:endParaRPr lang="en-US" dirty="0"/>
          </a:p>
          <a:p>
            <a:pPr eaLnBrk="1" hangingPunct="1">
              <a:defRPr/>
            </a:pPr>
            <a:endParaRPr lang="en-US" altLang="en-US" dirty="0"/>
          </a:p>
          <a:p>
            <a:pPr eaLnBrk="1" hangingPunct="1">
              <a:buFont typeface="Arial" charset="0"/>
              <a:buChar char="•"/>
              <a:defRPr/>
            </a:pPr>
            <a:endParaRPr lang="en-GB" dirty="0"/>
          </a:p>
        </p:txBody>
      </p:sp>
      <p:sp>
        <p:nvSpPr>
          <p:cNvPr id="43011" name="Title 2"/>
          <p:cNvSpPr>
            <a:spLocks noGrp="1"/>
          </p:cNvSpPr>
          <p:nvPr>
            <p:ph type="title"/>
          </p:nvPr>
        </p:nvSpPr>
        <p:spPr>
          <a:xfrm>
            <a:off x="423863" y="574675"/>
            <a:ext cx="6965950" cy="766093"/>
          </a:xfrm>
        </p:spPr>
        <p:txBody>
          <a:bodyPr>
            <a:normAutofit fontScale="90000"/>
          </a:bodyPr>
          <a:lstStyle/>
          <a:p>
            <a:pPr algn="ctr" eaLnBrk="1" hangingPunct="1"/>
            <a:r>
              <a:rPr lang="en-GB"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Macro-environment: Demographic environment</a:t>
            </a:r>
          </a:p>
        </p:txBody>
      </p:sp>
      <p:sp>
        <p:nvSpPr>
          <p:cNvPr id="430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26E09DA-702C-4414-9EB9-3DDC98A19C98}" type="slidenum">
              <a:rPr lang="en-GB" altLang="en-US" sz="1000">
                <a:solidFill>
                  <a:srgbClr val="898989"/>
                </a:solidFill>
              </a:rPr>
              <a:pPr/>
              <a:t>9</a:t>
            </a:fld>
            <a:endParaRPr lang="en-GB" altLang="en-US" sz="1000">
              <a:solidFill>
                <a:srgbClr val="898989"/>
              </a:solidFill>
            </a:endParaRPr>
          </a:p>
        </p:txBody>
      </p:sp>
      <p:sp>
        <p:nvSpPr>
          <p:cNvPr id="430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000" dirty="0"/>
          </a:p>
        </p:txBody>
      </p:sp>
    </p:spTree>
    <p:extLst>
      <p:ext uri="{BB962C8B-B14F-4D97-AF65-F5344CB8AC3E}">
        <p14:creationId xmlns:p14="http://schemas.microsoft.com/office/powerpoint/2010/main" val="3563811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UWL PPT_Template May 2013 (3)">
  <a:themeElements>
    <a:clrScheme name="University of West London 1">
      <a:dk1>
        <a:srgbClr val="000000"/>
      </a:dk1>
      <a:lt1>
        <a:sysClr val="window" lastClr="FFFFFF"/>
      </a:lt1>
      <a:dk2>
        <a:srgbClr val="939598"/>
      </a:dk2>
      <a:lt2>
        <a:srgbClr val="BCBEC0"/>
      </a:lt2>
      <a:accent1>
        <a:srgbClr val="BCBEC0"/>
      </a:accent1>
      <a:accent2>
        <a:srgbClr val="CC7B16"/>
      </a:accent2>
      <a:accent3>
        <a:srgbClr val="ED1C24"/>
      </a:accent3>
      <a:accent4>
        <a:srgbClr val="B34215"/>
      </a:accent4>
      <a:accent5>
        <a:srgbClr val="7B0A6B"/>
      </a:accent5>
      <a:accent6>
        <a:srgbClr val="0039A6"/>
      </a:accent6>
      <a:hlink>
        <a:srgbClr val="00AEEF"/>
      </a:hlink>
      <a:folHlink>
        <a:srgbClr val="45196F"/>
      </a:folHlink>
    </a:clrScheme>
    <a:fontScheme name="University of West Lond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solidFill>
            <a:schemeClr val="bg1">
              <a:lumMod val="75000"/>
            </a:schemeClr>
          </a:solidFill>
        </a:ln>
      </a:spPr>
      <a:bodyPr lIns="46800" rIns="46800" rtlCol="0" anchor="ctr">
        <a:noAutofit/>
      </a:bodyPr>
      <a:lstStyle>
        <a:defPPr algn="ctr">
          <a:defRPr sz="18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rtlCol="0">
        <a:spAutoFit/>
      </a:bodyPr>
      <a:lstStyle>
        <a:defPPr>
          <a:spcAft>
            <a:spcPts val="600"/>
          </a:spcAft>
          <a:defRPr sz="20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CD4B839E6E044EBC1C3559D6F5F9F9" ma:contentTypeVersion="2" ma:contentTypeDescription="Create a new document." ma:contentTypeScope="" ma:versionID="b61c29d5acf332c6ffe38381fa99b264">
  <xsd:schema xmlns:xsd="http://www.w3.org/2001/XMLSchema" xmlns:xs="http://www.w3.org/2001/XMLSchema" xmlns:p="http://schemas.microsoft.com/office/2006/metadata/properties" xmlns:ns1="http://schemas.microsoft.com/sharepoint/v3" targetNamespace="http://schemas.microsoft.com/office/2006/metadata/properties" ma:root="true" ma:fieldsID="58beda3639128f09face6fac63f93ec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4EA228-C0CE-4473-933D-4AEEB36E61BB}">
  <ds:schemaRefs>
    <ds:schemaRef ds:uri="http://schemas.microsoft.com/sharepoint/v3/contenttype/forms"/>
  </ds:schemaRefs>
</ds:datastoreItem>
</file>

<file path=customXml/itemProps2.xml><?xml version="1.0" encoding="utf-8"?>
<ds:datastoreItem xmlns:ds="http://schemas.openxmlformats.org/officeDocument/2006/customXml" ds:itemID="{CF78DF63-B53C-43B8-BAC4-B0AF18DA9F1E}">
  <ds:schemaRefs>
    <ds:schemaRef ds:uri="http://purl.org/dc/terms/"/>
    <ds:schemaRef ds:uri="http://purl.org/dc/dcmitype/"/>
    <ds:schemaRef ds:uri="http://www.w3.org/XML/1998/namespace"/>
    <ds:schemaRef ds:uri="http://schemas.microsoft.com/office/2006/documentManagement/types"/>
    <ds:schemaRef ds:uri="http://purl.org/dc/elements/1.1/"/>
    <ds:schemaRef ds:uri="http://schemas.microsoft.com/office/infopath/2007/PartnerControls"/>
    <ds:schemaRef ds:uri="http://schemas.microsoft.com/sharepoint/v3"/>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897C53B2-2370-406A-A734-67A0A303FB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745</TotalTime>
  <Words>2235</Words>
  <Application>Microsoft Office PowerPoint</Application>
  <PresentationFormat>On-screen Show (4:3)</PresentationFormat>
  <Paragraphs>300</Paragraphs>
  <Slides>31</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Courier New</vt:lpstr>
      <vt:lpstr>Lucida Grande</vt:lpstr>
      <vt:lpstr>Trebuchet MS</vt:lpstr>
      <vt:lpstr>Verdana</vt:lpstr>
      <vt:lpstr>Wingdings</vt:lpstr>
      <vt:lpstr>UWL PPT_Template May 2013 (3)</vt:lpstr>
      <vt:lpstr>Week 2 . Understanding the Marketing Environments </vt:lpstr>
      <vt:lpstr>Last Weeks  topic   What is Marketing?</vt:lpstr>
      <vt:lpstr>Today’s Discussion </vt:lpstr>
      <vt:lpstr>The Marketing Environment </vt:lpstr>
      <vt:lpstr>The marketing environment</vt:lpstr>
      <vt:lpstr>The marketing environment</vt:lpstr>
      <vt:lpstr> Identify key factors in the macro-environment</vt:lpstr>
      <vt:lpstr>VIDEO ON PESTLE</vt:lpstr>
      <vt:lpstr>Macro-environment: Demographic environment</vt:lpstr>
      <vt:lpstr>Macro-environment: Demographic environment</vt:lpstr>
      <vt:lpstr>Macro-environment: Economic Environment</vt:lpstr>
      <vt:lpstr>Macro-environment: Changes in consumer spending</vt:lpstr>
      <vt:lpstr>Macro-environment: Income distribution</vt:lpstr>
      <vt:lpstr>Macro-environment: Natural environment</vt:lpstr>
      <vt:lpstr>Macro-environment: Natural environment</vt:lpstr>
      <vt:lpstr>Environmental sustainability</vt:lpstr>
      <vt:lpstr>Macro-environment: Political &amp; Social Environment</vt:lpstr>
      <vt:lpstr>Political &amp; Social Environment</vt:lpstr>
      <vt:lpstr>Macro-environment: Technological environment</vt:lpstr>
      <vt:lpstr>Macro-environment: Cultural environment</vt:lpstr>
      <vt:lpstr>Macro-environment</vt:lpstr>
      <vt:lpstr>Macro-environment: Demographic environment</vt:lpstr>
      <vt:lpstr>The Microenvironment </vt:lpstr>
      <vt:lpstr>Micro - environment</vt:lpstr>
      <vt:lpstr>The Factors in the micro-environment</vt:lpstr>
      <vt:lpstr>Micro-environment : Company</vt:lpstr>
      <vt:lpstr>Micro-environment: Suppliers</vt:lpstr>
      <vt:lpstr>Micro-environment: Marketing intermediaries</vt:lpstr>
      <vt:lpstr>Micro-environment:  Competitors</vt:lpstr>
      <vt:lpstr>Micro-environment: Public(s)</vt:lpstr>
      <vt:lpstr>Responding to the marketing environment</vt:lpstr>
    </vt:vector>
  </TitlesOfParts>
  <Company>University of West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UWL PowerPoint Guidelines</dc:title>
  <dc:creator>University of West London</dc:creator>
  <cp:lastModifiedBy>Uzair Omerdeen</cp:lastModifiedBy>
  <cp:revision>162</cp:revision>
  <cp:lastPrinted>2013-02-14T16:28:41Z</cp:lastPrinted>
  <dcterms:created xsi:type="dcterms:W3CDTF">2013-05-09T14:51:02Z</dcterms:created>
  <dcterms:modified xsi:type="dcterms:W3CDTF">2023-02-12T06:58:17Z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0x010100D1CD4B839E6E044EBC1C3559D6F5F9F9</vt:lpwstr>
  </property>
</Properties>
</file>