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83" r:id="rId3"/>
    <p:sldId id="294" r:id="rId4"/>
    <p:sldId id="299" r:id="rId5"/>
    <p:sldId id="301" r:id="rId6"/>
    <p:sldId id="257" r:id="rId7"/>
    <p:sldId id="258" r:id="rId8"/>
    <p:sldId id="259" r:id="rId9"/>
    <p:sldId id="286" r:id="rId10"/>
    <p:sldId id="287" r:id="rId11"/>
    <p:sldId id="260" r:id="rId12"/>
    <p:sldId id="261" r:id="rId13"/>
    <p:sldId id="285" r:id="rId14"/>
    <p:sldId id="262" r:id="rId15"/>
    <p:sldId id="263" r:id="rId16"/>
    <p:sldId id="264" r:id="rId17"/>
    <p:sldId id="265" r:id="rId18"/>
    <p:sldId id="266" r:id="rId19"/>
    <p:sldId id="297" r:id="rId20"/>
    <p:sldId id="267" r:id="rId21"/>
    <p:sldId id="268" r:id="rId22"/>
    <p:sldId id="270" r:id="rId23"/>
    <p:sldId id="271" r:id="rId24"/>
    <p:sldId id="269" r:id="rId25"/>
    <p:sldId id="272" r:id="rId26"/>
    <p:sldId id="292" r:id="rId27"/>
    <p:sldId id="274" r:id="rId28"/>
    <p:sldId id="276" r:id="rId29"/>
    <p:sldId id="277" r:id="rId30"/>
    <p:sldId id="279" r:id="rId31"/>
    <p:sldId id="293" r:id="rId32"/>
    <p:sldId id="298" r:id="rId33"/>
    <p:sldId id="300" r:id="rId34"/>
    <p:sldId id="295" r:id="rId35"/>
    <p:sldId id="29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sorterViewPr>
    <p:cViewPr>
      <p:scale>
        <a:sx n="100" d="100"/>
        <a:sy n="100" d="100"/>
      </p:scale>
      <p:origin x="0" y="-471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3" name="Date Placeholder 2"/>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C65C280B-47C6-4F81-BF03-27E216D5FE89}" type="datetime1">
              <a:rPr lang="en-GB"/>
              <a:pPr lvl="0"/>
              <a:t>25/02/2022</a:t>
            </a:fld>
            <a:endParaRPr lang="en-GB"/>
          </a:p>
        </p:txBody>
      </p:sp>
      <p:sp>
        <p:nvSpPr>
          <p:cNvPr id="4" name="Slide Image Placeholder 3"/>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7" name="Slide Number Placeholder 6"/>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E12275C0-A72E-46A5-A25D-2A7EED2CB99C}" type="slidenum">
              <a:t>‹#›</a:t>
            </a:fld>
            <a:endParaRPr lang="en-GB"/>
          </a:p>
        </p:txBody>
      </p:sp>
    </p:spTree>
    <p:extLst>
      <p:ext uri="{BB962C8B-B14F-4D97-AF65-F5344CB8AC3E}">
        <p14:creationId xmlns:p14="http://schemas.microsoft.com/office/powerpoint/2010/main" val="3026269563"/>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64F1143-C114-468D-BEA4-762C72E3AE1E}" type="slidenum">
              <a:t>2</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046884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GB"/>
              <a:t>The maturity stage normally lasts longer than the previous stages, and it poses strong challenges to marketing management. Most products are in the maturity stage of the life cycle, and therefore most of marketing management deals with the mature product</a:t>
            </a:r>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52E269A-058F-4569-AE73-53542303F882}" type="slidenum">
              <a:t>29</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941820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GB"/>
              <a:t>Management may decide to maintain its brand, repositioning or reinvigorating it in hopes of moving it back into the growth stage of the product life cycle. Management may decide to harvest the product, which means reducing various costs (plant and equipment, maintenance, R&amp;D, advertising, sales force), hoping that sales hold up. Finally, management may decide to drop the product from its line. The company can sell the product to another firm or simply liquidate it at salvage value. If the company plans to find a buyer, it will not want to run down the product through harvesting.</a:t>
            </a:r>
          </a:p>
          <a:p>
            <a:pPr lvl="0"/>
            <a:endParaRPr lang="en-GB"/>
          </a:p>
          <a:p>
            <a:pPr lvl="0"/>
            <a:endParaRPr lang="en-GB"/>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033BD8-D7E5-4C63-9ACC-D09654AF5015}" type="slidenum">
              <a:t>30</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281689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E5FA06C-2813-4A9E-8480-021247580EE8}" type="slidenum">
              <a:rPr lang="en-GB" smtClean="0"/>
              <a:pPr/>
              <a:t>5</a:t>
            </a:fld>
            <a:endParaRPr lang="en-GB"/>
          </a:p>
        </p:txBody>
      </p:sp>
    </p:spTree>
    <p:extLst>
      <p:ext uri="{BB962C8B-B14F-4D97-AF65-F5344CB8AC3E}">
        <p14:creationId xmlns:p14="http://schemas.microsoft.com/office/powerpoint/2010/main" val="813198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B909805-86A6-47AA-AB2F-06987FB1A5D8}" type="slidenum">
              <a:t>6</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83430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GB" dirty="0"/>
              <a:t> It was anticipating needs before they exist that brought about Nokia’s revolutionary 9000 Communicator, which was the world’s ﬁrst all-in-one mobile communications device – a fax, phone, digital diary, calculator and palm-top computer all rolled into one</a:t>
            </a:r>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20437C3-2F3A-401E-BFF9-9C60C36A976F}" type="slidenum">
              <a:t>8</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77528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GB" dirty="0"/>
              <a:t> Typically, the committee asks questions such as these: Is the product truly useful to consumers and society? Is this product good for our particular company? Does it mesh well with the company’s objectives and strategies? Do we have the people, skills and resources to make it succeed? Does it deliver more value to customers than competing products? Is it easy to advertise and distribute? Many companies have well-designed systems for rating and screening new-product ideas.</a:t>
            </a:r>
          </a:p>
          <a:p>
            <a:pPr lvl="0"/>
            <a:endParaRPr lang="en-GB" dirty="0"/>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842F00A-C19A-4B20-8F8D-28E43AA49636}" type="slidenum">
              <a:t>11</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977725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GB"/>
              <a:t>Test marketing gives the marketer experience with marketing the product before going to the great expense of full introduction. It lets the company test the product and its entire marketing programme – positioning strategy, advertising, distribution, pricing, branding and packaging and budget levels. </a:t>
            </a:r>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CB756FE-F5F9-41A0-A3B1-3A300378DAF3}" type="slidenum">
              <a:t>18</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491926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GB"/>
              <a:t>. For how to launch company must spend the marketing budget on the marketing mix and various other activities.</a:t>
            </a:r>
          </a:p>
          <a:p>
            <a:pPr lvl="0"/>
            <a:endParaRPr lang="en-GB"/>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C2316F7-B449-4BAB-AB4E-DDBB482DA7C0}" type="slidenum">
              <a:t>20</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249067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GB"/>
              <a:t> Product classes have the longest life-cycles</a:t>
            </a:r>
          </a:p>
          <a:p>
            <a:pPr lvl="0"/>
            <a:r>
              <a:rPr lang="en-GB"/>
              <a:t>Fashion:  For example, the more formal ‘business attire’ look of corporate dress of the 1980s and early 1990s has now given way to the ‘business casual look’ of today.</a:t>
            </a:r>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CA82E30-C14F-4DBF-84DF-916A866756FB}" type="slidenum">
              <a:t>25</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56887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GB"/>
              <a:t>In the growth stage, the firm faces a trade-off between high market share and high current profit. By spending a lot of money on product improvement, promotion, and distribution, the company can capture a dominant position. In doing so, however, it gives up maximum current profit, which it hopes to make up in the next stage</a:t>
            </a:r>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6B296EF-EDCE-4F5D-8E69-A563C86D2B50}" type="slidenum">
              <a:t>28</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428639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15"/>
          <p:cNvSpPr/>
          <p:nvPr/>
        </p:nvSpPr>
        <p:spPr>
          <a:xfrm>
            <a:off x="0" y="0"/>
            <a:ext cx="12191996" cy="6858000"/>
          </a:xfrm>
          <a:prstGeom prst="rect">
            <a:avLst/>
          </a:prstGeom>
          <a:blipFill>
            <a:blip r:embed="rId2">
              <a:alphaModFix amt="40000"/>
            </a:blip>
            <a:tile sx="85657" sy="85657" algn="tl"/>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3" name="Rectangle 9"/>
          <p:cNvSpPr/>
          <p:nvPr/>
        </p:nvSpPr>
        <p:spPr>
          <a:xfrm>
            <a:off x="1307866" y="1267733"/>
            <a:ext cx="9576264" cy="4307948"/>
          </a:xfrm>
          <a:prstGeom prst="rect">
            <a:avLst/>
          </a:prstGeom>
          <a:solidFill>
            <a:srgbClr val="FFFFFF"/>
          </a:solidFill>
          <a:ln cap="flat">
            <a:noFill/>
            <a:prstDash val="solid"/>
          </a:ln>
          <a:effectLst>
            <a:outerShdw dir="16200000" algn="tl">
              <a:srgbClr val="000000">
                <a:alpha val="66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4" name="Rectangle 10"/>
          <p:cNvSpPr/>
          <p:nvPr/>
        </p:nvSpPr>
        <p:spPr>
          <a:xfrm>
            <a:off x="1447796" y="1411614"/>
            <a:ext cx="9296403" cy="4034771"/>
          </a:xfrm>
          <a:prstGeom prst="rect">
            <a:avLst/>
          </a:prstGeom>
          <a:noFill/>
          <a:ln w="6345" cap="sq">
            <a:solidFill>
              <a:srgbClr val="40404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5" name="Rectangle 14"/>
          <p:cNvSpPr/>
          <p:nvPr/>
        </p:nvSpPr>
        <p:spPr>
          <a:xfrm>
            <a:off x="5135883" y="1267733"/>
            <a:ext cx="1920240" cy="731520"/>
          </a:xfrm>
          <a:prstGeom prst="rect">
            <a:avLst/>
          </a:prstGeom>
          <a:solidFill>
            <a:srgbClr val="92B0C8"/>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grpSp>
        <p:nvGrpSpPr>
          <p:cNvPr id="6" name="Group 3"/>
          <p:cNvGrpSpPr/>
          <p:nvPr/>
        </p:nvGrpSpPr>
        <p:grpSpPr>
          <a:xfrm>
            <a:off x="5250183" y="1267733"/>
            <a:ext cx="1691640" cy="645292"/>
            <a:chOff x="5250183" y="1267733"/>
            <a:chExt cx="1691640" cy="645292"/>
          </a:xfrm>
        </p:grpSpPr>
        <p:cxnSp>
          <p:nvCxnSpPr>
            <p:cNvPr id="7" name="Straight Connector 16"/>
            <p:cNvCxnSpPr/>
            <p:nvPr/>
          </p:nvCxnSpPr>
          <p:spPr>
            <a:xfrm>
              <a:off x="5250183" y="1267733"/>
              <a:ext cx="0" cy="640080"/>
            </a:xfrm>
            <a:prstGeom prst="straightConnector1">
              <a:avLst/>
            </a:prstGeom>
            <a:noFill/>
            <a:ln w="6345" cap="flat">
              <a:solidFill>
                <a:srgbClr val="262626"/>
              </a:solidFill>
              <a:prstDash val="solid"/>
              <a:miter/>
            </a:ln>
          </p:spPr>
        </p:cxnSp>
        <p:cxnSp>
          <p:nvCxnSpPr>
            <p:cNvPr id="8" name="Straight Connector 17"/>
            <p:cNvCxnSpPr/>
            <p:nvPr/>
          </p:nvCxnSpPr>
          <p:spPr>
            <a:xfrm>
              <a:off x="6941823" y="1267733"/>
              <a:ext cx="0" cy="640080"/>
            </a:xfrm>
            <a:prstGeom prst="straightConnector1">
              <a:avLst/>
            </a:prstGeom>
            <a:noFill/>
            <a:ln w="6345" cap="flat">
              <a:solidFill>
                <a:srgbClr val="262626"/>
              </a:solidFill>
              <a:prstDash val="solid"/>
              <a:miter/>
            </a:ln>
          </p:spPr>
        </p:cxnSp>
        <p:cxnSp>
          <p:nvCxnSpPr>
            <p:cNvPr id="9" name="Straight Connector 18"/>
            <p:cNvCxnSpPr/>
            <p:nvPr/>
          </p:nvCxnSpPr>
          <p:spPr>
            <a:xfrm>
              <a:off x="5250183" y="1913025"/>
              <a:ext cx="1691640" cy="0"/>
            </a:xfrm>
            <a:prstGeom prst="straightConnector1">
              <a:avLst/>
            </a:prstGeom>
            <a:noFill/>
            <a:ln w="6345" cap="flat">
              <a:solidFill>
                <a:srgbClr val="262626"/>
              </a:solidFill>
              <a:prstDash val="solid"/>
              <a:miter/>
            </a:ln>
          </p:spPr>
        </p:cxnSp>
      </p:grpSp>
      <p:sp>
        <p:nvSpPr>
          <p:cNvPr id="10" name="Title 1"/>
          <p:cNvSpPr txBox="1">
            <a:spLocks noGrp="1"/>
          </p:cNvSpPr>
          <p:nvPr>
            <p:ph type="ctrTitle"/>
          </p:nvPr>
        </p:nvSpPr>
        <p:spPr>
          <a:xfrm>
            <a:off x="1561703" y="2091260"/>
            <a:ext cx="9068589" cy="2590796"/>
          </a:xfrm>
        </p:spPr>
        <p:txBody>
          <a:bodyPr anchorCtr="1">
            <a:noAutofit/>
          </a:bodyPr>
          <a:lstStyle>
            <a:lvl1pPr algn="ctr">
              <a:lnSpc>
                <a:spcPct val="83000"/>
              </a:lnSpc>
              <a:defRPr sz="7200" cap="all" spc="-100"/>
            </a:lvl1pPr>
          </a:lstStyle>
          <a:p>
            <a:pPr lvl="0"/>
            <a:r>
              <a:rPr lang="en-US"/>
              <a:t>Click to edit Master title style</a:t>
            </a:r>
          </a:p>
        </p:txBody>
      </p:sp>
      <p:sp>
        <p:nvSpPr>
          <p:cNvPr id="11" name="Subtitle 2"/>
          <p:cNvSpPr txBox="1">
            <a:spLocks noGrp="1"/>
          </p:cNvSpPr>
          <p:nvPr>
            <p:ph type="subTitle" idx="1"/>
          </p:nvPr>
        </p:nvSpPr>
        <p:spPr>
          <a:xfrm>
            <a:off x="1562096" y="4682066"/>
            <a:ext cx="9070848" cy="457200"/>
          </a:xfrm>
        </p:spPr>
        <p:txBody>
          <a:bodyPr anchorCtr="1"/>
          <a:lstStyle>
            <a:lvl1pPr marL="0" indent="0" algn="ctr">
              <a:spcBef>
                <a:spcPts val="0"/>
              </a:spcBef>
              <a:buNone/>
              <a:defRPr sz="1600" spc="80">
                <a:solidFill>
                  <a:srgbClr val="564843"/>
                </a:solidFill>
              </a:defRPr>
            </a:lvl1pPr>
          </a:lstStyle>
          <a:p>
            <a:pPr lvl="0"/>
            <a:r>
              <a:rPr lang="en-US"/>
              <a:t>Click to edit Master subtitle style</a:t>
            </a:r>
          </a:p>
        </p:txBody>
      </p:sp>
      <p:sp>
        <p:nvSpPr>
          <p:cNvPr id="12" name="Date Placeholder 19"/>
          <p:cNvSpPr txBox="1">
            <a:spLocks noGrp="1"/>
          </p:cNvSpPr>
          <p:nvPr>
            <p:ph type="dt" sz="half" idx="7"/>
          </p:nvPr>
        </p:nvSpPr>
        <p:spPr>
          <a:xfrm>
            <a:off x="5318763" y="1341251"/>
            <a:ext cx="1554480" cy="527215"/>
          </a:xfrm>
        </p:spPr>
        <p:txBody>
          <a:bodyPr anchorCtr="1"/>
          <a:lstStyle>
            <a:lvl1pPr algn="ctr">
              <a:defRPr sz="1300">
                <a:solidFill>
                  <a:srgbClr val="FFFFFF"/>
                </a:solidFill>
              </a:defRPr>
            </a:lvl1pPr>
          </a:lstStyle>
          <a:p>
            <a:pPr lvl="0"/>
            <a:fld id="{00B51186-7E5F-41EA-9EAD-EF9EEE2F1518}" type="datetime1">
              <a:rPr lang="en-GB" smtClean="0"/>
              <a:t>25/02/2022</a:t>
            </a:fld>
            <a:endParaRPr lang="en-GB"/>
          </a:p>
        </p:txBody>
      </p:sp>
      <p:sp>
        <p:nvSpPr>
          <p:cNvPr id="13" name="Footer Placeholder 20"/>
          <p:cNvSpPr txBox="1">
            <a:spLocks noGrp="1"/>
          </p:cNvSpPr>
          <p:nvPr>
            <p:ph type="ftr" sz="quarter" idx="9"/>
          </p:nvPr>
        </p:nvSpPr>
        <p:spPr>
          <a:xfrm>
            <a:off x="1453896" y="5212080"/>
            <a:ext cx="5905496" cy="228600"/>
          </a:xfrm>
        </p:spPr>
        <p:txBody>
          <a:bodyPr anchorCtr="0"/>
          <a:lstStyle>
            <a:lvl1pPr algn="l">
              <a:defRPr/>
            </a:lvl1pPr>
          </a:lstStyle>
          <a:p>
            <a:pPr lvl="0"/>
            <a:r>
              <a:rPr lang="en-GB"/>
              <a:t>Kotler &amp; Armstrong 15 Ed.</a:t>
            </a:r>
          </a:p>
        </p:txBody>
      </p:sp>
      <p:sp>
        <p:nvSpPr>
          <p:cNvPr id="14" name="Slide Number Placeholder 21"/>
          <p:cNvSpPr txBox="1">
            <a:spLocks noGrp="1"/>
          </p:cNvSpPr>
          <p:nvPr>
            <p:ph type="sldNum" sz="quarter" idx="8"/>
          </p:nvPr>
        </p:nvSpPr>
        <p:spPr>
          <a:xfrm>
            <a:off x="8606918" y="5212080"/>
            <a:ext cx="2111879" cy="228600"/>
          </a:xfrm>
        </p:spPr>
        <p:txBody>
          <a:bodyPr/>
          <a:lstStyle>
            <a:lvl1pPr>
              <a:defRPr/>
            </a:lvl1pPr>
          </a:lstStyle>
          <a:p>
            <a:pPr lvl="0"/>
            <a:fld id="{D86C9E0D-2ED5-4F68-B1D3-B865EE1CC0E5}" type="slidenum">
              <a:t>‹#›</a:t>
            </a:fld>
            <a:endParaRPr lang="en-GB"/>
          </a:p>
        </p:txBody>
      </p:sp>
    </p:spTree>
    <p:extLst>
      <p:ext uri="{BB962C8B-B14F-4D97-AF65-F5344CB8AC3E}">
        <p14:creationId xmlns:p14="http://schemas.microsoft.com/office/powerpoint/2010/main" val="3035220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C74AD64A-BFFC-4DBD-837D-A3F04EF4C2E0}" type="datetime1">
              <a:rPr lang="en-GB" smtClean="0"/>
              <a:t>25/02/2022</a:t>
            </a:fld>
            <a:endParaRPr lang="en-GB"/>
          </a:p>
        </p:txBody>
      </p:sp>
      <p:sp>
        <p:nvSpPr>
          <p:cNvPr id="5" name="Footer Placeholder 4"/>
          <p:cNvSpPr txBox="1">
            <a:spLocks noGrp="1"/>
          </p:cNvSpPr>
          <p:nvPr>
            <p:ph type="ftr" sz="quarter" idx="9"/>
          </p:nvPr>
        </p:nvSpPr>
        <p:spPr/>
        <p:txBody>
          <a:bodyPr/>
          <a:lstStyle>
            <a:lvl1pPr>
              <a:defRPr/>
            </a:lvl1pPr>
          </a:lstStyle>
          <a:p>
            <a:pPr lvl="0"/>
            <a:r>
              <a:rPr lang="en-GB"/>
              <a:t>Kotler &amp; Armstrong 15 Ed.</a:t>
            </a:r>
          </a:p>
        </p:txBody>
      </p:sp>
      <p:sp>
        <p:nvSpPr>
          <p:cNvPr id="6" name="Slide Number Placeholder 5"/>
          <p:cNvSpPr txBox="1">
            <a:spLocks noGrp="1"/>
          </p:cNvSpPr>
          <p:nvPr>
            <p:ph type="sldNum" sz="quarter" idx="8"/>
          </p:nvPr>
        </p:nvSpPr>
        <p:spPr/>
        <p:txBody>
          <a:bodyPr/>
          <a:lstStyle>
            <a:lvl1pPr>
              <a:defRPr/>
            </a:lvl1pPr>
          </a:lstStyle>
          <a:p>
            <a:pPr lvl="0"/>
            <a:fld id="{33C2E7FD-E644-4E77-9BEA-3951CA73530B}" type="slidenum">
              <a:t>‹#›</a:t>
            </a:fld>
            <a:endParaRPr lang="en-GB"/>
          </a:p>
        </p:txBody>
      </p:sp>
    </p:spTree>
    <p:extLst>
      <p:ext uri="{BB962C8B-B14F-4D97-AF65-F5344CB8AC3E}">
        <p14:creationId xmlns:p14="http://schemas.microsoft.com/office/powerpoint/2010/main" val="119751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8991596" y="761996"/>
            <a:ext cx="2362196" cy="52578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838203" y="761996"/>
            <a:ext cx="8077196" cy="52578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4F18BF7A-7415-44B9-A3EC-FA2F214060B5}" type="datetime1">
              <a:rPr lang="en-GB" smtClean="0"/>
              <a:t>25/02/2022</a:t>
            </a:fld>
            <a:endParaRPr lang="en-GB"/>
          </a:p>
        </p:txBody>
      </p:sp>
      <p:sp>
        <p:nvSpPr>
          <p:cNvPr id="5" name="Footer Placeholder 4"/>
          <p:cNvSpPr txBox="1">
            <a:spLocks noGrp="1"/>
          </p:cNvSpPr>
          <p:nvPr>
            <p:ph type="ftr" sz="quarter" idx="9"/>
          </p:nvPr>
        </p:nvSpPr>
        <p:spPr/>
        <p:txBody>
          <a:bodyPr/>
          <a:lstStyle>
            <a:lvl1pPr>
              <a:defRPr/>
            </a:lvl1pPr>
          </a:lstStyle>
          <a:p>
            <a:pPr lvl="0"/>
            <a:r>
              <a:rPr lang="en-GB"/>
              <a:t>Kotler &amp; Armstrong 15 Ed.</a:t>
            </a:r>
          </a:p>
        </p:txBody>
      </p:sp>
      <p:sp>
        <p:nvSpPr>
          <p:cNvPr id="6" name="Slide Number Placeholder 5"/>
          <p:cNvSpPr txBox="1">
            <a:spLocks noGrp="1"/>
          </p:cNvSpPr>
          <p:nvPr>
            <p:ph type="sldNum" sz="quarter" idx="8"/>
          </p:nvPr>
        </p:nvSpPr>
        <p:spPr/>
        <p:txBody>
          <a:bodyPr/>
          <a:lstStyle>
            <a:lvl1pPr>
              <a:defRPr/>
            </a:lvl1pPr>
          </a:lstStyle>
          <a:p>
            <a:pPr lvl="0"/>
            <a:fld id="{E3FCF102-28B3-401A-BED9-365AC0D0D139}" type="slidenum">
              <a:t>‹#›</a:t>
            </a:fld>
            <a:endParaRPr lang="en-GB"/>
          </a:p>
        </p:txBody>
      </p:sp>
    </p:spTree>
    <p:extLst>
      <p:ext uri="{BB962C8B-B14F-4D97-AF65-F5344CB8AC3E}">
        <p14:creationId xmlns:p14="http://schemas.microsoft.com/office/powerpoint/2010/main" val="1116453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E5F79422-0952-4FF9-927D-5E83C4989A74}" type="datetime1">
              <a:rPr lang="en-GB" smtClean="0"/>
              <a:t>25/02/2022</a:t>
            </a:fld>
            <a:endParaRPr lang="en-GB"/>
          </a:p>
        </p:txBody>
      </p:sp>
      <p:sp>
        <p:nvSpPr>
          <p:cNvPr id="5" name="Footer Placeholder 4"/>
          <p:cNvSpPr txBox="1">
            <a:spLocks noGrp="1"/>
          </p:cNvSpPr>
          <p:nvPr>
            <p:ph type="ftr" sz="quarter" idx="9"/>
          </p:nvPr>
        </p:nvSpPr>
        <p:spPr/>
        <p:txBody>
          <a:bodyPr/>
          <a:lstStyle>
            <a:lvl1pPr>
              <a:defRPr/>
            </a:lvl1pPr>
          </a:lstStyle>
          <a:p>
            <a:pPr lvl="0"/>
            <a:r>
              <a:rPr lang="en-GB"/>
              <a:t>Kotler &amp; Armstrong 15 Ed.</a:t>
            </a:r>
          </a:p>
        </p:txBody>
      </p:sp>
      <p:sp>
        <p:nvSpPr>
          <p:cNvPr id="6" name="Slide Number Placeholder 5"/>
          <p:cNvSpPr txBox="1">
            <a:spLocks noGrp="1"/>
          </p:cNvSpPr>
          <p:nvPr>
            <p:ph type="sldNum" sz="quarter" idx="8"/>
          </p:nvPr>
        </p:nvSpPr>
        <p:spPr/>
        <p:txBody>
          <a:bodyPr/>
          <a:lstStyle>
            <a:lvl1pPr>
              <a:defRPr/>
            </a:lvl1pPr>
          </a:lstStyle>
          <a:p>
            <a:pPr lvl="0"/>
            <a:fld id="{EC2ADA7B-7C91-49F6-A7FE-F6BD588D14B3}" type="slidenum">
              <a:t>‹#›</a:t>
            </a:fld>
            <a:endParaRPr lang="en-GB"/>
          </a:p>
        </p:txBody>
      </p:sp>
    </p:spTree>
    <p:extLst>
      <p:ext uri="{BB962C8B-B14F-4D97-AF65-F5344CB8AC3E}">
        <p14:creationId xmlns:p14="http://schemas.microsoft.com/office/powerpoint/2010/main" val="4074349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Rectangle 15"/>
          <p:cNvSpPr/>
          <p:nvPr/>
        </p:nvSpPr>
        <p:spPr>
          <a:xfrm>
            <a:off x="11786" y="0"/>
            <a:ext cx="12191996" cy="6858000"/>
          </a:xfrm>
          <a:prstGeom prst="rect">
            <a:avLst/>
          </a:prstGeom>
          <a:blipFill>
            <a:blip r:embed="rId2">
              <a:alphaModFix amt="40000"/>
            </a:blip>
            <a:tile sx="85657" sy="85657" algn="tl"/>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3" name="Rectangle 22"/>
          <p:cNvSpPr/>
          <p:nvPr/>
        </p:nvSpPr>
        <p:spPr>
          <a:xfrm>
            <a:off x="1307866" y="1267733"/>
            <a:ext cx="9576264" cy="4307948"/>
          </a:xfrm>
          <a:prstGeom prst="rect">
            <a:avLst/>
          </a:prstGeom>
          <a:solidFill>
            <a:srgbClr val="FFFFFF"/>
          </a:solidFill>
          <a:ln cap="flat">
            <a:noFill/>
            <a:prstDash val="solid"/>
          </a:ln>
          <a:effectLst>
            <a:outerShdw dir="16200000" algn="tl">
              <a:srgbClr val="000000">
                <a:alpha val="66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4" name="Rectangle 23"/>
          <p:cNvSpPr/>
          <p:nvPr/>
        </p:nvSpPr>
        <p:spPr>
          <a:xfrm>
            <a:off x="1447796" y="1411614"/>
            <a:ext cx="9296403" cy="4034771"/>
          </a:xfrm>
          <a:prstGeom prst="rect">
            <a:avLst/>
          </a:prstGeom>
          <a:noFill/>
          <a:ln w="6345" cap="sq">
            <a:solidFill>
              <a:srgbClr val="40404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5" name="Rectangle 29"/>
          <p:cNvSpPr/>
          <p:nvPr/>
        </p:nvSpPr>
        <p:spPr>
          <a:xfrm>
            <a:off x="5135883" y="1267733"/>
            <a:ext cx="1920240" cy="731520"/>
          </a:xfrm>
          <a:prstGeom prst="rect">
            <a:avLst/>
          </a:prstGeom>
          <a:solidFill>
            <a:srgbClr val="E37C3D"/>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grpSp>
        <p:nvGrpSpPr>
          <p:cNvPr id="6" name="Group 30"/>
          <p:cNvGrpSpPr/>
          <p:nvPr/>
        </p:nvGrpSpPr>
        <p:grpSpPr>
          <a:xfrm>
            <a:off x="5250183" y="1267733"/>
            <a:ext cx="1691640" cy="645292"/>
            <a:chOff x="5250183" y="1267733"/>
            <a:chExt cx="1691640" cy="645292"/>
          </a:xfrm>
        </p:grpSpPr>
        <p:cxnSp>
          <p:nvCxnSpPr>
            <p:cNvPr id="7" name="Straight Connector 31"/>
            <p:cNvCxnSpPr/>
            <p:nvPr/>
          </p:nvCxnSpPr>
          <p:spPr>
            <a:xfrm>
              <a:off x="5250183" y="1267733"/>
              <a:ext cx="0" cy="640080"/>
            </a:xfrm>
            <a:prstGeom prst="straightConnector1">
              <a:avLst/>
            </a:prstGeom>
            <a:noFill/>
            <a:ln w="6345" cap="flat">
              <a:solidFill>
                <a:srgbClr val="7E3B12"/>
              </a:solidFill>
              <a:prstDash val="solid"/>
              <a:miter/>
            </a:ln>
          </p:spPr>
        </p:cxnSp>
        <p:cxnSp>
          <p:nvCxnSpPr>
            <p:cNvPr id="8" name="Straight Connector 32"/>
            <p:cNvCxnSpPr/>
            <p:nvPr/>
          </p:nvCxnSpPr>
          <p:spPr>
            <a:xfrm>
              <a:off x="6941823" y="1267733"/>
              <a:ext cx="0" cy="640080"/>
            </a:xfrm>
            <a:prstGeom prst="straightConnector1">
              <a:avLst/>
            </a:prstGeom>
            <a:noFill/>
            <a:ln w="6345" cap="flat">
              <a:solidFill>
                <a:srgbClr val="7E3B12"/>
              </a:solidFill>
              <a:prstDash val="solid"/>
              <a:miter/>
            </a:ln>
          </p:spPr>
        </p:cxnSp>
        <p:cxnSp>
          <p:nvCxnSpPr>
            <p:cNvPr id="9" name="Straight Connector 33"/>
            <p:cNvCxnSpPr/>
            <p:nvPr/>
          </p:nvCxnSpPr>
          <p:spPr>
            <a:xfrm>
              <a:off x="5250183" y="1913025"/>
              <a:ext cx="1691640" cy="0"/>
            </a:xfrm>
            <a:prstGeom prst="straightConnector1">
              <a:avLst/>
            </a:prstGeom>
            <a:noFill/>
            <a:ln w="6345" cap="flat">
              <a:solidFill>
                <a:srgbClr val="7E3B12"/>
              </a:solidFill>
              <a:prstDash val="solid"/>
              <a:miter/>
            </a:ln>
          </p:spPr>
        </p:cxnSp>
      </p:grpSp>
      <p:sp>
        <p:nvSpPr>
          <p:cNvPr id="10" name="Title 1"/>
          <p:cNvSpPr txBox="1">
            <a:spLocks noGrp="1"/>
          </p:cNvSpPr>
          <p:nvPr>
            <p:ph type="title"/>
          </p:nvPr>
        </p:nvSpPr>
        <p:spPr>
          <a:xfrm>
            <a:off x="1563624" y="2094305"/>
            <a:ext cx="9070848" cy="2587751"/>
          </a:xfrm>
        </p:spPr>
        <p:txBody>
          <a:bodyPr anchorCtr="1">
            <a:noAutofit/>
          </a:bodyPr>
          <a:lstStyle>
            <a:lvl1pPr algn="ctr">
              <a:lnSpc>
                <a:spcPct val="83000"/>
              </a:lnSpc>
              <a:defRPr sz="7200" cap="all" spc="-100"/>
            </a:lvl1pPr>
          </a:lstStyle>
          <a:p>
            <a:pPr lvl="0"/>
            <a:r>
              <a:rPr lang="en-US"/>
              <a:t>Click to edit Master title style</a:t>
            </a:r>
          </a:p>
        </p:txBody>
      </p:sp>
      <p:sp>
        <p:nvSpPr>
          <p:cNvPr id="11" name="Text Placeholder 2"/>
          <p:cNvSpPr txBox="1">
            <a:spLocks noGrp="1"/>
          </p:cNvSpPr>
          <p:nvPr>
            <p:ph type="body" idx="1"/>
          </p:nvPr>
        </p:nvSpPr>
        <p:spPr>
          <a:xfrm>
            <a:off x="1563624" y="4682066"/>
            <a:ext cx="9070848" cy="457200"/>
          </a:xfrm>
        </p:spPr>
        <p:txBody>
          <a:bodyPr anchorCtr="1"/>
          <a:lstStyle>
            <a:lvl1pPr marL="0" indent="0" algn="ctr">
              <a:buNone/>
              <a:tabLst>
                <a:tab pos="2633664" algn="l"/>
              </a:tabLst>
              <a:defRPr sz="1600">
                <a:solidFill>
                  <a:srgbClr val="736059"/>
                </a:solidFill>
              </a:defRPr>
            </a:lvl1pPr>
          </a:lstStyle>
          <a:p>
            <a:pPr lvl="0"/>
            <a:r>
              <a:rPr lang="en-US"/>
              <a:t>Click to edit Master text styles</a:t>
            </a:r>
          </a:p>
        </p:txBody>
      </p:sp>
      <p:sp>
        <p:nvSpPr>
          <p:cNvPr id="12" name="Date Placeholder 3"/>
          <p:cNvSpPr txBox="1">
            <a:spLocks noGrp="1"/>
          </p:cNvSpPr>
          <p:nvPr>
            <p:ph type="dt" sz="half" idx="7"/>
          </p:nvPr>
        </p:nvSpPr>
        <p:spPr>
          <a:xfrm>
            <a:off x="5321807" y="1344506"/>
            <a:ext cx="1554480" cy="530352"/>
          </a:xfrm>
        </p:spPr>
        <p:txBody>
          <a:bodyPr anchorCtr="1"/>
          <a:lstStyle>
            <a:lvl1pPr algn="ctr">
              <a:defRPr sz="1300">
                <a:solidFill>
                  <a:srgbClr val="FFFFFF"/>
                </a:solidFill>
              </a:defRPr>
            </a:lvl1pPr>
          </a:lstStyle>
          <a:p>
            <a:pPr lvl="0"/>
            <a:fld id="{5E62C1D1-5364-4103-B58F-80C405449567}" type="datetime1">
              <a:rPr lang="en-GB" smtClean="0"/>
              <a:t>25/02/2022</a:t>
            </a:fld>
            <a:endParaRPr lang="en-GB"/>
          </a:p>
        </p:txBody>
      </p:sp>
      <p:sp>
        <p:nvSpPr>
          <p:cNvPr id="13" name="Footer Placeholder 4"/>
          <p:cNvSpPr txBox="1">
            <a:spLocks noGrp="1"/>
          </p:cNvSpPr>
          <p:nvPr>
            <p:ph type="ftr" sz="quarter" idx="9"/>
          </p:nvPr>
        </p:nvSpPr>
        <p:spPr>
          <a:xfrm>
            <a:off x="1453896" y="5212080"/>
            <a:ext cx="5907024" cy="228600"/>
          </a:xfrm>
        </p:spPr>
        <p:txBody>
          <a:bodyPr anchorCtr="0"/>
          <a:lstStyle>
            <a:lvl1pPr algn="l">
              <a:defRPr/>
            </a:lvl1pPr>
          </a:lstStyle>
          <a:p>
            <a:pPr lvl="0"/>
            <a:r>
              <a:rPr lang="en-GB"/>
              <a:t>Kotler &amp; Armstrong 15 Ed.</a:t>
            </a:r>
          </a:p>
        </p:txBody>
      </p:sp>
      <p:sp>
        <p:nvSpPr>
          <p:cNvPr id="14" name="Slide Number Placeholder 5"/>
          <p:cNvSpPr txBox="1">
            <a:spLocks noGrp="1"/>
          </p:cNvSpPr>
          <p:nvPr>
            <p:ph type="sldNum" sz="quarter" idx="8"/>
          </p:nvPr>
        </p:nvSpPr>
        <p:spPr>
          <a:xfrm>
            <a:off x="8604504" y="5212080"/>
            <a:ext cx="2112263" cy="228600"/>
          </a:xfrm>
        </p:spPr>
        <p:txBody>
          <a:bodyPr/>
          <a:lstStyle>
            <a:lvl1pPr>
              <a:defRPr/>
            </a:lvl1pPr>
          </a:lstStyle>
          <a:p>
            <a:pPr lvl="0"/>
            <a:fld id="{16EE8B93-5D7D-43FA-B10D-A4D0127AB023}" type="slidenum">
              <a:t>‹#›</a:t>
            </a:fld>
            <a:endParaRPr lang="en-GB"/>
          </a:p>
        </p:txBody>
      </p:sp>
    </p:spTree>
    <p:extLst>
      <p:ext uri="{BB962C8B-B14F-4D97-AF65-F5344CB8AC3E}">
        <p14:creationId xmlns:p14="http://schemas.microsoft.com/office/powerpoint/2010/main" val="1456766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7"/>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1066803" y="2103120"/>
            <a:ext cx="4754880" cy="3749039"/>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6370323" y="2103120"/>
            <a:ext cx="4754880" cy="3749039"/>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txBox="1">
            <a:spLocks noGrp="1"/>
          </p:cNvSpPr>
          <p:nvPr>
            <p:ph type="dt" sz="half" idx="7"/>
          </p:nvPr>
        </p:nvSpPr>
        <p:spPr/>
        <p:txBody>
          <a:bodyPr/>
          <a:lstStyle>
            <a:lvl1pPr>
              <a:defRPr/>
            </a:lvl1pPr>
          </a:lstStyle>
          <a:p>
            <a:pPr lvl="0"/>
            <a:fld id="{96A57995-4CBE-49A7-A2B9-8F2D0A73C8FD}" type="datetime1">
              <a:rPr lang="en-GB" smtClean="0"/>
              <a:t>25/02/2022</a:t>
            </a:fld>
            <a:endParaRPr lang="en-GB"/>
          </a:p>
        </p:txBody>
      </p:sp>
      <p:sp>
        <p:nvSpPr>
          <p:cNvPr id="6" name="Footer Placeholder 5"/>
          <p:cNvSpPr txBox="1">
            <a:spLocks noGrp="1"/>
          </p:cNvSpPr>
          <p:nvPr>
            <p:ph type="ftr" sz="quarter" idx="9"/>
          </p:nvPr>
        </p:nvSpPr>
        <p:spPr/>
        <p:txBody>
          <a:bodyPr/>
          <a:lstStyle>
            <a:lvl1pPr>
              <a:defRPr/>
            </a:lvl1pPr>
          </a:lstStyle>
          <a:p>
            <a:pPr lvl="0"/>
            <a:r>
              <a:rPr lang="en-GB"/>
              <a:t>Kotler &amp; Armstrong 15 Ed.</a:t>
            </a:r>
          </a:p>
        </p:txBody>
      </p:sp>
      <p:sp>
        <p:nvSpPr>
          <p:cNvPr id="7" name="Slide Number Placeholder 6"/>
          <p:cNvSpPr txBox="1">
            <a:spLocks noGrp="1"/>
          </p:cNvSpPr>
          <p:nvPr>
            <p:ph type="sldNum" sz="quarter" idx="8"/>
          </p:nvPr>
        </p:nvSpPr>
        <p:spPr/>
        <p:txBody>
          <a:bodyPr/>
          <a:lstStyle>
            <a:lvl1pPr>
              <a:defRPr/>
            </a:lvl1pPr>
          </a:lstStyle>
          <a:p>
            <a:pPr lvl="0"/>
            <a:fld id="{FFFDC216-E99D-4383-AB75-5F5EF8F4DEE6}" type="slidenum">
              <a:t>‹#›</a:t>
            </a:fld>
            <a:endParaRPr lang="en-GB"/>
          </a:p>
        </p:txBody>
      </p:sp>
    </p:spTree>
    <p:extLst>
      <p:ext uri="{BB962C8B-B14F-4D97-AF65-F5344CB8AC3E}">
        <p14:creationId xmlns:p14="http://schemas.microsoft.com/office/powerpoint/2010/main" val="1101274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1069848" y="2074334"/>
            <a:ext cx="4754880" cy="640080"/>
          </a:xfrm>
        </p:spPr>
        <p:txBody>
          <a:bodyPr anchor="ctr" anchorCtr="1"/>
          <a:lstStyle>
            <a:lvl1pPr marL="0" indent="0" algn="ctr">
              <a:spcBef>
                <a:spcPts val="0"/>
              </a:spcBef>
              <a:buNone/>
              <a:defRPr>
                <a:solidFill>
                  <a:srgbClr val="736059"/>
                </a:solidFill>
              </a:defRPr>
            </a:lvl1pPr>
          </a:lstStyle>
          <a:p>
            <a:pPr lvl="0"/>
            <a:r>
              <a:rPr lang="en-US"/>
              <a:t>Click to edit Master text styles</a:t>
            </a:r>
          </a:p>
        </p:txBody>
      </p:sp>
      <p:sp>
        <p:nvSpPr>
          <p:cNvPr id="4" name="Content Placeholder 3"/>
          <p:cNvSpPr txBox="1">
            <a:spLocks noGrp="1"/>
          </p:cNvSpPr>
          <p:nvPr>
            <p:ph idx="2"/>
          </p:nvPr>
        </p:nvSpPr>
        <p:spPr>
          <a:xfrm>
            <a:off x="1069848" y="2755901"/>
            <a:ext cx="4754880" cy="320040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6373368" y="2074334"/>
            <a:ext cx="4754880" cy="640080"/>
          </a:xfrm>
        </p:spPr>
        <p:txBody>
          <a:bodyPr anchor="ctr" anchorCtr="1"/>
          <a:lstStyle>
            <a:lvl1pPr marL="0" indent="0" algn="ctr">
              <a:spcBef>
                <a:spcPts val="0"/>
              </a:spcBef>
              <a:buNone/>
              <a:defRPr>
                <a:solidFill>
                  <a:srgbClr val="736059"/>
                </a:solidFill>
              </a:defRPr>
            </a:lvl1pPr>
          </a:lstStyle>
          <a:p>
            <a:pPr lvl="0"/>
            <a:r>
              <a:rPr lang="en-US"/>
              <a:t>Click to edit Master text styles</a:t>
            </a:r>
          </a:p>
        </p:txBody>
      </p:sp>
      <p:sp>
        <p:nvSpPr>
          <p:cNvPr id="6" name="Content Placeholder 5"/>
          <p:cNvSpPr txBox="1">
            <a:spLocks noGrp="1"/>
          </p:cNvSpPr>
          <p:nvPr>
            <p:ph idx="4"/>
          </p:nvPr>
        </p:nvSpPr>
        <p:spPr>
          <a:xfrm>
            <a:off x="6373368" y="2756577"/>
            <a:ext cx="4754880" cy="320040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txBox="1">
            <a:spLocks noGrp="1"/>
          </p:cNvSpPr>
          <p:nvPr>
            <p:ph type="dt" sz="half" idx="7"/>
          </p:nvPr>
        </p:nvSpPr>
        <p:spPr/>
        <p:txBody>
          <a:bodyPr/>
          <a:lstStyle>
            <a:lvl1pPr>
              <a:defRPr/>
            </a:lvl1pPr>
          </a:lstStyle>
          <a:p>
            <a:pPr lvl="0"/>
            <a:fld id="{781E35FA-2502-4F8B-B332-ABB6B8EF4750}" type="datetime1">
              <a:rPr lang="en-GB" smtClean="0"/>
              <a:t>25/02/2022</a:t>
            </a:fld>
            <a:endParaRPr lang="en-GB"/>
          </a:p>
        </p:txBody>
      </p:sp>
      <p:sp>
        <p:nvSpPr>
          <p:cNvPr id="8" name="Footer Placeholder 7"/>
          <p:cNvSpPr txBox="1">
            <a:spLocks noGrp="1"/>
          </p:cNvSpPr>
          <p:nvPr>
            <p:ph type="ftr" sz="quarter" idx="9"/>
          </p:nvPr>
        </p:nvSpPr>
        <p:spPr/>
        <p:txBody>
          <a:bodyPr/>
          <a:lstStyle>
            <a:lvl1pPr>
              <a:defRPr/>
            </a:lvl1pPr>
          </a:lstStyle>
          <a:p>
            <a:pPr lvl="0"/>
            <a:r>
              <a:rPr lang="en-GB"/>
              <a:t>Kotler &amp; Armstrong 15 Ed.</a:t>
            </a:r>
          </a:p>
        </p:txBody>
      </p:sp>
      <p:sp>
        <p:nvSpPr>
          <p:cNvPr id="9" name="Slide Number Placeholder 8"/>
          <p:cNvSpPr txBox="1">
            <a:spLocks noGrp="1"/>
          </p:cNvSpPr>
          <p:nvPr>
            <p:ph type="sldNum" sz="quarter" idx="8"/>
          </p:nvPr>
        </p:nvSpPr>
        <p:spPr/>
        <p:txBody>
          <a:bodyPr/>
          <a:lstStyle>
            <a:lvl1pPr>
              <a:defRPr/>
            </a:lvl1pPr>
          </a:lstStyle>
          <a:p>
            <a:pPr lvl="0"/>
            <a:fld id="{819F3CF5-F209-48EC-9C37-9F0DFC854C0D}" type="slidenum">
              <a:t>‹#›</a:t>
            </a:fld>
            <a:endParaRPr lang="en-GB"/>
          </a:p>
        </p:txBody>
      </p:sp>
    </p:spTree>
    <p:extLst>
      <p:ext uri="{BB962C8B-B14F-4D97-AF65-F5344CB8AC3E}">
        <p14:creationId xmlns:p14="http://schemas.microsoft.com/office/powerpoint/2010/main" val="146611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Date Placeholder 2"/>
          <p:cNvSpPr txBox="1">
            <a:spLocks noGrp="1"/>
          </p:cNvSpPr>
          <p:nvPr>
            <p:ph type="dt" sz="half" idx="7"/>
          </p:nvPr>
        </p:nvSpPr>
        <p:spPr/>
        <p:txBody>
          <a:bodyPr/>
          <a:lstStyle>
            <a:lvl1pPr>
              <a:defRPr/>
            </a:lvl1pPr>
          </a:lstStyle>
          <a:p>
            <a:pPr lvl="0"/>
            <a:fld id="{254D0E67-7F62-4557-A90F-93CD15C08C83}" type="datetime1">
              <a:rPr lang="en-GB" smtClean="0"/>
              <a:t>25/02/2022</a:t>
            </a:fld>
            <a:endParaRPr lang="en-GB"/>
          </a:p>
        </p:txBody>
      </p:sp>
      <p:sp>
        <p:nvSpPr>
          <p:cNvPr id="4" name="Footer Placeholder 3"/>
          <p:cNvSpPr txBox="1">
            <a:spLocks noGrp="1"/>
          </p:cNvSpPr>
          <p:nvPr>
            <p:ph type="ftr" sz="quarter" idx="9"/>
          </p:nvPr>
        </p:nvSpPr>
        <p:spPr/>
        <p:txBody>
          <a:bodyPr/>
          <a:lstStyle>
            <a:lvl1pPr>
              <a:defRPr/>
            </a:lvl1pPr>
          </a:lstStyle>
          <a:p>
            <a:pPr lvl="0"/>
            <a:r>
              <a:rPr lang="en-GB"/>
              <a:t>Kotler &amp; Armstrong 15 Ed.</a:t>
            </a:r>
          </a:p>
        </p:txBody>
      </p:sp>
      <p:sp>
        <p:nvSpPr>
          <p:cNvPr id="5" name="Slide Number Placeholder 4"/>
          <p:cNvSpPr txBox="1">
            <a:spLocks noGrp="1"/>
          </p:cNvSpPr>
          <p:nvPr>
            <p:ph type="sldNum" sz="quarter" idx="8"/>
          </p:nvPr>
        </p:nvSpPr>
        <p:spPr/>
        <p:txBody>
          <a:bodyPr/>
          <a:lstStyle>
            <a:lvl1pPr>
              <a:defRPr/>
            </a:lvl1pPr>
          </a:lstStyle>
          <a:p>
            <a:pPr lvl="0"/>
            <a:fld id="{1D7D29CA-A9DE-49AB-8A77-E14D389B84A1}" type="slidenum">
              <a:t>‹#›</a:t>
            </a:fld>
            <a:endParaRPr lang="en-GB"/>
          </a:p>
        </p:txBody>
      </p:sp>
    </p:spTree>
    <p:extLst>
      <p:ext uri="{BB962C8B-B14F-4D97-AF65-F5344CB8AC3E}">
        <p14:creationId xmlns:p14="http://schemas.microsoft.com/office/powerpoint/2010/main" val="2013768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fld id="{A26D6BA3-040A-472B-B0B9-B0E8D74B4358}" type="datetime1">
              <a:rPr lang="en-GB" smtClean="0"/>
              <a:t>25/02/2022</a:t>
            </a:fld>
            <a:endParaRPr lang="en-GB"/>
          </a:p>
        </p:txBody>
      </p:sp>
      <p:sp>
        <p:nvSpPr>
          <p:cNvPr id="3" name="Footer Placeholder 2"/>
          <p:cNvSpPr txBox="1">
            <a:spLocks noGrp="1"/>
          </p:cNvSpPr>
          <p:nvPr>
            <p:ph type="ftr" sz="quarter" idx="9"/>
          </p:nvPr>
        </p:nvSpPr>
        <p:spPr/>
        <p:txBody>
          <a:bodyPr/>
          <a:lstStyle>
            <a:lvl1pPr>
              <a:defRPr/>
            </a:lvl1pPr>
          </a:lstStyle>
          <a:p>
            <a:pPr lvl="0"/>
            <a:r>
              <a:rPr lang="en-GB"/>
              <a:t>Kotler &amp; Armstrong 15 Ed.</a:t>
            </a:r>
          </a:p>
        </p:txBody>
      </p:sp>
      <p:sp>
        <p:nvSpPr>
          <p:cNvPr id="4" name="Slide Number Placeholder 3"/>
          <p:cNvSpPr txBox="1">
            <a:spLocks noGrp="1"/>
          </p:cNvSpPr>
          <p:nvPr>
            <p:ph type="sldNum" sz="quarter" idx="8"/>
          </p:nvPr>
        </p:nvSpPr>
        <p:spPr/>
        <p:txBody>
          <a:bodyPr/>
          <a:lstStyle>
            <a:lvl1pPr>
              <a:defRPr/>
            </a:lvl1pPr>
          </a:lstStyle>
          <a:p>
            <a:pPr lvl="0"/>
            <a:fld id="{5A396819-FB97-471A-84BE-8F869115327E}" type="slidenum">
              <a:t>‹#›</a:t>
            </a:fld>
            <a:endParaRPr lang="en-GB"/>
          </a:p>
        </p:txBody>
      </p:sp>
    </p:spTree>
    <p:extLst>
      <p:ext uri="{BB962C8B-B14F-4D97-AF65-F5344CB8AC3E}">
        <p14:creationId xmlns:p14="http://schemas.microsoft.com/office/powerpoint/2010/main" val="622481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4"/>
          <p:cNvSpPr/>
          <p:nvPr/>
        </p:nvSpPr>
        <p:spPr>
          <a:xfrm>
            <a:off x="9020382" y="237744"/>
            <a:ext cx="2926080" cy="6382512"/>
          </a:xfrm>
          <a:prstGeom prst="rect">
            <a:avLst/>
          </a:prstGeom>
          <a:solidFill>
            <a:srgbClr val="E7E0C7"/>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3" name="Title 1"/>
          <p:cNvSpPr txBox="1">
            <a:spLocks noGrp="1"/>
          </p:cNvSpPr>
          <p:nvPr>
            <p:ph type="title"/>
          </p:nvPr>
        </p:nvSpPr>
        <p:spPr>
          <a:xfrm>
            <a:off x="9296403" y="607390"/>
            <a:ext cx="2430776" cy="1645920"/>
          </a:xfrm>
        </p:spPr>
        <p:txBody>
          <a:bodyPr anchor="b"/>
          <a:lstStyle>
            <a:lvl1pPr>
              <a:defRPr sz="2800">
                <a:solidFill>
                  <a:srgbClr val="000000"/>
                </a:solidFill>
              </a:defRPr>
            </a:lvl1pPr>
          </a:lstStyle>
          <a:p>
            <a:pPr lvl="0"/>
            <a:r>
              <a:rPr lang="en-US"/>
              <a:t>Click to edit Master title style</a:t>
            </a:r>
          </a:p>
        </p:txBody>
      </p:sp>
      <p:sp>
        <p:nvSpPr>
          <p:cNvPr id="4" name="Content Placeholder 2"/>
          <p:cNvSpPr txBox="1">
            <a:spLocks noGrp="1"/>
          </p:cNvSpPr>
          <p:nvPr>
            <p:ph idx="1"/>
          </p:nvPr>
        </p:nvSpPr>
        <p:spPr>
          <a:xfrm>
            <a:off x="685800" y="609603"/>
            <a:ext cx="7772400" cy="5333996"/>
          </a:xfrm>
        </p:spPr>
        <p:txBody>
          <a:bodyPr/>
          <a:lstStyle>
            <a:lvl1pPr>
              <a:defRPr sz="1900"/>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txBox="1">
            <a:spLocks noGrp="1"/>
          </p:cNvSpPr>
          <p:nvPr>
            <p:ph type="body" idx="2"/>
          </p:nvPr>
        </p:nvSpPr>
        <p:spPr>
          <a:xfrm>
            <a:off x="9296403" y="2286000"/>
            <a:ext cx="2430776" cy="3505196"/>
          </a:xfrm>
        </p:spPr>
        <p:txBody>
          <a:bodyPr/>
          <a:lstStyle>
            <a:lvl1pPr marL="0" indent="0">
              <a:lnSpc>
                <a:spcPct val="110000"/>
              </a:lnSpc>
              <a:spcBef>
                <a:spcPts val="800"/>
              </a:spcBef>
              <a:buNone/>
              <a:defRPr sz="1400"/>
            </a:lvl1pPr>
          </a:lstStyle>
          <a:p>
            <a:pPr lvl="0"/>
            <a:r>
              <a:rPr lang="en-US"/>
              <a:t>Click to edit Master text styles</a:t>
            </a:r>
          </a:p>
        </p:txBody>
      </p:sp>
      <p:sp>
        <p:nvSpPr>
          <p:cNvPr id="6" name="Date Placeholder 7"/>
          <p:cNvSpPr txBox="1">
            <a:spLocks noGrp="1"/>
          </p:cNvSpPr>
          <p:nvPr>
            <p:ph type="dt" sz="half" idx="7"/>
          </p:nvPr>
        </p:nvSpPr>
        <p:spPr/>
        <p:txBody>
          <a:bodyPr/>
          <a:lstStyle>
            <a:lvl1pPr>
              <a:defRPr/>
            </a:lvl1pPr>
          </a:lstStyle>
          <a:p>
            <a:pPr lvl="0"/>
            <a:fld id="{09BADE7D-648F-4CB8-AD50-B49F054C6D13}" type="datetime1">
              <a:rPr lang="en-GB" smtClean="0"/>
              <a:t>25/02/2022</a:t>
            </a:fld>
            <a:endParaRPr lang="en-GB"/>
          </a:p>
        </p:txBody>
      </p:sp>
      <p:sp>
        <p:nvSpPr>
          <p:cNvPr id="7" name="Footer Placeholder 8"/>
          <p:cNvSpPr txBox="1">
            <a:spLocks noGrp="1"/>
          </p:cNvSpPr>
          <p:nvPr>
            <p:ph type="ftr" sz="quarter" idx="9"/>
          </p:nvPr>
        </p:nvSpPr>
        <p:spPr/>
        <p:txBody>
          <a:bodyPr anchorCtr="0"/>
          <a:lstStyle>
            <a:lvl1pPr algn="r">
              <a:defRPr/>
            </a:lvl1pPr>
          </a:lstStyle>
          <a:p>
            <a:pPr lvl="0"/>
            <a:r>
              <a:rPr lang="en-GB"/>
              <a:t>Kotler &amp; Armstrong 15 Ed.</a:t>
            </a:r>
          </a:p>
        </p:txBody>
      </p:sp>
      <p:sp>
        <p:nvSpPr>
          <p:cNvPr id="8" name="Slide Number Placeholder 10"/>
          <p:cNvSpPr txBox="1">
            <a:spLocks noGrp="1"/>
          </p:cNvSpPr>
          <p:nvPr>
            <p:ph type="sldNum" sz="quarter" idx="8"/>
          </p:nvPr>
        </p:nvSpPr>
        <p:spPr>
          <a:xfrm>
            <a:off x="10396728" y="6227064"/>
            <a:ext cx="1463040" cy="256032"/>
          </a:xfrm>
        </p:spPr>
        <p:txBody>
          <a:bodyPr/>
          <a:lstStyle>
            <a:lvl1pPr>
              <a:defRPr/>
            </a:lvl1pPr>
          </a:lstStyle>
          <a:p>
            <a:pPr lvl="0"/>
            <a:fld id="{8B74EBC0-8C66-4863-8686-2F5991FD5E91}" type="slidenum">
              <a:t>‹#›</a:t>
            </a:fld>
            <a:endParaRPr lang="en-GB"/>
          </a:p>
        </p:txBody>
      </p:sp>
      <p:sp>
        <p:nvSpPr>
          <p:cNvPr id="9" name="Rectangle 11"/>
          <p:cNvSpPr/>
          <p:nvPr/>
        </p:nvSpPr>
        <p:spPr>
          <a:xfrm>
            <a:off x="9157542" y="374904"/>
            <a:ext cx="2651760" cy="6108192"/>
          </a:xfrm>
          <a:prstGeom prst="rect">
            <a:avLst/>
          </a:prstGeom>
          <a:noFill/>
          <a:ln w="6345" cap="sq">
            <a:solidFill>
              <a:srgbClr val="40404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424963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Rectangle 13"/>
          <p:cNvSpPr/>
          <p:nvPr/>
        </p:nvSpPr>
        <p:spPr>
          <a:xfrm>
            <a:off x="9020382" y="237744"/>
            <a:ext cx="2926080" cy="6382512"/>
          </a:xfrm>
          <a:prstGeom prst="rect">
            <a:avLst/>
          </a:prstGeom>
          <a:solidFill>
            <a:srgbClr val="E7E0C7"/>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3" name="Title 1"/>
          <p:cNvSpPr txBox="1">
            <a:spLocks noGrp="1"/>
          </p:cNvSpPr>
          <p:nvPr>
            <p:ph type="title"/>
          </p:nvPr>
        </p:nvSpPr>
        <p:spPr>
          <a:xfrm>
            <a:off x="9296403" y="603504"/>
            <a:ext cx="2432304" cy="1645920"/>
          </a:xfrm>
        </p:spPr>
        <p:txBody>
          <a:bodyPr anchor="b">
            <a:noAutofit/>
          </a:bodyPr>
          <a:lstStyle>
            <a:lvl1pPr>
              <a:defRPr sz="2800">
                <a:solidFill>
                  <a:srgbClr val="000000"/>
                </a:solidFill>
              </a:defRPr>
            </a:lvl1pPr>
          </a:lstStyle>
          <a:p>
            <a:pPr lvl="0"/>
            <a:r>
              <a:rPr lang="en-US"/>
              <a:t>Click to edit Master title style</a:t>
            </a:r>
          </a:p>
        </p:txBody>
      </p:sp>
      <p:sp>
        <p:nvSpPr>
          <p:cNvPr id="4" name="Picture Placeholder 2"/>
          <p:cNvSpPr txBox="1">
            <a:spLocks noGrp="1"/>
          </p:cNvSpPr>
          <p:nvPr>
            <p:ph type="pic" idx="1"/>
          </p:nvPr>
        </p:nvSpPr>
        <p:spPr>
          <a:xfrm>
            <a:off x="228600" y="237744"/>
            <a:ext cx="8531352" cy="6382512"/>
          </a:xfrm>
          <a:solidFill>
            <a:srgbClr val="C0BABA"/>
          </a:solidFill>
        </p:spPr>
        <p:txBody>
          <a:bodyPr/>
          <a:lstStyle>
            <a:lvl1pPr marL="0" indent="0">
              <a:buNone/>
              <a:defRPr sz="3200"/>
            </a:lvl1pPr>
          </a:lstStyle>
          <a:p>
            <a:pPr lvl="0"/>
            <a:r>
              <a:rPr lang="en-US"/>
              <a:t>Click icon to add picture</a:t>
            </a:r>
          </a:p>
        </p:txBody>
      </p:sp>
      <p:sp>
        <p:nvSpPr>
          <p:cNvPr id="5" name="Text Placeholder 3"/>
          <p:cNvSpPr txBox="1">
            <a:spLocks noGrp="1"/>
          </p:cNvSpPr>
          <p:nvPr>
            <p:ph type="body" idx="2"/>
          </p:nvPr>
        </p:nvSpPr>
        <p:spPr>
          <a:xfrm>
            <a:off x="9296403" y="2286000"/>
            <a:ext cx="2432304" cy="3502151"/>
          </a:xfrm>
        </p:spPr>
        <p:txBody>
          <a:bodyPr/>
          <a:lstStyle>
            <a:lvl1pPr marL="0" indent="0">
              <a:lnSpc>
                <a:spcPct val="110000"/>
              </a:lnSpc>
              <a:spcBef>
                <a:spcPts val="800"/>
              </a:spcBef>
              <a:buNone/>
              <a:defRPr sz="1400"/>
            </a:lvl1pPr>
          </a:lstStyle>
          <a:p>
            <a:pPr lvl="0"/>
            <a:r>
              <a:rPr lang="en-US"/>
              <a:t>Click to edit Master text styles</a:t>
            </a:r>
          </a:p>
        </p:txBody>
      </p:sp>
      <p:sp>
        <p:nvSpPr>
          <p:cNvPr id="6" name="Date Placeholder 4"/>
          <p:cNvSpPr txBox="1">
            <a:spLocks noGrp="1"/>
          </p:cNvSpPr>
          <p:nvPr>
            <p:ph type="dt" sz="half" idx="7"/>
          </p:nvPr>
        </p:nvSpPr>
        <p:spPr/>
        <p:txBody>
          <a:bodyPr/>
          <a:lstStyle>
            <a:lvl1pPr>
              <a:defRPr>
                <a:solidFill>
                  <a:srgbClr val="FFFFFF"/>
                </a:solidFill>
                <a:effectLst>
                  <a:outerShdw dist="6348" dir="2700000">
                    <a:srgbClr val="000000"/>
                  </a:outerShdw>
                </a:effectLst>
              </a:defRPr>
            </a:lvl1pPr>
          </a:lstStyle>
          <a:p>
            <a:pPr lvl="0"/>
            <a:fld id="{A63FDBE6-40DA-43F9-B35D-2D9775362187}" type="datetime1">
              <a:rPr lang="en-GB" smtClean="0"/>
              <a:t>25/02/2022</a:t>
            </a:fld>
            <a:endParaRPr lang="en-GB"/>
          </a:p>
        </p:txBody>
      </p:sp>
      <p:sp>
        <p:nvSpPr>
          <p:cNvPr id="7" name="Footer Placeholder 5"/>
          <p:cNvSpPr txBox="1">
            <a:spLocks noGrp="1"/>
          </p:cNvSpPr>
          <p:nvPr>
            <p:ph type="ftr" sz="quarter" idx="9"/>
          </p:nvPr>
        </p:nvSpPr>
        <p:spPr/>
        <p:txBody>
          <a:bodyPr anchorCtr="0"/>
          <a:lstStyle>
            <a:lvl1pPr algn="r" defTabSz="914400">
              <a:defRPr>
                <a:solidFill>
                  <a:srgbClr val="FFFFFF"/>
                </a:solidFill>
                <a:effectLst>
                  <a:outerShdw dist="6348" dir="2700000">
                    <a:srgbClr val="000000"/>
                  </a:outerShdw>
                </a:effectLst>
              </a:defRPr>
            </a:lvl1pPr>
          </a:lstStyle>
          <a:p>
            <a:pPr lvl="0"/>
            <a:r>
              <a:rPr lang="en-GB"/>
              <a:t>Kotler &amp; Armstrong 15 Ed.</a:t>
            </a:r>
          </a:p>
        </p:txBody>
      </p:sp>
      <p:sp>
        <p:nvSpPr>
          <p:cNvPr id="8" name="Slide Number Placeholder 6"/>
          <p:cNvSpPr txBox="1">
            <a:spLocks noGrp="1"/>
          </p:cNvSpPr>
          <p:nvPr>
            <p:ph type="sldNum" sz="quarter" idx="8"/>
          </p:nvPr>
        </p:nvSpPr>
        <p:spPr>
          <a:xfrm>
            <a:off x="10396728" y="6227064"/>
            <a:ext cx="1463040" cy="256032"/>
          </a:xfrm>
        </p:spPr>
        <p:txBody>
          <a:bodyPr/>
          <a:lstStyle>
            <a:lvl1pPr>
              <a:defRPr/>
            </a:lvl1pPr>
          </a:lstStyle>
          <a:p>
            <a:pPr lvl="0"/>
            <a:fld id="{30528255-A420-4603-AE31-A465CAF2EF4B}" type="slidenum">
              <a:t>‹#›</a:t>
            </a:fld>
            <a:endParaRPr lang="en-GB"/>
          </a:p>
        </p:txBody>
      </p:sp>
      <p:sp>
        <p:nvSpPr>
          <p:cNvPr id="9" name="Rectangle 9"/>
          <p:cNvSpPr/>
          <p:nvPr/>
        </p:nvSpPr>
        <p:spPr>
          <a:xfrm>
            <a:off x="9157542" y="374904"/>
            <a:ext cx="2651760" cy="6108192"/>
          </a:xfrm>
          <a:prstGeom prst="rect">
            <a:avLst/>
          </a:prstGeom>
          <a:noFill/>
          <a:ln w="6345" cap="sq">
            <a:solidFill>
              <a:srgbClr val="40404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149868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tile sx="100000" sy="100000" algn="tl"/>
        </a:blipFill>
        <a:effectLst/>
      </p:bgPr>
    </p:bg>
    <p:spTree>
      <p:nvGrpSpPr>
        <p:cNvPr id="1" name=""/>
        <p:cNvGrpSpPr/>
        <p:nvPr/>
      </p:nvGrpSpPr>
      <p:grpSpPr>
        <a:xfrm>
          <a:off x="0" y="0"/>
          <a:ext cx="0" cy="0"/>
          <a:chOff x="0" y="0"/>
          <a:chExt cx="0" cy="0"/>
        </a:xfrm>
      </p:grpSpPr>
      <p:sp>
        <p:nvSpPr>
          <p:cNvPr id="2" name="Rectangle 6"/>
          <p:cNvSpPr/>
          <p:nvPr/>
        </p:nvSpPr>
        <p:spPr>
          <a:xfrm>
            <a:off x="234699" y="237744"/>
            <a:ext cx="11722608" cy="6382512"/>
          </a:xfrm>
          <a:prstGeom prst="rect">
            <a:avLst/>
          </a:prstGeom>
          <a:solidFill>
            <a:srgbClr val="E7E0C7"/>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3" name="Title Placeholder 1"/>
          <p:cNvSpPr txBox="1">
            <a:spLocks noGrp="1"/>
          </p:cNvSpPr>
          <p:nvPr>
            <p:ph type="title"/>
          </p:nvPr>
        </p:nvSpPr>
        <p:spPr>
          <a:xfrm>
            <a:off x="1066803" y="642594"/>
            <a:ext cx="10058400" cy="1371600"/>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4" name="Text Placeholder 2"/>
          <p:cNvSpPr txBox="1">
            <a:spLocks noGrp="1"/>
          </p:cNvSpPr>
          <p:nvPr>
            <p:ph type="body" idx="1"/>
          </p:nvPr>
        </p:nvSpPr>
        <p:spPr>
          <a:xfrm>
            <a:off x="1066803" y="2103120"/>
            <a:ext cx="10058400" cy="3931920"/>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txBox="1">
            <a:spLocks noGrp="1"/>
          </p:cNvSpPr>
          <p:nvPr>
            <p:ph type="dt" sz="half" idx="2"/>
          </p:nvPr>
        </p:nvSpPr>
        <p:spPr>
          <a:xfrm>
            <a:off x="389461" y="6214536"/>
            <a:ext cx="2743200" cy="256032"/>
          </a:xfrm>
          <a:prstGeom prst="rect">
            <a:avLst/>
          </a:prstGeom>
          <a:noFill/>
          <a:ln>
            <a:noFill/>
          </a:ln>
        </p:spPr>
        <p:txBody>
          <a:bodyPr vert="horz" wrap="square" lIns="91440" tIns="45720" rIns="91440" bIns="45720" anchor="b" anchorCtr="0" compatLnSpc="1">
            <a:noAutofit/>
          </a:bodyPr>
          <a:lstStyle>
            <a:lvl1pPr marL="0" marR="0" lvl="0" indent="0" algn="l" defTabSz="457200" rtl="0" fontAlgn="auto" hangingPunct="1">
              <a:lnSpc>
                <a:spcPct val="100000"/>
              </a:lnSpc>
              <a:spcBef>
                <a:spcPts val="0"/>
              </a:spcBef>
              <a:spcAft>
                <a:spcPts val="0"/>
              </a:spcAft>
              <a:buNone/>
              <a:tabLst/>
              <a:defRPr lang="en-GB" sz="1000" b="0" i="0" u="none" strike="noStrike" kern="1200" cap="none" spc="0" baseline="0">
                <a:solidFill>
                  <a:srgbClr val="404040"/>
                </a:solidFill>
                <a:uFillTx/>
                <a:latin typeface="Century Gothic"/>
              </a:defRPr>
            </a:lvl1pPr>
          </a:lstStyle>
          <a:p>
            <a:pPr lvl="0"/>
            <a:fld id="{C8836677-0CF3-4285-B1DE-4EE4455DA4C5}" type="datetime1">
              <a:rPr lang="en-GB" smtClean="0"/>
              <a:t>25/02/2022</a:t>
            </a:fld>
            <a:endParaRPr lang="en-GB"/>
          </a:p>
        </p:txBody>
      </p:sp>
      <p:sp>
        <p:nvSpPr>
          <p:cNvPr id="6" name="Footer Placeholder 4"/>
          <p:cNvSpPr txBox="1">
            <a:spLocks noGrp="1"/>
          </p:cNvSpPr>
          <p:nvPr>
            <p:ph type="ftr" sz="quarter" idx="3"/>
          </p:nvPr>
        </p:nvSpPr>
        <p:spPr>
          <a:xfrm>
            <a:off x="3489963" y="6214536"/>
            <a:ext cx="5212080" cy="256032"/>
          </a:xfrm>
          <a:prstGeom prst="rect">
            <a:avLst/>
          </a:prstGeom>
          <a:noFill/>
          <a:ln>
            <a:noFill/>
          </a:ln>
        </p:spPr>
        <p:txBody>
          <a:bodyPr vert="horz" wrap="square" lIns="91440" tIns="45720" rIns="91440" bIns="45720" anchor="b" anchorCtr="1" compatLnSpc="1">
            <a:noAutofit/>
          </a:bodyPr>
          <a:lstStyle>
            <a:lvl1pPr marL="0" marR="0" lvl="0" indent="0" algn="ctr" defTabSz="457200" rtl="0" fontAlgn="auto" hangingPunct="1">
              <a:lnSpc>
                <a:spcPct val="100000"/>
              </a:lnSpc>
              <a:spcBef>
                <a:spcPts val="0"/>
              </a:spcBef>
              <a:spcAft>
                <a:spcPts val="0"/>
              </a:spcAft>
              <a:buNone/>
              <a:tabLst/>
              <a:defRPr lang="en-GB" sz="1000" b="0" i="0" u="none" strike="noStrike" kern="1200" cap="none" spc="0" baseline="0">
                <a:solidFill>
                  <a:srgbClr val="404040"/>
                </a:solidFill>
                <a:uFillTx/>
                <a:latin typeface="Century Gothic"/>
              </a:defRPr>
            </a:lvl1pPr>
          </a:lstStyle>
          <a:p>
            <a:pPr lvl="0"/>
            <a:r>
              <a:rPr lang="en-GB"/>
              <a:t>Kotler &amp; Armstrong 15 Ed.</a:t>
            </a:r>
          </a:p>
        </p:txBody>
      </p:sp>
      <p:sp>
        <p:nvSpPr>
          <p:cNvPr id="7" name="Slide Number Placeholder 5"/>
          <p:cNvSpPr txBox="1">
            <a:spLocks noGrp="1"/>
          </p:cNvSpPr>
          <p:nvPr>
            <p:ph type="sldNum" sz="quarter" idx="4"/>
          </p:nvPr>
        </p:nvSpPr>
        <p:spPr>
          <a:xfrm>
            <a:off x="10348539" y="6214536"/>
            <a:ext cx="1463040" cy="256032"/>
          </a:xfrm>
          <a:prstGeom prst="rect">
            <a:avLst/>
          </a:prstGeom>
          <a:noFill/>
          <a:ln>
            <a:noFill/>
          </a:ln>
        </p:spPr>
        <p:txBody>
          <a:bodyPr vert="horz" wrap="square" lIns="91440" tIns="45720" rIns="91440" bIns="45720" anchor="b" anchorCtr="0" compatLnSpc="1">
            <a:noAutofit/>
          </a:bodyPr>
          <a:lstStyle>
            <a:lvl1pPr marL="0" marR="0" lvl="0" indent="0" algn="r" defTabSz="457200" rtl="0" fontAlgn="auto" hangingPunct="1">
              <a:lnSpc>
                <a:spcPct val="100000"/>
              </a:lnSpc>
              <a:spcBef>
                <a:spcPts val="0"/>
              </a:spcBef>
              <a:spcAft>
                <a:spcPts val="0"/>
              </a:spcAft>
              <a:buNone/>
              <a:tabLst/>
              <a:defRPr lang="en-GB" sz="1000" b="0" i="0" u="none" strike="noStrike" kern="1200" cap="none" spc="0" baseline="0">
                <a:solidFill>
                  <a:srgbClr val="404040"/>
                </a:solidFill>
                <a:uFillTx/>
                <a:latin typeface="Century Gothic"/>
              </a:defRPr>
            </a:lvl1pPr>
          </a:lstStyle>
          <a:p>
            <a:pPr lvl="0"/>
            <a:fld id="{D5C1EEDD-2963-4E0B-A495-A7BB8FBA83EF}" type="slidenum">
              <a:t>‹#›</a:t>
            </a:fld>
            <a:endParaRPr lang="en-GB"/>
          </a:p>
        </p:txBody>
      </p:sp>
      <p:sp>
        <p:nvSpPr>
          <p:cNvPr id="8" name="Rectangle 7"/>
          <p:cNvSpPr/>
          <p:nvPr/>
        </p:nvSpPr>
        <p:spPr>
          <a:xfrm>
            <a:off x="371859" y="374904"/>
            <a:ext cx="11448288" cy="6108192"/>
          </a:xfrm>
          <a:prstGeom prst="rect">
            <a:avLst/>
          </a:prstGeom>
          <a:noFill/>
          <a:ln w="6345" cap="sq">
            <a:solidFill>
              <a:srgbClr val="40404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marL="0" marR="0" lvl="0" indent="0" algn="l" defTabSz="914400" rtl="0" fontAlgn="auto" hangingPunct="1">
        <a:lnSpc>
          <a:spcPct val="90000"/>
        </a:lnSpc>
        <a:spcBef>
          <a:spcPts val="0"/>
        </a:spcBef>
        <a:spcAft>
          <a:spcPts val="0"/>
        </a:spcAft>
        <a:buNone/>
        <a:tabLst/>
        <a:defRPr lang="en-US" sz="4800" b="0" i="0" u="none" strike="noStrike" kern="1200" cap="none" spc="0" baseline="0">
          <a:solidFill>
            <a:srgbClr val="262626"/>
          </a:solidFill>
          <a:uFillTx/>
          <a:latin typeface="Century Gothic"/>
        </a:defRPr>
      </a:lvl1pPr>
    </p:titleStyle>
    <p:bodyStyle>
      <a:lvl1pPr marL="182880" marR="0" lvl="0" indent="-182880" algn="l" defTabSz="914400" rtl="0" fontAlgn="auto" hangingPunct="1">
        <a:lnSpc>
          <a:spcPct val="100000"/>
        </a:lnSpc>
        <a:spcBef>
          <a:spcPts val="900"/>
        </a:spcBef>
        <a:spcAft>
          <a:spcPts val="0"/>
        </a:spcAft>
        <a:buClr>
          <a:srgbClr val="262626"/>
        </a:buClr>
        <a:buSzPct val="100000"/>
        <a:buFont typeface="Garamond" pitchFamily="18"/>
        <a:buChar char="◦"/>
        <a:tabLst/>
        <a:defRPr lang="en-US" sz="1800" b="0" i="0" u="none" strike="noStrike" kern="1200" cap="none" spc="0" baseline="0">
          <a:solidFill>
            <a:srgbClr val="000000"/>
          </a:solidFill>
          <a:uFillTx/>
          <a:latin typeface="Century Gothic"/>
        </a:defRPr>
      </a:lvl1pPr>
      <a:lvl2pPr marL="457200" marR="0" lvl="1" indent="-182880" algn="l" defTabSz="914400" rtl="0" fontAlgn="auto" hangingPunct="1">
        <a:lnSpc>
          <a:spcPct val="100000"/>
        </a:lnSpc>
        <a:spcBef>
          <a:spcPts val="500"/>
        </a:spcBef>
        <a:spcAft>
          <a:spcPts val="0"/>
        </a:spcAft>
        <a:buClr>
          <a:srgbClr val="262626"/>
        </a:buClr>
        <a:buSzPct val="100000"/>
        <a:buFont typeface="Garamond" pitchFamily="18"/>
        <a:buChar char="◦"/>
        <a:tabLst/>
        <a:defRPr lang="en-US" sz="1600" b="0" i="0" u="none" strike="noStrike" kern="1200" cap="none" spc="0" baseline="0">
          <a:solidFill>
            <a:srgbClr val="000000"/>
          </a:solidFill>
          <a:uFillTx/>
          <a:latin typeface="Century Gothic"/>
        </a:defRPr>
      </a:lvl2pPr>
      <a:lvl3pPr marL="731520" marR="0" lvl="2" indent="-182880" algn="l" defTabSz="914400" rtl="0" fontAlgn="auto" hangingPunct="1">
        <a:lnSpc>
          <a:spcPct val="100000"/>
        </a:lnSpc>
        <a:spcBef>
          <a:spcPts val="500"/>
        </a:spcBef>
        <a:spcAft>
          <a:spcPts val="0"/>
        </a:spcAft>
        <a:buClr>
          <a:srgbClr val="262626"/>
        </a:buClr>
        <a:buSzPct val="100000"/>
        <a:buFont typeface="Garamond" pitchFamily="18"/>
        <a:buChar char="◦"/>
        <a:tabLst/>
        <a:defRPr lang="en-US" sz="1400" b="0" i="0" u="none" strike="noStrike" kern="1200" cap="none" spc="0" baseline="0">
          <a:solidFill>
            <a:srgbClr val="000000"/>
          </a:solidFill>
          <a:uFillTx/>
          <a:latin typeface="Century Gothic"/>
        </a:defRPr>
      </a:lvl3pPr>
      <a:lvl4pPr marL="1005840" marR="0" lvl="3" indent="-182880" algn="l" defTabSz="914400" rtl="0" fontAlgn="auto" hangingPunct="1">
        <a:lnSpc>
          <a:spcPct val="100000"/>
        </a:lnSpc>
        <a:spcBef>
          <a:spcPts val="500"/>
        </a:spcBef>
        <a:spcAft>
          <a:spcPts val="0"/>
        </a:spcAft>
        <a:buClr>
          <a:srgbClr val="262626"/>
        </a:buClr>
        <a:buSzPct val="100000"/>
        <a:buFont typeface="Garamond" pitchFamily="18"/>
        <a:buChar char="◦"/>
        <a:tabLst/>
        <a:defRPr lang="en-US" sz="1400" b="0" i="0" u="none" strike="noStrike" kern="1200" cap="none" spc="0" baseline="0">
          <a:solidFill>
            <a:srgbClr val="000000"/>
          </a:solidFill>
          <a:uFillTx/>
          <a:latin typeface="Century Gothic"/>
        </a:defRPr>
      </a:lvl4pPr>
      <a:lvl5pPr marL="1280160" marR="0" lvl="4" indent="-182880" algn="l" defTabSz="914400" rtl="0" fontAlgn="auto" hangingPunct="1">
        <a:lnSpc>
          <a:spcPct val="100000"/>
        </a:lnSpc>
        <a:spcBef>
          <a:spcPts val="500"/>
        </a:spcBef>
        <a:spcAft>
          <a:spcPts val="0"/>
        </a:spcAft>
        <a:buClr>
          <a:srgbClr val="262626"/>
        </a:buClr>
        <a:buSzPct val="100000"/>
        <a:buFont typeface="Garamond" pitchFamily="18"/>
        <a:buChar char="◦"/>
        <a:tabLst/>
        <a:defRPr lang="en-US" sz="1400" b="0" i="0" u="none" strike="noStrike" kern="1200" cap="none" spc="0" baseline="0">
          <a:solidFill>
            <a:srgbClr val="000000"/>
          </a:solidFill>
          <a:uFillTx/>
          <a:latin typeface="Century Gothic"/>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itle 1"/>
          <p:cNvSpPr txBox="1">
            <a:spLocks noGrp="1"/>
          </p:cNvSpPr>
          <p:nvPr>
            <p:ph type="ctrTitle"/>
          </p:nvPr>
        </p:nvSpPr>
        <p:spPr>
          <a:xfrm>
            <a:off x="1705708" y="2099736"/>
            <a:ext cx="8027378" cy="1634069"/>
          </a:xfrm>
        </p:spPr>
        <p:txBody>
          <a:bodyPr/>
          <a:lstStyle/>
          <a:p>
            <a:pPr lvl="0"/>
            <a:r>
              <a:rPr lang="en-GB" sz="3500" dirty="0"/>
              <a:t>New Product Development &amp;           Product Life Cycle Strategy </a:t>
            </a:r>
          </a:p>
        </p:txBody>
      </p:sp>
      <p:sp>
        <p:nvSpPr>
          <p:cNvPr id="3" name="Subtitle 2"/>
          <p:cNvSpPr txBox="1">
            <a:spLocks noGrp="1"/>
          </p:cNvSpPr>
          <p:nvPr>
            <p:ph type="subTitle" idx="1"/>
          </p:nvPr>
        </p:nvSpPr>
        <p:spPr>
          <a:xfrm>
            <a:off x="1574797" y="4145280"/>
            <a:ext cx="9144000" cy="487681"/>
          </a:xfrm>
        </p:spPr>
        <p:txBody>
          <a:bodyPr>
            <a:normAutofit fontScale="92500" lnSpcReduction="20000"/>
          </a:bodyPr>
          <a:lstStyle/>
          <a:p>
            <a:pPr lvl="0"/>
            <a:r>
              <a:rPr lang="en-GB" sz="3200" dirty="0"/>
              <a:t>Week </a:t>
            </a:r>
            <a:r>
              <a:rPr lang="en-GB" sz="3200" dirty="0" smtClean="0"/>
              <a:t>8</a:t>
            </a:r>
            <a:endParaRPr lang="en-GB" sz="3200" dirty="0"/>
          </a:p>
          <a:p>
            <a:pPr lvl="0"/>
            <a:endParaRPr lang="en-GB" sz="3200" dirty="0"/>
          </a:p>
        </p:txBody>
      </p:sp>
      <p:sp>
        <p:nvSpPr>
          <p:cNvPr id="4" name="Footer Placeholder 3"/>
          <p:cNvSpPr>
            <a:spLocks noGrp="1"/>
          </p:cNvSpPr>
          <p:nvPr>
            <p:ph type="ftr" sz="quarter" idx="9"/>
          </p:nvPr>
        </p:nvSpPr>
        <p:spPr/>
        <p:txBody>
          <a:bodyPr/>
          <a:lstStyle/>
          <a:p>
            <a:pPr lvl="0"/>
            <a:r>
              <a:rPr lang="en-GB"/>
              <a:t>Kotler &amp; Armstrong 15 Ed.</a:t>
            </a:r>
          </a:p>
        </p:txBody>
      </p:sp>
      <p:sp>
        <p:nvSpPr>
          <p:cNvPr id="5" name="Slide Number Placeholder 4"/>
          <p:cNvSpPr>
            <a:spLocks noGrp="1"/>
          </p:cNvSpPr>
          <p:nvPr>
            <p:ph type="sldNum" sz="quarter" idx="8"/>
          </p:nvPr>
        </p:nvSpPr>
        <p:spPr/>
        <p:txBody>
          <a:bodyPr/>
          <a:lstStyle/>
          <a:p>
            <a:pPr lvl="0"/>
            <a:fld id="{D86C9E0D-2ED5-4F68-B1D3-B865EE1CC0E5}" type="slidenum">
              <a:rPr lang="en-GB" smtClean="0"/>
              <a:t>1</a:t>
            </a:fld>
            <a:endParaRPr lang="en-GB"/>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32">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a:t>Crowdsourcing</a:t>
            </a:r>
          </a:p>
        </p:txBody>
      </p:sp>
      <p:sp>
        <p:nvSpPr>
          <p:cNvPr id="3" name="Content Placeholder 2"/>
          <p:cNvSpPr txBox="1">
            <a:spLocks noGrp="1"/>
          </p:cNvSpPr>
          <p:nvPr>
            <p:ph idx="1"/>
          </p:nvPr>
        </p:nvSpPr>
        <p:spPr>
          <a:xfrm>
            <a:off x="533396" y="2014194"/>
            <a:ext cx="11372850" cy="4367558"/>
          </a:xfrm>
        </p:spPr>
        <p:txBody>
          <a:bodyPr/>
          <a:lstStyle/>
          <a:p>
            <a:pPr lvl="0"/>
            <a:r>
              <a:rPr lang="en-GB" sz="2400">
                <a:solidFill>
                  <a:srgbClr val="FF0000"/>
                </a:solidFill>
              </a:rPr>
              <a:t>Crowdsourcing</a:t>
            </a:r>
            <a:r>
              <a:rPr lang="en-GB" sz="2400"/>
              <a:t> : Inviting </a:t>
            </a:r>
            <a:r>
              <a:rPr lang="en-GB" sz="2400" b="1"/>
              <a:t>broad communities of people, customers, employees, independent scientists and researchers, and even the public at large</a:t>
            </a:r>
            <a:r>
              <a:rPr lang="en-GB" sz="2400"/>
              <a:t>—into the new-product innovation process.</a:t>
            </a:r>
          </a:p>
          <a:p>
            <a:pPr lvl="0"/>
            <a:r>
              <a:rPr lang="en-GB" sz="2400"/>
              <a:t>Advantages of using crowdsourcing may include improved costs, speed, quality, flexibility, scalability, or diversity</a:t>
            </a:r>
          </a:p>
        </p:txBody>
      </p:sp>
      <p:pic>
        <p:nvPicPr>
          <p:cNvPr id="4" name="Picture 3"/>
          <p:cNvPicPr>
            <a:picLocks noChangeAspect="1"/>
          </p:cNvPicPr>
          <p:nvPr/>
        </p:nvPicPr>
        <p:blipFill>
          <a:blip r:embed="rId2"/>
          <a:stretch>
            <a:fillRect/>
          </a:stretch>
        </p:blipFill>
        <p:spPr>
          <a:xfrm>
            <a:off x="7830154" y="3920348"/>
            <a:ext cx="3981425" cy="2366960"/>
          </a:xfrm>
          <a:prstGeom prst="rect">
            <a:avLst/>
          </a:prstGeom>
          <a:noFill/>
          <a:ln cap="flat">
            <a:noFill/>
          </a:ln>
        </p:spPr>
      </p:pic>
      <p:sp>
        <p:nvSpPr>
          <p:cNvPr id="8" name="Footer Placeholder 7"/>
          <p:cNvSpPr>
            <a:spLocks noGrp="1"/>
          </p:cNvSpPr>
          <p:nvPr>
            <p:ph type="ftr" sz="quarter" idx="9"/>
          </p:nvPr>
        </p:nvSpPr>
        <p:spPr/>
        <p:txBody>
          <a:bodyPr/>
          <a:lstStyle/>
          <a:p>
            <a:pPr lvl="0"/>
            <a:r>
              <a:rPr lang="en-GB"/>
              <a:t>Kotler &amp; Armstrong 15 Ed.</a:t>
            </a:r>
          </a:p>
        </p:txBody>
      </p:sp>
      <p:sp>
        <p:nvSpPr>
          <p:cNvPr id="9" name="Slide Number Placeholder 8"/>
          <p:cNvSpPr>
            <a:spLocks noGrp="1"/>
          </p:cNvSpPr>
          <p:nvPr>
            <p:ph type="sldNum" sz="quarter" idx="8"/>
          </p:nvPr>
        </p:nvSpPr>
        <p:spPr/>
        <p:txBody>
          <a:bodyPr/>
          <a:lstStyle/>
          <a:p>
            <a:pPr lvl="0"/>
            <a:fld id="{EC2ADA7B-7C91-49F6-A7FE-F6BD588D14B3}" type="slidenum">
              <a:rPr lang="en-GB" smtClean="0"/>
              <a:t>10</a:t>
            </a:fld>
            <a:endParaRPr lang="en-GB"/>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1373" y="459654"/>
            <a:ext cx="3610263" cy="1648918"/>
          </a:xfrm>
          <a:prstGeom prst="rect">
            <a:avLst/>
          </a:prstGeom>
        </p:spPr>
      </p:pic>
      <p:pic>
        <p:nvPicPr>
          <p:cNvPr id="12" name="Picture 11"/>
          <p:cNvPicPr>
            <a:picLocks noChangeAspect="1"/>
          </p:cNvPicPr>
          <p:nvPr/>
        </p:nvPicPr>
        <p:blipFill>
          <a:blip r:embed="rId4"/>
          <a:stretch>
            <a:fillRect/>
          </a:stretch>
        </p:blipFill>
        <p:spPr>
          <a:xfrm>
            <a:off x="797107" y="4197973"/>
            <a:ext cx="3552825" cy="2169956"/>
          </a:xfrm>
          <a:prstGeom prst="rect">
            <a:avLst/>
          </a:prstGeom>
        </p:spPr>
      </p:pic>
      <p:pic>
        <p:nvPicPr>
          <p:cNvPr id="13" name="Picture 12"/>
          <p:cNvPicPr>
            <a:picLocks noChangeAspect="1"/>
          </p:cNvPicPr>
          <p:nvPr/>
        </p:nvPicPr>
        <p:blipFill>
          <a:blip r:embed="rId5"/>
          <a:stretch>
            <a:fillRect/>
          </a:stretch>
        </p:blipFill>
        <p:spPr>
          <a:xfrm>
            <a:off x="4613643" y="4058234"/>
            <a:ext cx="3121844" cy="241233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a:t>Idea Screening</a:t>
            </a:r>
          </a:p>
        </p:txBody>
      </p:sp>
      <p:sp>
        <p:nvSpPr>
          <p:cNvPr id="3" name="Content Placeholder 2"/>
          <p:cNvSpPr txBox="1">
            <a:spLocks noGrp="1"/>
          </p:cNvSpPr>
          <p:nvPr>
            <p:ph idx="1"/>
          </p:nvPr>
        </p:nvSpPr>
        <p:spPr>
          <a:xfrm>
            <a:off x="628650" y="1880847"/>
            <a:ext cx="11106146" cy="4519952"/>
          </a:xfrm>
        </p:spPr>
        <p:txBody>
          <a:bodyPr/>
          <a:lstStyle/>
          <a:p>
            <a:pPr lvl="0"/>
            <a:r>
              <a:rPr lang="en-GB" sz="2400" b="1" dirty="0">
                <a:solidFill>
                  <a:srgbClr val="FF0000"/>
                </a:solidFill>
              </a:rPr>
              <a:t>2.idea Screening</a:t>
            </a:r>
            <a:r>
              <a:rPr lang="en-GB" sz="2400" b="1" dirty="0"/>
              <a:t>: Screening new-product </a:t>
            </a:r>
            <a:r>
              <a:rPr lang="en-GB" sz="2400" dirty="0"/>
              <a:t>ideas in order to spot good ideas and drop poor ones as soon as possible.</a:t>
            </a:r>
          </a:p>
          <a:p>
            <a:pPr lvl="0"/>
            <a:r>
              <a:rPr lang="en-GB" sz="2400" dirty="0"/>
              <a:t>RWW:       1. Is it </a:t>
            </a:r>
            <a:r>
              <a:rPr lang="en-GB" sz="2400" dirty="0">
                <a:solidFill>
                  <a:srgbClr val="FF0000"/>
                </a:solidFill>
              </a:rPr>
              <a:t>Rea</a:t>
            </a:r>
            <a:r>
              <a:rPr lang="en-GB" sz="2400" dirty="0"/>
              <a:t>l?          2. Can we </a:t>
            </a:r>
            <a:r>
              <a:rPr lang="en-GB" sz="2400" dirty="0">
                <a:solidFill>
                  <a:srgbClr val="FF0000"/>
                </a:solidFill>
              </a:rPr>
              <a:t>Win</a:t>
            </a:r>
            <a:r>
              <a:rPr lang="en-GB" sz="2400" dirty="0"/>
              <a:t>?             3. Is it </a:t>
            </a:r>
            <a:r>
              <a:rPr lang="en-GB" sz="2400" dirty="0">
                <a:solidFill>
                  <a:srgbClr val="FF0000"/>
                </a:solidFill>
              </a:rPr>
              <a:t>Worth</a:t>
            </a:r>
            <a:r>
              <a:rPr lang="en-GB" sz="2400" dirty="0"/>
              <a:t> doing? </a:t>
            </a:r>
          </a:p>
          <a:p>
            <a:pPr lvl="0"/>
            <a:endParaRPr lang="en-GB" sz="2000" dirty="0"/>
          </a:p>
          <a:p>
            <a:pPr lvl="0"/>
            <a:r>
              <a:rPr lang="en-GB" sz="2000" dirty="0"/>
              <a:t>1. Is there </a:t>
            </a:r>
            <a:r>
              <a:rPr lang="en-GB" sz="2000" b="1" dirty="0"/>
              <a:t>a real need and desire </a:t>
            </a:r>
            <a:r>
              <a:rPr lang="en-GB" sz="2000" dirty="0"/>
              <a:t>for the product and will customers buy it? Is there a clear product concept and will such a product satisfy the market? </a:t>
            </a:r>
          </a:p>
          <a:p>
            <a:pPr lvl="0"/>
            <a:r>
              <a:rPr lang="en-GB" sz="2000" dirty="0"/>
              <a:t>2. Does the product offer a sustainable</a:t>
            </a:r>
            <a:r>
              <a:rPr lang="en-GB" sz="2000" b="1" dirty="0"/>
              <a:t> competitive advantage</a:t>
            </a:r>
            <a:r>
              <a:rPr lang="en-GB" sz="2000" dirty="0"/>
              <a:t>? Does the company have the resources to make such a product a success? </a:t>
            </a:r>
          </a:p>
          <a:p>
            <a:pPr lvl="0"/>
            <a:r>
              <a:rPr lang="en-GB" sz="2000" dirty="0"/>
              <a:t>3. Does the product fit the company’s overall growth strategy? Does it offer sufficient </a:t>
            </a:r>
            <a:r>
              <a:rPr lang="en-GB" sz="2000" b="1" dirty="0"/>
              <a:t>profit </a:t>
            </a:r>
            <a:r>
              <a:rPr lang="en-GB" sz="2000" dirty="0"/>
              <a:t>potential?</a:t>
            </a:r>
          </a:p>
          <a:p>
            <a:pPr lvl="0"/>
            <a:endParaRPr lang="en-GB" sz="2000" dirty="0"/>
          </a:p>
        </p:txBody>
      </p:sp>
      <p:pic>
        <p:nvPicPr>
          <p:cNvPr id="4" name="Picture 3"/>
          <p:cNvPicPr>
            <a:picLocks noChangeAspect="1"/>
          </p:cNvPicPr>
          <p:nvPr/>
        </p:nvPicPr>
        <p:blipFill>
          <a:blip r:embed="rId3"/>
          <a:stretch>
            <a:fillRect/>
          </a:stretch>
        </p:blipFill>
        <p:spPr>
          <a:xfrm>
            <a:off x="8343900" y="474939"/>
            <a:ext cx="2524128" cy="1405899"/>
          </a:xfrm>
          <a:prstGeom prst="rect">
            <a:avLst/>
          </a:prstGeom>
          <a:noFill/>
          <a:ln cap="flat">
            <a:noFill/>
          </a:ln>
        </p:spPr>
      </p:pic>
      <p:sp>
        <p:nvSpPr>
          <p:cNvPr id="5" name="Footer Placeholder 4"/>
          <p:cNvSpPr>
            <a:spLocks noGrp="1"/>
          </p:cNvSpPr>
          <p:nvPr>
            <p:ph type="ftr" sz="quarter" idx="9"/>
          </p:nvPr>
        </p:nvSpPr>
        <p:spPr/>
        <p:txBody>
          <a:bodyPr/>
          <a:lstStyle/>
          <a:p>
            <a:pPr lvl="0"/>
            <a:r>
              <a:rPr lang="en-GB"/>
              <a:t>Kotler &amp; Armstrong 15 Ed.</a:t>
            </a:r>
          </a:p>
        </p:txBody>
      </p:sp>
      <p:sp>
        <p:nvSpPr>
          <p:cNvPr id="6" name="Slide Number Placeholder 5"/>
          <p:cNvSpPr>
            <a:spLocks noGrp="1"/>
          </p:cNvSpPr>
          <p:nvPr>
            <p:ph type="sldNum" sz="quarter" idx="8"/>
          </p:nvPr>
        </p:nvSpPr>
        <p:spPr/>
        <p:txBody>
          <a:bodyPr/>
          <a:lstStyle/>
          <a:p>
            <a:pPr lvl="0"/>
            <a:fld id="{EC2ADA7B-7C91-49F6-A7FE-F6BD588D14B3}" type="slidenum">
              <a:rPr lang="en-GB" smtClean="0"/>
              <a:t>11</a:t>
            </a:fld>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a:t>Concept Development &amp; Testing</a:t>
            </a:r>
          </a:p>
        </p:txBody>
      </p:sp>
      <p:sp>
        <p:nvSpPr>
          <p:cNvPr id="3" name="Content Placeholder 2"/>
          <p:cNvSpPr txBox="1">
            <a:spLocks noGrp="1"/>
          </p:cNvSpPr>
          <p:nvPr>
            <p:ph idx="1"/>
          </p:nvPr>
        </p:nvSpPr>
        <p:spPr>
          <a:xfrm>
            <a:off x="571500" y="2014194"/>
            <a:ext cx="11029950" cy="4386605"/>
          </a:xfrm>
        </p:spPr>
        <p:txBody>
          <a:bodyPr/>
          <a:lstStyle/>
          <a:p>
            <a:pPr marL="0" lvl="0" indent="0">
              <a:buNone/>
            </a:pPr>
            <a:r>
              <a:rPr lang="en-GB" sz="2000" b="1">
                <a:solidFill>
                  <a:srgbClr val="FF0000"/>
                </a:solidFill>
              </a:rPr>
              <a:t>3. </a:t>
            </a:r>
            <a:r>
              <a:rPr lang="en-GB" sz="2400" b="1">
                <a:solidFill>
                  <a:srgbClr val="FF0000"/>
                </a:solidFill>
              </a:rPr>
              <a:t>Concept development </a:t>
            </a:r>
            <a:r>
              <a:rPr lang="en-GB" sz="2400"/>
              <a:t>: An attractive idea must then be developed into a product concept. It is important to distinguish between a product idea, a product concept, and a product image. </a:t>
            </a:r>
          </a:p>
          <a:p>
            <a:pPr marL="0" lvl="0" indent="0">
              <a:buNone/>
            </a:pPr>
            <a:r>
              <a:rPr lang="en-GB" sz="2400">
                <a:solidFill>
                  <a:srgbClr val="FF0000"/>
                </a:solidFill>
              </a:rPr>
              <a:t>Product idea </a:t>
            </a:r>
            <a:r>
              <a:rPr lang="en-GB" sz="2400"/>
              <a:t>is an idea for a possible product that the company can see itself offering to the market.</a:t>
            </a:r>
          </a:p>
          <a:p>
            <a:pPr marL="0" lvl="0" indent="0">
              <a:buNone/>
            </a:pPr>
            <a:r>
              <a:rPr lang="en-GB" sz="2400">
                <a:solidFill>
                  <a:srgbClr val="FF0000"/>
                </a:solidFill>
              </a:rPr>
              <a:t>Product concept </a:t>
            </a:r>
            <a:r>
              <a:rPr lang="en-GB" sz="2400"/>
              <a:t>is a detailed version of the idea stated in meaningful consumer terms.</a:t>
            </a:r>
          </a:p>
          <a:p>
            <a:pPr marL="0" lvl="0" indent="0">
              <a:buNone/>
            </a:pPr>
            <a:r>
              <a:rPr lang="en-GB" sz="2400">
                <a:solidFill>
                  <a:srgbClr val="FF0000"/>
                </a:solidFill>
              </a:rPr>
              <a:t>Product image </a:t>
            </a:r>
            <a:r>
              <a:rPr lang="en-GB" sz="2400"/>
              <a:t>is the way consumers perceive an actual or potential product.</a:t>
            </a:r>
          </a:p>
          <a:p>
            <a:pPr marL="0" lvl="0" indent="0">
              <a:buNone/>
            </a:pPr>
            <a:endParaRPr lang="en-GB" sz="2000"/>
          </a:p>
          <a:p>
            <a:pPr lvl="0"/>
            <a:endParaRPr lang="en-GB"/>
          </a:p>
          <a:p>
            <a:pPr lvl="0"/>
            <a:endParaRPr lang="en-GB"/>
          </a:p>
        </p:txBody>
      </p:sp>
      <p:sp>
        <p:nvSpPr>
          <p:cNvPr id="4" name="Footer Placeholder 3"/>
          <p:cNvSpPr>
            <a:spLocks noGrp="1"/>
          </p:cNvSpPr>
          <p:nvPr>
            <p:ph type="ftr" sz="quarter" idx="9"/>
          </p:nvPr>
        </p:nvSpPr>
        <p:spPr/>
        <p:txBody>
          <a:bodyPr/>
          <a:lstStyle/>
          <a:p>
            <a:pPr lvl="0"/>
            <a:r>
              <a:rPr lang="en-GB"/>
              <a:t>Kotler &amp; Armstrong 15 Ed.</a:t>
            </a:r>
          </a:p>
        </p:txBody>
      </p:sp>
      <p:sp>
        <p:nvSpPr>
          <p:cNvPr id="5" name="Slide Number Placeholder 4"/>
          <p:cNvSpPr>
            <a:spLocks noGrp="1"/>
          </p:cNvSpPr>
          <p:nvPr>
            <p:ph type="sldNum" sz="quarter" idx="8"/>
          </p:nvPr>
        </p:nvSpPr>
        <p:spPr/>
        <p:txBody>
          <a:bodyPr/>
          <a:lstStyle/>
          <a:p>
            <a:pPr lvl="0"/>
            <a:fld id="{EC2ADA7B-7C91-49F6-A7FE-F6BD588D14B3}" type="slidenum">
              <a:rPr lang="en-GB" smtClean="0"/>
              <a:t>12</a:t>
            </a:fld>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30">
    <p:spTree>
      <p:nvGrpSpPr>
        <p:cNvPr id="1" name=""/>
        <p:cNvGrpSpPr/>
        <p:nvPr/>
      </p:nvGrpSpPr>
      <p:grpSpPr>
        <a:xfrm>
          <a:off x="0" y="0"/>
          <a:ext cx="0" cy="0"/>
          <a:chOff x="0" y="0"/>
          <a:chExt cx="0" cy="0"/>
        </a:xfrm>
      </p:grpSpPr>
      <p:pic>
        <p:nvPicPr>
          <p:cNvPr id="2" name="Picture 4"/>
          <p:cNvPicPr>
            <a:picLocks noChangeAspect="1"/>
          </p:cNvPicPr>
          <p:nvPr/>
        </p:nvPicPr>
        <p:blipFill>
          <a:blip r:embed="rId2"/>
          <a:stretch>
            <a:fillRect/>
          </a:stretch>
        </p:blipFill>
        <p:spPr>
          <a:xfrm>
            <a:off x="6212305" y="743462"/>
            <a:ext cx="1693871" cy="1699293"/>
          </a:xfrm>
          <a:prstGeom prst="rect">
            <a:avLst/>
          </a:prstGeom>
          <a:noFill/>
          <a:ln cap="flat">
            <a:noFill/>
          </a:ln>
        </p:spPr>
      </p:pic>
      <p:pic>
        <p:nvPicPr>
          <p:cNvPr id="3" name="Picture 5"/>
          <p:cNvPicPr>
            <a:picLocks noChangeAspect="1"/>
          </p:cNvPicPr>
          <p:nvPr/>
        </p:nvPicPr>
        <p:blipFill>
          <a:blip r:embed="rId3"/>
          <a:stretch>
            <a:fillRect/>
          </a:stretch>
        </p:blipFill>
        <p:spPr>
          <a:xfrm>
            <a:off x="2488301" y="3497598"/>
            <a:ext cx="2870063" cy="2566985"/>
          </a:xfrm>
          <a:prstGeom prst="rect">
            <a:avLst/>
          </a:prstGeom>
          <a:noFill/>
          <a:ln cap="flat">
            <a:noFill/>
          </a:ln>
        </p:spPr>
      </p:pic>
      <p:pic>
        <p:nvPicPr>
          <p:cNvPr id="4" name="Picture 7"/>
          <p:cNvPicPr>
            <a:picLocks noChangeAspect="1"/>
          </p:cNvPicPr>
          <p:nvPr/>
        </p:nvPicPr>
        <p:blipFill>
          <a:blip r:embed="rId4"/>
          <a:stretch>
            <a:fillRect/>
          </a:stretch>
        </p:blipFill>
        <p:spPr>
          <a:xfrm>
            <a:off x="2350419" y="578184"/>
            <a:ext cx="964664" cy="2114549"/>
          </a:xfrm>
          <a:prstGeom prst="rect">
            <a:avLst/>
          </a:prstGeom>
          <a:noFill/>
          <a:ln cap="flat">
            <a:noFill/>
          </a:ln>
        </p:spPr>
      </p:pic>
      <p:pic>
        <p:nvPicPr>
          <p:cNvPr id="5" name="Picture 8"/>
          <p:cNvPicPr>
            <a:picLocks noChangeAspect="1"/>
          </p:cNvPicPr>
          <p:nvPr/>
        </p:nvPicPr>
        <p:blipFill>
          <a:blip r:embed="rId5"/>
          <a:stretch>
            <a:fillRect/>
          </a:stretch>
        </p:blipFill>
        <p:spPr>
          <a:xfrm>
            <a:off x="3374794" y="1044665"/>
            <a:ext cx="2426332" cy="1819747"/>
          </a:xfrm>
          <a:prstGeom prst="rect">
            <a:avLst/>
          </a:prstGeom>
          <a:noFill/>
          <a:ln cap="flat">
            <a:noFill/>
          </a:ln>
        </p:spPr>
      </p:pic>
      <p:pic>
        <p:nvPicPr>
          <p:cNvPr id="6" name="Picture 9"/>
          <p:cNvPicPr>
            <a:picLocks noChangeAspect="1"/>
          </p:cNvPicPr>
          <p:nvPr/>
        </p:nvPicPr>
        <p:blipFill>
          <a:blip r:embed="rId6"/>
          <a:stretch>
            <a:fillRect/>
          </a:stretch>
        </p:blipFill>
        <p:spPr>
          <a:xfrm>
            <a:off x="8575014" y="3028949"/>
            <a:ext cx="1911909" cy="3459257"/>
          </a:xfrm>
          <a:prstGeom prst="rect">
            <a:avLst/>
          </a:prstGeom>
          <a:noFill/>
          <a:ln cap="flat">
            <a:noFill/>
          </a:ln>
        </p:spPr>
      </p:pic>
      <p:pic>
        <p:nvPicPr>
          <p:cNvPr id="7" name="Picture 10"/>
          <p:cNvPicPr>
            <a:picLocks noChangeAspect="1"/>
          </p:cNvPicPr>
          <p:nvPr/>
        </p:nvPicPr>
        <p:blipFill>
          <a:blip r:embed="rId7"/>
          <a:stretch>
            <a:fillRect/>
          </a:stretch>
        </p:blipFill>
        <p:spPr>
          <a:xfrm>
            <a:off x="10725070" y="571500"/>
            <a:ext cx="843095" cy="5683581"/>
          </a:xfrm>
          <a:prstGeom prst="rect">
            <a:avLst/>
          </a:prstGeom>
          <a:noFill/>
          <a:ln cap="flat">
            <a:noFill/>
          </a:ln>
        </p:spPr>
      </p:pic>
      <p:pic>
        <p:nvPicPr>
          <p:cNvPr id="8" name="Picture 11"/>
          <p:cNvPicPr>
            <a:picLocks noChangeAspect="1"/>
          </p:cNvPicPr>
          <p:nvPr/>
        </p:nvPicPr>
        <p:blipFill>
          <a:blip r:embed="rId8"/>
          <a:stretch>
            <a:fillRect/>
          </a:stretch>
        </p:blipFill>
        <p:spPr>
          <a:xfrm>
            <a:off x="5658270" y="2692734"/>
            <a:ext cx="2247896" cy="3371850"/>
          </a:xfrm>
          <a:prstGeom prst="rect">
            <a:avLst/>
          </a:prstGeom>
          <a:noFill/>
          <a:ln cap="flat">
            <a:noFill/>
          </a:ln>
        </p:spPr>
      </p:pic>
      <p:pic>
        <p:nvPicPr>
          <p:cNvPr id="9" name="Picture 12"/>
          <p:cNvPicPr>
            <a:picLocks noChangeAspect="1"/>
          </p:cNvPicPr>
          <p:nvPr/>
        </p:nvPicPr>
        <p:blipFill>
          <a:blip r:embed="rId9"/>
          <a:stretch>
            <a:fillRect/>
          </a:stretch>
        </p:blipFill>
        <p:spPr>
          <a:xfrm>
            <a:off x="339727" y="456541"/>
            <a:ext cx="1848660" cy="6031656"/>
          </a:xfrm>
          <a:prstGeom prst="rect">
            <a:avLst/>
          </a:prstGeom>
          <a:noFill/>
          <a:ln cap="flat">
            <a:noFill/>
          </a:ln>
        </p:spPr>
      </p:pic>
      <p:pic>
        <p:nvPicPr>
          <p:cNvPr id="10" name="Picture 13"/>
          <p:cNvPicPr>
            <a:picLocks noChangeAspect="1"/>
          </p:cNvPicPr>
          <p:nvPr/>
        </p:nvPicPr>
        <p:blipFill>
          <a:blip r:embed="rId10"/>
          <a:stretch>
            <a:fillRect/>
          </a:stretch>
        </p:blipFill>
        <p:spPr>
          <a:xfrm>
            <a:off x="8251600" y="882981"/>
            <a:ext cx="2247896" cy="1790696"/>
          </a:xfrm>
          <a:prstGeom prst="rect">
            <a:avLst/>
          </a:prstGeom>
          <a:noFill/>
          <a:ln cap="flat">
            <a:noFill/>
          </a:ln>
        </p:spPr>
      </p:pic>
      <p:sp>
        <p:nvSpPr>
          <p:cNvPr id="11" name="Footer Placeholder 10"/>
          <p:cNvSpPr>
            <a:spLocks noGrp="1"/>
          </p:cNvSpPr>
          <p:nvPr>
            <p:ph type="ftr" sz="quarter" idx="9"/>
          </p:nvPr>
        </p:nvSpPr>
        <p:spPr/>
        <p:txBody>
          <a:bodyPr/>
          <a:lstStyle/>
          <a:p>
            <a:pPr lvl="0"/>
            <a:r>
              <a:rPr lang="en-GB"/>
              <a:t>Kotler &amp; Armstrong 15 Ed.</a:t>
            </a:r>
          </a:p>
        </p:txBody>
      </p:sp>
      <p:sp>
        <p:nvSpPr>
          <p:cNvPr id="12" name="Slide Number Placeholder 11"/>
          <p:cNvSpPr>
            <a:spLocks noGrp="1"/>
          </p:cNvSpPr>
          <p:nvPr>
            <p:ph type="sldNum" sz="quarter" idx="8"/>
          </p:nvPr>
        </p:nvSpPr>
        <p:spPr/>
        <p:txBody>
          <a:bodyPr/>
          <a:lstStyle/>
          <a:p>
            <a:pPr lvl="0"/>
            <a:fld id="{5A396819-FB97-471A-84BE-8F869115327E}" type="slidenum">
              <a:rPr lang="en-GB" smtClean="0"/>
              <a:t>13</a:t>
            </a:fld>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Title 1"/>
          <p:cNvSpPr txBox="1">
            <a:spLocks noGrp="1"/>
          </p:cNvSpPr>
          <p:nvPr>
            <p:ph type="title"/>
          </p:nvPr>
        </p:nvSpPr>
        <p:spPr>
          <a:xfrm>
            <a:off x="1066803" y="642594"/>
            <a:ext cx="10058400" cy="822530"/>
          </a:xfrm>
        </p:spPr>
        <p:txBody>
          <a:bodyPr/>
          <a:lstStyle/>
          <a:p>
            <a:pPr lvl="0"/>
            <a:r>
              <a:rPr lang="en-GB"/>
              <a:t>Concept Testing</a:t>
            </a:r>
          </a:p>
        </p:txBody>
      </p:sp>
      <p:sp>
        <p:nvSpPr>
          <p:cNvPr id="3" name="Content Placeholder 2"/>
          <p:cNvSpPr txBox="1">
            <a:spLocks noGrp="1"/>
          </p:cNvSpPr>
          <p:nvPr>
            <p:ph idx="1"/>
          </p:nvPr>
        </p:nvSpPr>
        <p:spPr>
          <a:xfrm>
            <a:off x="628650" y="1638303"/>
            <a:ext cx="11087100" cy="4668972"/>
          </a:xfrm>
        </p:spPr>
        <p:txBody>
          <a:bodyPr/>
          <a:lstStyle/>
          <a:p>
            <a:pPr lvl="0"/>
            <a:r>
              <a:rPr lang="en-GB" sz="2000" dirty="0">
                <a:solidFill>
                  <a:srgbClr val="FF0000"/>
                </a:solidFill>
              </a:rPr>
              <a:t>Concept testing </a:t>
            </a:r>
            <a:r>
              <a:rPr lang="en-GB" sz="2000" dirty="0"/>
              <a:t>refers to </a:t>
            </a:r>
            <a:r>
              <a:rPr lang="en-GB" sz="2000" b="1" dirty="0"/>
              <a:t>testing new product concepts with groups of target consumers </a:t>
            </a:r>
            <a:r>
              <a:rPr lang="en-GB" sz="2000" dirty="0"/>
              <a:t> to find out if the concepts have strong consumer appeal. </a:t>
            </a:r>
          </a:p>
          <a:p>
            <a:pPr lvl="0"/>
            <a:r>
              <a:rPr lang="en-GB" sz="2000" dirty="0"/>
              <a:t>For some concept tests, a word or picture description might be sufficient.</a:t>
            </a:r>
          </a:p>
          <a:p>
            <a:pPr lvl="0"/>
            <a:r>
              <a:rPr lang="en-GB" sz="2000" dirty="0"/>
              <a:t> However, Physical presentation of the concept will increase the reliability </a:t>
            </a:r>
          </a:p>
          <a:p>
            <a:pPr marL="0" lvl="0" indent="0">
              <a:buNone/>
            </a:pPr>
            <a:r>
              <a:rPr lang="en-GB" sz="2000" dirty="0"/>
              <a:t>of the concept test.</a:t>
            </a:r>
          </a:p>
          <a:p>
            <a:pPr marL="0" lvl="0" indent="0">
              <a:buNone/>
            </a:pPr>
            <a:r>
              <a:rPr lang="en-GB" sz="2000" b="1" dirty="0"/>
              <a:t>Concept 1</a:t>
            </a:r>
            <a:r>
              <a:rPr lang="en-GB" sz="2000" dirty="0"/>
              <a:t>: An affordably priced midsize car designed as a second </a:t>
            </a:r>
          </a:p>
          <a:p>
            <a:pPr marL="0" lvl="0" indent="0">
              <a:buNone/>
            </a:pPr>
            <a:r>
              <a:rPr lang="en-GB" sz="2000" dirty="0"/>
              <a:t>family car to be used around town for running errands and visiting friends.</a:t>
            </a:r>
          </a:p>
          <a:p>
            <a:pPr marL="0" lvl="0" indent="0">
              <a:buNone/>
            </a:pPr>
            <a:r>
              <a:rPr lang="en-GB" sz="2000" b="1" dirty="0"/>
              <a:t>Concept 2</a:t>
            </a:r>
            <a:r>
              <a:rPr lang="en-GB" sz="2000" dirty="0"/>
              <a:t>: A mid-priced sporty compact appealing to young singles and couples.</a:t>
            </a:r>
          </a:p>
          <a:p>
            <a:pPr marL="0" lvl="0" indent="0">
              <a:buNone/>
            </a:pPr>
            <a:r>
              <a:rPr lang="en-GB" sz="2000" b="1" dirty="0"/>
              <a:t> Concept 3</a:t>
            </a:r>
            <a:r>
              <a:rPr lang="en-GB" sz="2000" dirty="0"/>
              <a:t>: A “green” car appealing to </a:t>
            </a:r>
          </a:p>
          <a:p>
            <a:pPr marL="0" lvl="0" indent="0">
              <a:buNone/>
            </a:pPr>
            <a:r>
              <a:rPr lang="en-GB" sz="2000" dirty="0"/>
              <a:t>environmentally conscious people who want</a:t>
            </a:r>
          </a:p>
          <a:p>
            <a:pPr marL="0" lvl="0" indent="0">
              <a:buNone/>
            </a:pPr>
            <a:r>
              <a:rPr lang="en-GB" sz="2000" dirty="0"/>
              <a:t>practical, low-polluting transportation</a:t>
            </a:r>
          </a:p>
        </p:txBody>
      </p:sp>
      <p:pic>
        <p:nvPicPr>
          <p:cNvPr id="4" name="Picture 8"/>
          <p:cNvPicPr>
            <a:picLocks noChangeAspect="1"/>
          </p:cNvPicPr>
          <p:nvPr/>
        </p:nvPicPr>
        <p:blipFill>
          <a:blip r:embed="rId2"/>
          <a:stretch>
            <a:fillRect/>
          </a:stretch>
        </p:blipFill>
        <p:spPr>
          <a:xfrm>
            <a:off x="8777289" y="4870725"/>
            <a:ext cx="2847971" cy="1609728"/>
          </a:xfrm>
          <a:prstGeom prst="rect">
            <a:avLst/>
          </a:prstGeom>
          <a:noFill/>
          <a:ln cap="flat">
            <a:noFill/>
          </a:ln>
        </p:spPr>
      </p:pic>
      <p:pic>
        <p:nvPicPr>
          <p:cNvPr id="5" name="Picture 9"/>
          <p:cNvPicPr>
            <a:picLocks noChangeAspect="1"/>
          </p:cNvPicPr>
          <p:nvPr/>
        </p:nvPicPr>
        <p:blipFill>
          <a:blip r:embed="rId3"/>
          <a:stretch>
            <a:fillRect/>
          </a:stretch>
        </p:blipFill>
        <p:spPr>
          <a:xfrm>
            <a:off x="10201275" y="1928807"/>
            <a:ext cx="1514475" cy="2619371"/>
          </a:xfrm>
          <a:prstGeom prst="rect">
            <a:avLst/>
          </a:prstGeom>
          <a:noFill/>
          <a:ln cap="flat">
            <a:noFill/>
          </a:ln>
        </p:spPr>
      </p:pic>
      <p:sp>
        <p:nvSpPr>
          <p:cNvPr id="6" name="Footer Placeholder 5"/>
          <p:cNvSpPr>
            <a:spLocks noGrp="1"/>
          </p:cNvSpPr>
          <p:nvPr>
            <p:ph type="ftr" sz="quarter" idx="9"/>
          </p:nvPr>
        </p:nvSpPr>
        <p:spPr/>
        <p:txBody>
          <a:bodyPr/>
          <a:lstStyle/>
          <a:p>
            <a:pPr lvl="0"/>
            <a:r>
              <a:rPr lang="en-GB"/>
              <a:t>Kotler &amp; Armstrong 15 Ed.</a:t>
            </a:r>
          </a:p>
        </p:txBody>
      </p:sp>
      <p:sp>
        <p:nvSpPr>
          <p:cNvPr id="7" name="Slide Number Placeholder 6"/>
          <p:cNvSpPr>
            <a:spLocks noGrp="1"/>
          </p:cNvSpPr>
          <p:nvPr>
            <p:ph type="sldNum" sz="quarter" idx="8"/>
          </p:nvPr>
        </p:nvSpPr>
        <p:spPr/>
        <p:txBody>
          <a:bodyPr/>
          <a:lstStyle/>
          <a:p>
            <a:pPr lvl="0"/>
            <a:fld id="{EC2ADA7B-7C91-49F6-A7FE-F6BD588D14B3}" type="slidenum">
              <a:rPr lang="en-GB" smtClean="0"/>
              <a:t>14</a:t>
            </a:fld>
            <a:endParaRPr lang="en-GB"/>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Title 1"/>
          <p:cNvSpPr txBox="1">
            <a:spLocks noGrp="1"/>
          </p:cNvSpPr>
          <p:nvPr>
            <p:ph type="title"/>
          </p:nvPr>
        </p:nvSpPr>
        <p:spPr>
          <a:xfrm>
            <a:off x="1066803" y="642594"/>
            <a:ext cx="10058400" cy="931806"/>
          </a:xfrm>
        </p:spPr>
        <p:txBody>
          <a:bodyPr/>
          <a:lstStyle/>
          <a:p>
            <a:pPr lvl="0"/>
            <a:r>
              <a:rPr lang="en-GB" dirty="0"/>
              <a:t>Marketing Strategy Development</a:t>
            </a:r>
          </a:p>
        </p:txBody>
      </p:sp>
      <p:sp>
        <p:nvSpPr>
          <p:cNvPr id="3" name="Content Placeholder 2"/>
          <p:cNvSpPr txBox="1">
            <a:spLocks noGrp="1"/>
          </p:cNvSpPr>
          <p:nvPr>
            <p:ph idx="1"/>
          </p:nvPr>
        </p:nvSpPr>
        <p:spPr>
          <a:xfrm>
            <a:off x="514350" y="1574400"/>
            <a:ext cx="10610853" cy="4460640"/>
          </a:xfrm>
        </p:spPr>
        <p:txBody>
          <a:bodyPr/>
          <a:lstStyle/>
          <a:p>
            <a:pPr marL="187323" lvl="0" indent="-187323">
              <a:spcBef>
                <a:spcPts val="600"/>
              </a:spcBef>
              <a:spcAft>
                <a:spcPts val="600"/>
              </a:spcAft>
              <a:buSzPct val="110000"/>
              <a:buFont typeface="Arial"/>
              <a:buChar char="•"/>
            </a:pPr>
            <a:r>
              <a:rPr lang="en-US" sz="2400" b="1" dirty="0">
                <a:solidFill>
                  <a:srgbClr val="FF0000"/>
                </a:solidFill>
                <a:latin typeface="Arial"/>
                <a:ea typeface="ＭＳ Ｐゴシック"/>
                <a:cs typeface="Arial"/>
              </a:rPr>
              <a:t>Marketing strategy development</a:t>
            </a:r>
            <a:r>
              <a:rPr lang="en-US" sz="2400" dirty="0">
                <a:solidFill>
                  <a:srgbClr val="FF0000"/>
                </a:solidFill>
                <a:latin typeface="Arial"/>
                <a:ea typeface="ＭＳ Ｐゴシック"/>
                <a:cs typeface="Arial"/>
              </a:rPr>
              <a:t> </a:t>
            </a:r>
            <a:r>
              <a:rPr lang="en-US" sz="2400" dirty="0">
                <a:latin typeface="Arial"/>
                <a:ea typeface="ＭＳ Ｐゴシック"/>
                <a:cs typeface="Arial"/>
              </a:rPr>
              <a:t>is designing an initial marketing strategy for a new product based on the product concept.</a:t>
            </a:r>
          </a:p>
          <a:p>
            <a:pPr marL="187323" lvl="0" indent="-187323">
              <a:spcBef>
                <a:spcPts val="600"/>
              </a:spcBef>
              <a:spcAft>
                <a:spcPts val="600"/>
              </a:spcAft>
              <a:buSzPct val="110000"/>
              <a:buFont typeface="Arial"/>
              <a:buChar char="•"/>
            </a:pPr>
            <a:r>
              <a:rPr lang="en-US" sz="2400" dirty="0">
                <a:solidFill>
                  <a:srgbClr val="FF0000"/>
                </a:solidFill>
                <a:latin typeface="Arial"/>
                <a:ea typeface="ＭＳ Ｐゴシック"/>
                <a:cs typeface="Arial"/>
              </a:rPr>
              <a:t>Marketing strategy statement  </a:t>
            </a:r>
            <a:r>
              <a:rPr lang="en-US" sz="2400" dirty="0">
                <a:latin typeface="Arial"/>
                <a:ea typeface="ＭＳ Ｐゴシック"/>
                <a:cs typeface="Arial"/>
              </a:rPr>
              <a:t>consists of:</a:t>
            </a:r>
          </a:p>
          <a:p>
            <a:pPr marL="0" lvl="0" indent="0">
              <a:spcBef>
                <a:spcPts val="600"/>
              </a:spcBef>
              <a:spcAft>
                <a:spcPts val="600"/>
              </a:spcAft>
              <a:buSzPct val="110000"/>
              <a:buNone/>
            </a:pPr>
            <a:r>
              <a:rPr lang="en-US" sz="2400" dirty="0">
                <a:latin typeface="Arial"/>
                <a:ea typeface="ＭＳ Ｐゴシック"/>
                <a:cs typeface="Arial"/>
              </a:rPr>
              <a:t>Target market description </a:t>
            </a:r>
          </a:p>
          <a:p>
            <a:pPr marL="0" lvl="0" indent="0">
              <a:spcBef>
                <a:spcPts val="600"/>
              </a:spcBef>
              <a:spcAft>
                <a:spcPts val="600"/>
              </a:spcAft>
              <a:buSzPct val="110000"/>
              <a:buNone/>
            </a:pPr>
            <a:r>
              <a:rPr lang="en-US" sz="2400" dirty="0">
                <a:latin typeface="Arial"/>
                <a:ea typeface="ＭＳ Ｐゴシック"/>
                <a:cs typeface="Arial"/>
              </a:rPr>
              <a:t>Value proposition planned</a:t>
            </a:r>
          </a:p>
          <a:p>
            <a:pPr marL="0" lvl="0" indent="0">
              <a:spcBef>
                <a:spcPts val="600"/>
              </a:spcBef>
              <a:spcAft>
                <a:spcPts val="600"/>
              </a:spcAft>
              <a:buSzPct val="110000"/>
              <a:buNone/>
            </a:pPr>
            <a:r>
              <a:rPr lang="en-US" sz="2400" dirty="0">
                <a:latin typeface="Arial"/>
                <a:ea typeface="ＭＳ Ｐゴシック"/>
                <a:cs typeface="Arial"/>
              </a:rPr>
              <a:t>Sales, market-share, and marketing mix </a:t>
            </a:r>
          </a:p>
          <a:p>
            <a:pPr marL="187323" lvl="0" indent="-187323">
              <a:spcBef>
                <a:spcPts val="600"/>
              </a:spcBef>
              <a:spcAft>
                <a:spcPts val="600"/>
              </a:spcAft>
              <a:buSzPct val="110000"/>
              <a:buFont typeface="Arial"/>
              <a:buChar char="•"/>
            </a:pPr>
            <a:endParaRPr lang="en-GB" sz="2400" dirty="0">
              <a:latin typeface="Arial"/>
              <a:ea typeface="ＭＳ Ｐゴシック"/>
              <a:cs typeface="Arial"/>
            </a:endParaRPr>
          </a:p>
          <a:p>
            <a:pPr lvl="0"/>
            <a:endParaRPr lang="en-GB" dirty="0"/>
          </a:p>
        </p:txBody>
      </p:sp>
      <p:sp>
        <p:nvSpPr>
          <p:cNvPr id="4" name="Footer Placeholder 3"/>
          <p:cNvSpPr>
            <a:spLocks noGrp="1"/>
          </p:cNvSpPr>
          <p:nvPr>
            <p:ph type="ftr" sz="quarter" idx="9"/>
          </p:nvPr>
        </p:nvSpPr>
        <p:spPr/>
        <p:txBody>
          <a:bodyPr/>
          <a:lstStyle/>
          <a:p>
            <a:pPr lvl="0"/>
            <a:r>
              <a:rPr lang="en-GB"/>
              <a:t>Kotler &amp; Armstrong 15 Ed.</a:t>
            </a:r>
          </a:p>
        </p:txBody>
      </p:sp>
      <p:sp>
        <p:nvSpPr>
          <p:cNvPr id="5" name="Slide Number Placeholder 4"/>
          <p:cNvSpPr>
            <a:spLocks noGrp="1"/>
          </p:cNvSpPr>
          <p:nvPr>
            <p:ph type="sldNum" sz="quarter" idx="8"/>
          </p:nvPr>
        </p:nvSpPr>
        <p:spPr/>
        <p:txBody>
          <a:bodyPr/>
          <a:lstStyle/>
          <a:p>
            <a:pPr lvl="0"/>
            <a:fld id="{EC2ADA7B-7C91-49F6-A7FE-F6BD588D14B3}" type="slidenum">
              <a:rPr lang="en-GB" smtClean="0"/>
              <a:t>15</a:t>
            </a:fld>
            <a:endParaRPr lang="en-GB"/>
          </a:p>
        </p:txBody>
      </p:sp>
      <p:pic>
        <p:nvPicPr>
          <p:cNvPr id="6" name="Picture 5"/>
          <p:cNvPicPr>
            <a:picLocks noChangeAspect="1"/>
          </p:cNvPicPr>
          <p:nvPr/>
        </p:nvPicPr>
        <p:blipFill>
          <a:blip r:embed="rId2"/>
          <a:stretch>
            <a:fillRect/>
          </a:stretch>
        </p:blipFill>
        <p:spPr>
          <a:xfrm>
            <a:off x="6629399" y="2631838"/>
            <a:ext cx="4902203" cy="3676652"/>
          </a:xfrm>
          <a:prstGeom prst="rect">
            <a:avLst/>
          </a:prstGeom>
        </p:spPr>
      </p:pic>
      <p:pic>
        <p:nvPicPr>
          <p:cNvPr id="7" name="Picture 6"/>
          <p:cNvPicPr>
            <a:picLocks noChangeAspect="1"/>
          </p:cNvPicPr>
          <p:nvPr/>
        </p:nvPicPr>
        <p:blipFill>
          <a:blip r:embed="rId3"/>
          <a:stretch>
            <a:fillRect/>
          </a:stretch>
        </p:blipFill>
        <p:spPr>
          <a:xfrm>
            <a:off x="2076450" y="4596405"/>
            <a:ext cx="2619220" cy="174614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a:t>Business Analysis</a:t>
            </a:r>
          </a:p>
        </p:txBody>
      </p:sp>
      <p:sp>
        <p:nvSpPr>
          <p:cNvPr id="3" name="Content Placeholder 2"/>
          <p:cNvSpPr txBox="1">
            <a:spLocks noGrp="1"/>
          </p:cNvSpPr>
          <p:nvPr>
            <p:ph idx="1"/>
          </p:nvPr>
        </p:nvSpPr>
        <p:spPr>
          <a:xfrm>
            <a:off x="552453" y="2014194"/>
            <a:ext cx="10572750" cy="4020845"/>
          </a:xfrm>
        </p:spPr>
        <p:txBody>
          <a:bodyPr/>
          <a:lstStyle/>
          <a:p>
            <a:pPr marL="187323" lvl="0" indent="-187323">
              <a:lnSpc>
                <a:spcPct val="90000"/>
              </a:lnSpc>
              <a:spcBef>
                <a:spcPts val="600"/>
              </a:spcBef>
              <a:spcAft>
                <a:spcPts val="600"/>
              </a:spcAft>
              <a:buSzPct val="110000"/>
              <a:buFont typeface="Arial"/>
              <a:buChar char="•"/>
            </a:pPr>
            <a:r>
              <a:rPr lang="en-US" sz="2400" b="1" dirty="0">
                <a:solidFill>
                  <a:srgbClr val="FF0000"/>
                </a:solidFill>
                <a:latin typeface="Arial"/>
                <a:ea typeface="ＭＳ Ｐゴシック"/>
                <a:cs typeface="Arial"/>
              </a:rPr>
              <a:t>Business analysis</a:t>
            </a:r>
            <a:r>
              <a:rPr lang="en-US" sz="2400" dirty="0">
                <a:solidFill>
                  <a:srgbClr val="FF0000"/>
                </a:solidFill>
                <a:latin typeface="Arial"/>
                <a:ea typeface="ＭＳ Ｐゴシック"/>
                <a:cs typeface="Arial"/>
              </a:rPr>
              <a:t> </a:t>
            </a:r>
            <a:r>
              <a:rPr lang="en-US" sz="2400" dirty="0">
                <a:latin typeface="Arial"/>
                <a:ea typeface="ＭＳ Ｐゴシック"/>
                <a:cs typeface="Arial"/>
              </a:rPr>
              <a:t>is a review of </a:t>
            </a:r>
            <a:r>
              <a:rPr lang="en-US" sz="2400" dirty="0">
                <a:solidFill>
                  <a:srgbClr val="FF0000"/>
                </a:solidFill>
                <a:latin typeface="Arial"/>
                <a:ea typeface="ＭＳ Ｐゴシック"/>
                <a:cs typeface="Arial"/>
              </a:rPr>
              <a:t>the sales, costs, and profit </a:t>
            </a:r>
            <a:r>
              <a:rPr lang="en-US" sz="2400" dirty="0">
                <a:latin typeface="Arial"/>
                <a:ea typeface="ＭＳ Ｐゴシック"/>
                <a:cs typeface="Arial"/>
              </a:rPr>
              <a:t>projections for a new product to find out whether these factors satisfy the company’s objectives.</a:t>
            </a:r>
            <a:r>
              <a:rPr lang="en-GB" sz="2400" dirty="0">
                <a:latin typeface="Arial"/>
                <a:ea typeface="ＭＳ Ｐゴシック"/>
                <a:cs typeface="Arial"/>
              </a:rPr>
              <a:t> If the business analysis </a:t>
            </a:r>
            <a:r>
              <a:rPr lang="en-GB" sz="2400" b="1" dirty="0">
                <a:latin typeface="Arial"/>
                <a:ea typeface="ＭＳ Ｐゴシック"/>
                <a:cs typeface="Arial"/>
              </a:rPr>
              <a:t>satisfies the company’s objectives</a:t>
            </a:r>
            <a:r>
              <a:rPr lang="en-GB" sz="2400" dirty="0">
                <a:latin typeface="Arial"/>
                <a:ea typeface="ＭＳ Ｐゴシック"/>
                <a:cs typeface="Arial"/>
              </a:rPr>
              <a:t>, the product can move to the product development stage.</a:t>
            </a:r>
          </a:p>
          <a:p>
            <a:pPr marL="187323" lvl="0" indent="-187323">
              <a:lnSpc>
                <a:spcPct val="90000"/>
              </a:lnSpc>
              <a:spcBef>
                <a:spcPts val="600"/>
              </a:spcBef>
              <a:spcAft>
                <a:spcPts val="600"/>
              </a:spcAft>
              <a:buSzPct val="110000"/>
              <a:buFont typeface="Arial"/>
              <a:buChar char="•"/>
            </a:pPr>
            <a:r>
              <a:rPr lang="en-GB" sz="2400" dirty="0">
                <a:latin typeface="Arial"/>
                <a:ea typeface="ＭＳ Ｐゴシック"/>
                <a:cs typeface="Arial"/>
              </a:rPr>
              <a:t>Estimate sale: sales history – assess the risk estimate – estimate cost (R&amp;D, marketing, operation)- The company then uses the sales and costs figures to analyse the new product’s financial attractiveness.</a:t>
            </a:r>
          </a:p>
          <a:p>
            <a:pPr marL="187323" lvl="0" indent="-187323">
              <a:lnSpc>
                <a:spcPct val="90000"/>
              </a:lnSpc>
              <a:spcBef>
                <a:spcPts val="600"/>
              </a:spcBef>
              <a:spcAft>
                <a:spcPts val="600"/>
              </a:spcAft>
              <a:buSzPct val="110000"/>
              <a:buFont typeface="Arial"/>
              <a:buChar char="•"/>
            </a:pPr>
            <a:r>
              <a:rPr lang="en-GB" sz="2400" dirty="0">
                <a:latin typeface="Arial"/>
                <a:ea typeface="ＭＳ Ｐゴシック"/>
                <a:cs typeface="Arial"/>
              </a:rPr>
              <a:t>To estimate sales, the company might look at the </a:t>
            </a:r>
          </a:p>
          <a:p>
            <a:pPr marL="0" lvl="0" indent="0">
              <a:lnSpc>
                <a:spcPct val="90000"/>
              </a:lnSpc>
              <a:spcBef>
                <a:spcPts val="600"/>
              </a:spcBef>
              <a:spcAft>
                <a:spcPts val="600"/>
              </a:spcAft>
              <a:buSzPct val="110000"/>
              <a:buNone/>
            </a:pPr>
            <a:r>
              <a:rPr lang="en-GB" sz="2400" b="1" dirty="0">
                <a:latin typeface="Arial"/>
                <a:ea typeface="ＭＳ Ｐゴシック"/>
                <a:cs typeface="Arial"/>
              </a:rPr>
              <a:t>sales history of similar products </a:t>
            </a:r>
            <a:r>
              <a:rPr lang="en-GB" sz="2400" dirty="0">
                <a:latin typeface="Arial"/>
                <a:ea typeface="ＭＳ Ｐゴシック"/>
                <a:cs typeface="Arial"/>
              </a:rPr>
              <a:t>and conduct </a:t>
            </a:r>
            <a:r>
              <a:rPr lang="en-GB" sz="2400" b="1" dirty="0">
                <a:latin typeface="Arial"/>
                <a:ea typeface="ＭＳ Ｐゴシック"/>
                <a:cs typeface="Arial"/>
              </a:rPr>
              <a:t>market surveys</a:t>
            </a:r>
            <a:endParaRPr lang="en-US" sz="2400" b="1" dirty="0">
              <a:latin typeface="Arial"/>
              <a:ea typeface="ＭＳ Ｐゴシック"/>
              <a:cs typeface="Arial"/>
            </a:endParaRPr>
          </a:p>
          <a:p>
            <a:pPr marL="187323" lvl="0" indent="-187323">
              <a:lnSpc>
                <a:spcPct val="90000"/>
              </a:lnSpc>
              <a:spcBef>
                <a:spcPts val="600"/>
              </a:spcBef>
              <a:spcAft>
                <a:spcPts val="600"/>
              </a:spcAft>
              <a:buSzPct val="110000"/>
              <a:buFont typeface="Arial"/>
              <a:buChar char="•"/>
            </a:pPr>
            <a:endParaRPr lang="en-GB" sz="2400" dirty="0">
              <a:latin typeface="Arial"/>
              <a:ea typeface="ＭＳ Ｐゴシック"/>
              <a:cs typeface="Arial"/>
            </a:endParaRPr>
          </a:p>
          <a:p>
            <a:pPr lvl="0">
              <a:lnSpc>
                <a:spcPct val="90000"/>
              </a:lnSpc>
            </a:pPr>
            <a:endParaRPr lang="en-GB" dirty="0"/>
          </a:p>
        </p:txBody>
      </p:sp>
      <p:pic>
        <p:nvPicPr>
          <p:cNvPr id="4" name="Picture 3"/>
          <p:cNvPicPr>
            <a:picLocks noChangeAspect="1"/>
          </p:cNvPicPr>
          <p:nvPr/>
        </p:nvPicPr>
        <p:blipFill>
          <a:blip r:embed="rId2"/>
          <a:stretch>
            <a:fillRect/>
          </a:stretch>
        </p:blipFill>
        <p:spPr>
          <a:xfrm>
            <a:off x="9277350" y="4286249"/>
            <a:ext cx="2341820" cy="2115473"/>
          </a:xfrm>
          <a:prstGeom prst="rect">
            <a:avLst/>
          </a:prstGeom>
          <a:noFill/>
          <a:ln cap="flat">
            <a:noFill/>
          </a:ln>
        </p:spPr>
      </p:pic>
      <p:sp>
        <p:nvSpPr>
          <p:cNvPr id="5" name="Footer Placeholder 4"/>
          <p:cNvSpPr>
            <a:spLocks noGrp="1"/>
          </p:cNvSpPr>
          <p:nvPr>
            <p:ph type="ftr" sz="quarter" idx="9"/>
          </p:nvPr>
        </p:nvSpPr>
        <p:spPr/>
        <p:txBody>
          <a:bodyPr/>
          <a:lstStyle/>
          <a:p>
            <a:pPr lvl="0"/>
            <a:r>
              <a:rPr lang="en-GB"/>
              <a:t>Kotler &amp; Armstrong 15 Ed.</a:t>
            </a:r>
          </a:p>
        </p:txBody>
      </p:sp>
      <p:sp>
        <p:nvSpPr>
          <p:cNvPr id="6" name="Slide Number Placeholder 5"/>
          <p:cNvSpPr>
            <a:spLocks noGrp="1"/>
          </p:cNvSpPr>
          <p:nvPr>
            <p:ph type="sldNum" sz="quarter" idx="8"/>
          </p:nvPr>
        </p:nvSpPr>
        <p:spPr/>
        <p:txBody>
          <a:bodyPr/>
          <a:lstStyle/>
          <a:p>
            <a:pPr lvl="0"/>
            <a:fld id="{EC2ADA7B-7C91-49F6-A7FE-F6BD588D14B3}" type="slidenum">
              <a:rPr lang="en-GB" smtClean="0"/>
              <a:t>16</a:t>
            </a:fld>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a:t>Product Development</a:t>
            </a:r>
            <a:r>
              <a:rPr lang="en-GB" sz="2800"/>
              <a:t>(testing)</a:t>
            </a:r>
            <a:r>
              <a:rPr lang="en-GB"/>
              <a:t> </a:t>
            </a:r>
          </a:p>
        </p:txBody>
      </p:sp>
      <p:sp>
        <p:nvSpPr>
          <p:cNvPr id="3" name="Content Placeholder 2"/>
          <p:cNvSpPr txBox="1">
            <a:spLocks noGrp="1"/>
          </p:cNvSpPr>
          <p:nvPr>
            <p:ph idx="1"/>
          </p:nvPr>
        </p:nvSpPr>
        <p:spPr>
          <a:xfrm>
            <a:off x="552453" y="2014194"/>
            <a:ext cx="11163296" cy="4291352"/>
          </a:xfrm>
        </p:spPr>
        <p:txBody>
          <a:bodyPr/>
          <a:lstStyle/>
          <a:p>
            <a:pPr lvl="0"/>
            <a:r>
              <a:rPr lang="en-US" sz="2400" b="1" dirty="0">
                <a:solidFill>
                  <a:srgbClr val="FF0000"/>
                </a:solidFill>
                <a:latin typeface="Arial"/>
                <a:ea typeface="ＭＳ Ｐゴシック"/>
                <a:cs typeface="Arial"/>
              </a:rPr>
              <a:t>Product development </a:t>
            </a:r>
            <a:r>
              <a:rPr lang="en-US" sz="2400" dirty="0">
                <a:latin typeface="Arial"/>
                <a:ea typeface="ＭＳ Ｐゴシック"/>
                <a:cs typeface="Arial"/>
              </a:rPr>
              <a:t>is developing the product concept into a </a:t>
            </a:r>
            <a:r>
              <a:rPr lang="en-US" sz="2400" b="1" dirty="0">
                <a:latin typeface="Arial"/>
                <a:ea typeface="ＭＳ Ｐゴシック"/>
                <a:cs typeface="Arial"/>
              </a:rPr>
              <a:t>physical product </a:t>
            </a:r>
            <a:r>
              <a:rPr lang="en-US" sz="2400" dirty="0">
                <a:latin typeface="Arial"/>
                <a:ea typeface="ＭＳ Ｐゴシック"/>
                <a:cs typeface="Arial"/>
              </a:rPr>
              <a:t>to ensure that the product idea can be turned into a workable market offering. </a:t>
            </a:r>
            <a:r>
              <a:rPr lang="en-GB" sz="2400" b="1" dirty="0">
                <a:latin typeface="Arial"/>
                <a:ea typeface="ＭＳ Ｐゴシック"/>
                <a:cs typeface="Arial"/>
              </a:rPr>
              <a:t>Marketers often involve actual customers in product testing</a:t>
            </a:r>
            <a:endParaRPr lang="en-US" sz="2400" b="1" dirty="0">
              <a:latin typeface="Arial"/>
              <a:ea typeface="ＭＳ Ｐゴシック"/>
              <a:cs typeface="Arial"/>
            </a:endParaRPr>
          </a:p>
          <a:p>
            <a:pPr marL="0" lvl="0" indent="0">
              <a:buNone/>
            </a:pPr>
            <a:r>
              <a:rPr lang="en-GB" sz="2400" dirty="0">
                <a:latin typeface="Arial"/>
                <a:ea typeface="ＭＳ Ｐゴシック"/>
                <a:cs typeface="Arial"/>
              </a:rPr>
              <a:t>When the prototypes are ready, they undergo rigorous functional tests under laboratory and ﬁeld conditions to </a:t>
            </a:r>
            <a:r>
              <a:rPr lang="en-GB" sz="2400" b="1" dirty="0">
                <a:latin typeface="Arial"/>
                <a:ea typeface="ＭＳ Ｐゴシック"/>
                <a:cs typeface="Arial"/>
              </a:rPr>
              <a:t>make sure that the product performs safely and effectively</a:t>
            </a:r>
            <a:r>
              <a:rPr lang="en-GB" sz="2400" dirty="0">
                <a:latin typeface="Arial"/>
                <a:ea typeface="ＭＳ Ｐゴシック"/>
                <a:cs typeface="Arial"/>
              </a:rPr>
              <a:t>. </a:t>
            </a:r>
          </a:p>
          <a:p>
            <a:pPr marL="0" lvl="0" indent="0">
              <a:buNone/>
            </a:pPr>
            <a:endParaRPr lang="en-GB" sz="2400" dirty="0">
              <a:latin typeface="Arial"/>
              <a:ea typeface="ＭＳ Ｐゴシック"/>
              <a:cs typeface="Arial"/>
            </a:endParaRPr>
          </a:p>
          <a:p>
            <a:pPr marL="0" lvl="0" indent="0">
              <a:buNone/>
            </a:pPr>
            <a:endParaRPr lang="en-GB" dirty="0"/>
          </a:p>
        </p:txBody>
      </p:sp>
      <p:pic>
        <p:nvPicPr>
          <p:cNvPr id="4" name="Picture 4"/>
          <p:cNvPicPr>
            <a:picLocks noChangeAspect="1"/>
          </p:cNvPicPr>
          <p:nvPr/>
        </p:nvPicPr>
        <p:blipFill>
          <a:blip r:embed="rId2"/>
          <a:stretch>
            <a:fillRect/>
          </a:stretch>
        </p:blipFill>
        <p:spPr>
          <a:xfrm>
            <a:off x="8077196" y="4138610"/>
            <a:ext cx="3257550" cy="2166935"/>
          </a:xfrm>
          <a:prstGeom prst="rect">
            <a:avLst/>
          </a:prstGeom>
          <a:noFill/>
          <a:ln cap="flat">
            <a:noFill/>
          </a:ln>
        </p:spPr>
      </p:pic>
      <p:pic>
        <p:nvPicPr>
          <p:cNvPr id="5" name="Picture 5"/>
          <p:cNvPicPr>
            <a:picLocks noChangeAspect="1"/>
          </p:cNvPicPr>
          <p:nvPr/>
        </p:nvPicPr>
        <p:blipFill>
          <a:blip r:embed="rId3"/>
          <a:stretch>
            <a:fillRect/>
          </a:stretch>
        </p:blipFill>
        <p:spPr>
          <a:xfrm>
            <a:off x="4591046" y="4138610"/>
            <a:ext cx="2753240" cy="2188186"/>
          </a:xfrm>
          <a:prstGeom prst="rect">
            <a:avLst/>
          </a:prstGeom>
          <a:noFill/>
          <a:ln cap="flat">
            <a:noFill/>
          </a:ln>
        </p:spPr>
      </p:pic>
      <p:sp>
        <p:nvSpPr>
          <p:cNvPr id="6" name="Footer Placeholder 5"/>
          <p:cNvSpPr>
            <a:spLocks noGrp="1"/>
          </p:cNvSpPr>
          <p:nvPr>
            <p:ph type="ftr" sz="quarter" idx="9"/>
          </p:nvPr>
        </p:nvSpPr>
        <p:spPr/>
        <p:txBody>
          <a:bodyPr/>
          <a:lstStyle/>
          <a:p>
            <a:pPr lvl="0"/>
            <a:r>
              <a:rPr lang="en-GB"/>
              <a:t>Kotler &amp; Armstrong 15 Ed.</a:t>
            </a:r>
          </a:p>
        </p:txBody>
      </p:sp>
      <p:sp>
        <p:nvSpPr>
          <p:cNvPr id="7" name="Slide Number Placeholder 6"/>
          <p:cNvSpPr>
            <a:spLocks noGrp="1"/>
          </p:cNvSpPr>
          <p:nvPr>
            <p:ph type="sldNum" sz="quarter" idx="8"/>
          </p:nvPr>
        </p:nvSpPr>
        <p:spPr/>
        <p:txBody>
          <a:bodyPr/>
          <a:lstStyle/>
          <a:p>
            <a:pPr lvl="0"/>
            <a:fld id="{EC2ADA7B-7C91-49F6-A7FE-F6BD588D14B3}" type="slidenum">
              <a:rPr lang="en-GB" smtClean="0"/>
              <a:t>17</a:t>
            </a:fld>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a:t>Test Marketing </a:t>
            </a:r>
          </a:p>
        </p:txBody>
      </p:sp>
      <p:sp>
        <p:nvSpPr>
          <p:cNvPr id="3" name="Content Placeholder 2"/>
          <p:cNvSpPr txBox="1">
            <a:spLocks noGrp="1"/>
          </p:cNvSpPr>
          <p:nvPr>
            <p:ph idx="1"/>
          </p:nvPr>
        </p:nvSpPr>
        <p:spPr>
          <a:xfrm>
            <a:off x="476246" y="2014194"/>
            <a:ext cx="11258550" cy="4348502"/>
          </a:xfrm>
        </p:spPr>
        <p:txBody>
          <a:bodyPr/>
          <a:lstStyle/>
          <a:p>
            <a:pPr lvl="0">
              <a:lnSpc>
                <a:spcPct val="80000"/>
              </a:lnSpc>
            </a:pPr>
            <a:r>
              <a:rPr lang="en-GB" sz="2400" b="1" dirty="0">
                <a:solidFill>
                  <a:srgbClr val="FF0000"/>
                </a:solidFill>
              </a:rPr>
              <a:t>Test marketing</a:t>
            </a:r>
            <a:r>
              <a:rPr lang="en-GB" sz="2400" dirty="0"/>
              <a:t>: test product  in more realistic market settings. </a:t>
            </a:r>
          </a:p>
          <a:p>
            <a:pPr lvl="0">
              <a:lnSpc>
                <a:spcPct val="80000"/>
              </a:lnSpc>
            </a:pPr>
            <a:r>
              <a:rPr lang="en-GB" sz="2400" dirty="0"/>
              <a:t>A good test market can provide a wealth of information about the potential success of the product and marketing programme. </a:t>
            </a:r>
          </a:p>
          <a:p>
            <a:pPr lvl="0">
              <a:lnSpc>
                <a:spcPct val="80000"/>
              </a:lnSpc>
            </a:pPr>
            <a:r>
              <a:rPr lang="en-GB" sz="2400" b="1" dirty="0"/>
              <a:t>When test marketing is likely </a:t>
            </a:r>
            <a:r>
              <a:rPr lang="en-GB" sz="2400" dirty="0"/>
              <a:t>: New product with large investment, Uncertainty about product or marketing program</a:t>
            </a:r>
          </a:p>
          <a:p>
            <a:pPr lvl="0">
              <a:lnSpc>
                <a:spcPct val="80000"/>
              </a:lnSpc>
            </a:pPr>
            <a:r>
              <a:rPr lang="en-GB" sz="2400" b="1" dirty="0"/>
              <a:t>When test marketing is unlikely</a:t>
            </a:r>
            <a:r>
              <a:rPr lang="en-GB" sz="2400" dirty="0"/>
              <a:t>: Simple line extension, Copy of competitor product, Low costs, Management confidence</a:t>
            </a:r>
          </a:p>
          <a:p>
            <a:pPr lvl="0">
              <a:lnSpc>
                <a:spcPct val="80000"/>
              </a:lnSpc>
            </a:pPr>
            <a:endParaRPr lang="en-GB" sz="2400" dirty="0"/>
          </a:p>
          <a:p>
            <a:pPr lvl="0">
              <a:lnSpc>
                <a:spcPct val="80000"/>
              </a:lnSpc>
            </a:pPr>
            <a:endParaRPr lang="en-GB" sz="2400" dirty="0"/>
          </a:p>
          <a:p>
            <a:pPr lvl="0">
              <a:lnSpc>
                <a:spcPct val="80000"/>
              </a:lnSpc>
            </a:pPr>
            <a:endParaRPr lang="en-GB" sz="2400" dirty="0"/>
          </a:p>
          <a:p>
            <a:pPr lvl="0">
              <a:lnSpc>
                <a:spcPct val="80000"/>
              </a:lnSpc>
            </a:pPr>
            <a:endParaRPr lang="en-GB" sz="2400" dirty="0"/>
          </a:p>
          <a:p>
            <a:pPr marL="0" lvl="0" indent="0">
              <a:lnSpc>
                <a:spcPct val="80000"/>
              </a:lnSpc>
              <a:buNone/>
            </a:pPr>
            <a:endParaRPr lang="en-GB" sz="2000" dirty="0"/>
          </a:p>
        </p:txBody>
      </p:sp>
      <p:pic>
        <p:nvPicPr>
          <p:cNvPr id="4" name="Picture 3"/>
          <p:cNvPicPr>
            <a:picLocks noChangeAspect="1"/>
          </p:cNvPicPr>
          <p:nvPr/>
        </p:nvPicPr>
        <p:blipFill>
          <a:blip r:embed="rId3"/>
          <a:stretch>
            <a:fillRect/>
          </a:stretch>
        </p:blipFill>
        <p:spPr>
          <a:xfrm>
            <a:off x="7816437" y="4648196"/>
            <a:ext cx="3651665" cy="1714500"/>
          </a:xfrm>
          <a:prstGeom prst="rect">
            <a:avLst/>
          </a:prstGeom>
          <a:noFill/>
          <a:ln cap="flat">
            <a:noFill/>
          </a:ln>
        </p:spPr>
      </p:pic>
      <p:sp>
        <p:nvSpPr>
          <p:cNvPr id="5" name="Footer Placeholder 4"/>
          <p:cNvSpPr>
            <a:spLocks noGrp="1"/>
          </p:cNvSpPr>
          <p:nvPr>
            <p:ph type="ftr" sz="quarter" idx="9"/>
          </p:nvPr>
        </p:nvSpPr>
        <p:spPr/>
        <p:txBody>
          <a:bodyPr/>
          <a:lstStyle/>
          <a:p>
            <a:pPr lvl="0"/>
            <a:r>
              <a:rPr lang="en-GB"/>
              <a:t>Kotler &amp; Armstrong 15 Ed.</a:t>
            </a:r>
          </a:p>
        </p:txBody>
      </p:sp>
      <p:sp>
        <p:nvSpPr>
          <p:cNvPr id="6" name="Slide Number Placeholder 5"/>
          <p:cNvSpPr>
            <a:spLocks noGrp="1"/>
          </p:cNvSpPr>
          <p:nvPr>
            <p:ph type="sldNum" sz="quarter" idx="8"/>
          </p:nvPr>
        </p:nvSpPr>
        <p:spPr/>
        <p:txBody>
          <a:bodyPr/>
          <a:lstStyle/>
          <a:p>
            <a:pPr lvl="0"/>
            <a:fld id="{EC2ADA7B-7C91-49F6-A7FE-F6BD588D14B3}" type="slidenum">
              <a:rPr lang="en-GB" smtClean="0"/>
              <a:t>18</a:t>
            </a:fld>
            <a:endParaRPr lang="en-GB"/>
          </a:p>
        </p:txBody>
      </p:sp>
      <p:pic>
        <p:nvPicPr>
          <p:cNvPr id="8" name="Picture 7"/>
          <p:cNvPicPr>
            <a:picLocks noChangeAspect="1"/>
          </p:cNvPicPr>
          <p:nvPr/>
        </p:nvPicPr>
        <p:blipFill>
          <a:blip r:embed="rId4"/>
          <a:stretch>
            <a:fillRect/>
          </a:stretch>
        </p:blipFill>
        <p:spPr>
          <a:xfrm>
            <a:off x="1716824" y="4648196"/>
            <a:ext cx="1506445" cy="176843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9"/>
          </p:nvPr>
        </p:nvSpPr>
        <p:spPr/>
        <p:txBody>
          <a:bodyPr/>
          <a:lstStyle/>
          <a:p>
            <a:pPr lvl="0"/>
            <a:r>
              <a:rPr lang="en-GB"/>
              <a:t>Kotler &amp; Armstrong 15 Ed.</a:t>
            </a:r>
          </a:p>
        </p:txBody>
      </p:sp>
      <p:sp>
        <p:nvSpPr>
          <p:cNvPr id="5" name="Slide Number Placeholder 4"/>
          <p:cNvSpPr>
            <a:spLocks noGrp="1"/>
          </p:cNvSpPr>
          <p:nvPr>
            <p:ph type="sldNum" sz="quarter" idx="8"/>
          </p:nvPr>
        </p:nvSpPr>
        <p:spPr/>
        <p:txBody>
          <a:bodyPr/>
          <a:lstStyle/>
          <a:p>
            <a:pPr lvl="0"/>
            <a:fld id="{EC2ADA7B-7C91-49F6-A7FE-F6BD588D14B3}" type="slidenum">
              <a:rPr lang="en-GB" smtClean="0"/>
              <a:t>19</a:t>
            </a:fld>
            <a:endParaRPr lang="en-GB"/>
          </a:p>
        </p:txBody>
      </p:sp>
      <p:pic>
        <p:nvPicPr>
          <p:cNvPr id="6" name="Picture 5"/>
          <p:cNvPicPr>
            <a:picLocks noChangeAspect="1"/>
          </p:cNvPicPr>
          <p:nvPr/>
        </p:nvPicPr>
        <p:blipFill>
          <a:blip r:embed="rId2"/>
          <a:stretch>
            <a:fillRect/>
          </a:stretch>
        </p:blipFill>
        <p:spPr>
          <a:xfrm>
            <a:off x="496612" y="372618"/>
            <a:ext cx="6375661" cy="5841918"/>
          </a:xfrm>
          <a:prstGeom prst="rect">
            <a:avLst/>
          </a:prstGeom>
        </p:spPr>
      </p:pic>
      <p:pic>
        <p:nvPicPr>
          <p:cNvPr id="7" name="Picture 6"/>
          <p:cNvPicPr>
            <a:picLocks noChangeAspect="1"/>
          </p:cNvPicPr>
          <p:nvPr/>
        </p:nvPicPr>
        <p:blipFill>
          <a:blip r:embed="rId3"/>
          <a:stretch>
            <a:fillRect/>
          </a:stretch>
        </p:blipFill>
        <p:spPr>
          <a:xfrm>
            <a:off x="8334180" y="372618"/>
            <a:ext cx="2448119" cy="3268365"/>
          </a:xfrm>
          <a:prstGeom prst="rect">
            <a:avLst/>
          </a:prstGeom>
        </p:spPr>
      </p:pic>
      <p:pic>
        <p:nvPicPr>
          <p:cNvPr id="8" name="Picture 7"/>
          <p:cNvPicPr>
            <a:picLocks noChangeAspect="1"/>
          </p:cNvPicPr>
          <p:nvPr/>
        </p:nvPicPr>
        <p:blipFill>
          <a:blip r:embed="rId4"/>
          <a:stretch>
            <a:fillRect/>
          </a:stretch>
        </p:blipFill>
        <p:spPr>
          <a:xfrm>
            <a:off x="7056834" y="3768999"/>
            <a:ext cx="4638560" cy="2573553"/>
          </a:xfrm>
          <a:prstGeom prst="rect">
            <a:avLst/>
          </a:prstGeom>
        </p:spPr>
      </p:pic>
    </p:spTree>
    <p:extLst>
      <p:ext uri="{BB962C8B-B14F-4D97-AF65-F5344CB8AC3E}">
        <p14:creationId xmlns:p14="http://schemas.microsoft.com/office/powerpoint/2010/main" val="4218474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28">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a:t>Recap</a:t>
            </a:r>
          </a:p>
        </p:txBody>
      </p:sp>
      <p:sp>
        <p:nvSpPr>
          <p:cNvPr id="3" name="Content Placeholder 2"/>
          <p:cNvSpPr txBox="1">
            <a:spLocks noGrp="1"/>
          </p:cNvSpPr>
          <p:nvPr>
            <p:ph idx="1"/>
          </p:nvPr>
        </p:nvSpPr>
        <p:spPr>
          <a:xfrm>
            <a:off x="476246" y="1733546"/>
            <a:ext cx="11258550" cy="4591046"/>
          </a:xfrm>
        </p:spPr>
        <p:txBody>
          <a:bodyPr/>
          <a:lstStyle/>
          <a:p>
            <a:pPr lvl="0"/>
            <a:r>
              <a:rPr lang="en-GB" sz="2000" b="1">
                <a:solidFill>
                  <a:srgbClr val="FF0000"/>
                </a:solidFill>
              </a:rPr>
              <a:t>The core customer value </a:t>
            </a:r>
            <a:r>
              <a:rPr lang="en-GB" sz="2000"/>
              <a:t>consists of the core problem-solving benefits that consumers seek when they buy a product.</a:t>
            </a:r>
          </a:p>
          <a:p>
            <a:pPr lvl="0"/>
            <a:r>
              <a:rPr lang="en-GB" sz="2000" b="1">
                <a:solidFill>
                  <a:srgbClr val="FF0000"/>
                </a:solidFill>
              </a:rPr>
              <a:t>The actual product </a:t>
            </a:r>
            <a:r>
              <a:rPr lang="en-GB" sz="2000"/>
              <a:t>exists around the core and includes the quality level, features, design, brand name, and packaging. </a:t>
            </a:r>
          </a:p>
          <a:p>
            <a:pPr lvl="0"/>
            <a:r>
              <a:rPr lang="en-GB" sz="2000" b="1">
                <a:solidFill>
                  <a:srgbClr val="FF0000"/>
                </a:solidFill>
              </a:rPr>
              <a:t>The augmented product </a:t>
            </a:r>
            <a:r>
              <a:rPr lang="en-GB" sz="2000"/>
              <a:t>is the actual product plus the various services and benefits offered with it, such as a warranty, free delivery,</a:t>
            </a:r>
          </a:p>
          <a:p>
            <a:pPr lvl="0"/>
            <a:r>
              <a:rPr lang="en-GB" sz="2000" b="1">
                <a:solidFill>
                  <a:srgbClr val="FF0000"/>
                </a:solidFill>
              </a:rPr>
              <a:t>Consumer products </a:t>
            </a:r>
            <a:r>
              <a:rPr lang="en-GB" sz="2000"/>
              <a:t>: those bought by final consumers—are usually classified according to consumer shopping habits (</a:t>
            </a:r>
            <a:r>
              <a:rPr lang="en-GB" sz="2000" b="1"/>
              <a:t>convenience products, shopping products, specialty products, and unsought products</a:t>
            </a:r>
            <a:r>
              <a:rPr lang="en-GB" sz="2000"/>
              <a:t>). </a:t>
            </a:r>
          </a:p>
          <a:p>
            <a:pPr lvl="0"/>
            <a:r>
              <a:rPr lang="en-GB" sz="2000" b="1">
                <a:solidFill>
                  <a:srgbClr val="FF0000"/>
                </a:solidFill>
              </a:rPr>
              <a:t>Industrial products</a:t>
            </a:r>
            <a:r>
              <a:rPr lang="en-GB" sz="2000"/>
              <a:t>:  purchased for further processing or for use in conducting a business—include materials and parts, capital items, and supplies and services</a:t>
            </a:r>
          </a:p>
        </p:txBody>
      </p:sp>
      <p:sp>
        <p:nvSpPr>
          <p:cNvPr id="4" name="Footer Placeholder 3"/>
          <p:cNvSpPr>
            <a:spLocks noGrp="1"/>
          </p:cNvSpPr>
          <p:nvPr>
            <p:ph type="ftr" sz="quarter" idx="9"/>
          </p:nvPr>
        </p:nvSpPr>
        <p:spPr/>
        <p:txBody>
          <a:bodyPr/>
          <a:lstStyle/>
          <a:p>
            <a:pPr lvl="0"/>
            <a:r>
              <a:rPr lang="en-GB"/>
              <a:t>Kotler &amp; Armstrong 15 Ed.</a:t>
            </a:r>
          </a:p>
        </p:txBody>
      </p:sp>
      <p:sp>
        <p:nvSpPr>
          <p:cNvPr id="5" name="Slide Number Placeholder 4"/>
          <p:cNvSpPr>
            <a:spLocks noGrp="1"/>
          </p:cNvSpPr>
          <p:nvPr>
            <p:ph type="sldNum" sz="quarter" idx="8"/>
          </p:nvPr>
        </p:nvSpPr>
        <p:spPr/>
        <p:txBody>
          <a:bodyPr/>
          <a:lstStyle/>
          <a:p>
            <a:pPr lvl="0"/>
            <a:fld id="{EC2ADA7B-7C91-49F6-A7FE-F6BD588D14B3}" type="slidenum">
              <a:rPr lang="en-GB" smtClean="0"/>
              <a:t>2</a:t>
            </a:fld>
            <a:endParaRPr lang="en-GB"/>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a:t>Commercialization</a:t>
            </a:r>
          </a:p>
        </p:txBody>
      </p:sp>
      <p:sp>
        <p:nvSpPr>
          <p:cNvPr id="3" name="Content Placeholder 2"/>
          <p:cNvSpPr txBox="1">
            <a:spLocks noGrp="1"/>
          </p:cNvSpPr>
          <p:nvPr>
            <p:ph idx="1"/>
          </p:nvPr>
        </p:nvSpPr>
        <p:spPr>
          <a:xfrm>
            <a:off x="571500" y="2328519"/>
            <a:ext cx="11125203" cy="3919877"/>
          </a:xfrm>
        </p:spPr>
        <p:txBody>
          <a:bodyPr/>
          <a:lstStyle/>
          <a:p>
            <a:pPr marL="187323" lvl="0" indent="-187323">
              <a:lnSpc>
                <a:spcPct val="90000"/>
              </a:lnSpc>
              <a:spcBef>
                <a:spcPts val="600"/>
              </a:spcBef>
              <a:spcAft>
                <a:spcPts val="600"/>
              </a:spcAft>
              <a:buSzPct val="110000"/>
              <a:buFont typeface="Arial"/>
              <a:buChar char="•"/>
            </a:pPr>
            <a:r>
              <a:rPr lang="en-US" sz="2200" b="1">
                <a:solidFill>
                  <a:srgbClr val="FF0000"/>
                </a:solidFill>
                <a:latin typeface="Arial"/>
                <a:ea typeface="ＭＳ Ｐゴシック"/>
                <a:cs typeface="Arial"/>
              </a:rPr>
              <a:t>Commercialization</a:t>
            </a:r>
            <a:r>
              <a:rPr lang="en-US" sz="2200">
                <a:latin typeface="Arial"/>
                <a:ea typeface="ＭＳ Ｐゴシック"/>
                <a:cs typeface="Arial"/>
              </a:rPr>
              <a:t> involves introducing a new product into the market.  </a:t>
            </a:r>
          </a:p>
          <a:p>
            <a:pPr marL="187323" lvl="0" indent="-187323">
              <a:lnSpc>
                <a:spcPct val="90000"/>
              </a:lnSpc>
              <a:spcBef>
                <a:spcPts val="600"/>
              </a:spcBef>
              <a:spcAft>
                <a:spcPts val="600"/>
              </a:spcAft>
              <a:buSzPct val="110000"/>
              <a:buFont typeface="Arial"/>
              <a:buChar char="•"/>
            </a:pPr>
            <a:r>
              <a:rPr lang="en-US" sz="2200">
                <a:solidFill>
                  <a:srgbClr val="FF0000"/>
                </a:solidFill>
                <a:latin typeface="Arial"/>
                <a:ea typeface="ＭＳ Ｐゴシック"/>
                <a:cs typeface="Arial"/>
              </a:rPr>
              <a:t>When to launch</a:t>
            </a:r>
            <a:r>
              <a:rPr lang="en-US" sz="2200">
                <a:latin typeface="Arial"/>
                <a:ea typeface="ＭＳ Ｐゴシック"/>
                <a:cs typeface="Arial"/>
              </a:rPr>
              <a:t>?</a:t>
            </a:r>
            <a:r>
              <a:rPr lang="en-GB" sz="2200">
                <a:latin typeface="Arial"/>
                <a:ea typeface="ＭＳ Ｐゴシック"/>
                <a:cs typeface="Arial"/>
              </a:rPr>
              <a:t> whether the time is right to introduce the new product, If it can be improved further,</a:t>
            </a:r>
            <a:endParaRPr lang="en-US" sz="2200">
              <a:latin typeface="Arial"/>
              <a:ea typeface="ＭＳ Ｐゴシック"/>
              <a:cs typeface="Arial"/>
            </a:endParaRPr>
          </a:p>
          <a:p>
            <a:pPr marL="187323" lvl="0" indent="-187323">
              <a:lnSpc>
                <a:spcPct val="90000"/>
              </a:lnSpc>
              <a:spcBef>
                <a:spcPts val="600"/>
              </a:spcBef>
              <a:spcAft>
                <a:spcPts val="600"/>
              </a:spcAft>
              <a:buSzPct val="110000"/>
              <a:buFont typeface="Arial"/>
              <a:buChar char="•"/>
            </a:pPr>
            <a:r>
              <a:rPr lang="en-US" sz="2200">
                <a:solidFill>
                  <a:srgbClr val="FF0000"/>
                </a:solidFill>
                <a:latin typeface="Arial"/>
                <a:ea typeface="ＭＳ Ｐゴシック"/>
                <a:cs typeface="Arial"/>
              </a:rPr>
              <a:t>Where to launch</a:t>
            </a:r>
            <a:r>
              <a:rPr lang="en-US" sz="2200">
                <a:latin typeface="Arial"/>
                <a:ea typeface="ＭＳ Ｐゴシック"/>
                <a:cs typeface="Arial"/>
              </a:rPr>
              <a:t>?</a:t>
            </a:r>
            <a:r>
              <a:rPr lang="en-GB" sz="2200">
                <a:latin typeface="Arial"/>
                <a:ea typeface="ＭＳ Ｐゴシック"/>
                <a:cs typeface="Arial"/>
              </a:rPr>
              <a:t> Should it be in a single location, or region, several regions, the national market or the international market?</a:t>
            </a:r>
            <a:endParaRPr lang="en-US" sz="2200">
              <a:latin typeface="Arial"/>
              <a:ea typeface="ＭＳ Ｐゴシック"/>
              <a:cs typeface="Arial"/>
            </a:endParaRPr>
          </a:p>
          <a:p>
            <a:pPr marL="187323" lvl="0" indent="-187323">
              <a:lnSpc>
                <a:spcPct val="90000"/>
              </a:lnSpc>
              <a:spcBef>
                <a:spcPts val="600"/>
              </a:spcBef>
              <a:spcAft>
                <a:spcPts val="600"/>
              </a:spcAft>
              <a:buSzPct val="110000"/>
              <a:buFont typeface="Arial"/>
              <a:buChar char="•"/>
            </a:pPr>
            <a:r>
              <a:rPr lang="en-GB" sz="2200">
                <a:solidFill>
                  <a:srgbClr val="FF0000"/>
                </a:solidFill>
                <a:latin typeface="Arial"/>
                <a:ea typeface="ＭＳ Ｐゴシック"/>
                <a:cs typeface="Arial"/>
              </a:rPr>
              <a:t>How to launch</a:t>
            </a:r>
            <a:r>
              <a:rPr lang="en-GB" sz="2200">
                <a:latin typeface="Arial"/>
                <a:ea typeface="ＭＳ Ｐゴシック"/>
                <a:cs typeface="Arial"/>
              </a:rPr>
              <a:t>? The company also must develop an action plan for introducing the new product into the selected markets</a:t>
            </a:r>
          </a:p>
          <a:p>
            <a:pPr marL="187323" lvl="0" indent="-187323">
              <a:lnSpc>
                <a:spcPct val="90000"/>
              </a:lnSpc>
              <a:spcBef>
                <a:spcPts val="600"/>
              </a:spcBef>
              <a:spcAft>
                <a:spcPts val="600"/>
              </a:spcAft>
              <a:buSzPct val="110000"/>
              <a:buFont typeface="Arial"/>
              <a:buChar char="•"/>
            </a:pPr>
            <a:r>
              <a:rPr lang="en-GB" sz="2200">
                <a:solidFill>
                  <a:srgbClr val="FF0000"/>
                </a:solidFill>
                <a:latin typeface="Arial"/>
                <a:ea typeface="ＭＳ Ｐゴシック"/>
                <a:cs typeface="Arial"/>
              </a:rPr>
              <a:t> To whom</a:t>
            </a:r>
            <a:r>
              <a:rPr lang="en-GB" sz="2200">
                <a:latin typeface="Arial"/>
                <a:ea typeface="ＭＳ Ｐゴシック"/>
                <a:cs typeface="Arial"/>
              </a:rPr>
              <a:t>? Within the rollout markets, the company must target its distribution and promotion to customer groups who represent the best prospects.</a:t>
            </a:r>
          </a:p>
          <a:p>
            <a:pPr lvl="0">
              <a:lnSpc>
                <a:spcPct val="90000"/>
              </a:lnSpc>
            </a:pPr>
            <a:endParaRPr lang="en-GB" sz="1700"/>
          </a:p>
        </p:txBody>
      </p:sp>
      <p:pic>
        <p:nvPicPr>
          <p:cNvPr id="4" name="Picture 5"/>
          <p:cNvPicPr>
            <a:picLocks noChangeAspect="1"/>
          </p:cNvPicPr>
          <p:nvPr/>
        </p:nvPicPr>
        <p:blipFill>
          <a:blip r:embed="rId3"/>
          <a:stretch>
            <a:fillRect/>
          </a:stretch>
        </p:blipFill>
        <p:spPr>
          <a:xfrm>
            <a:off x="9210678" y="590208"/>
            <a:ext cx="2486025" cy="1838328"/>
          </a:xfrm>
          <a:prstGeom prst="rect">
            <a:avLst/>
          </a:prstGeom>
          <a:noFill/>
          <a:ln cap="flat">
            <a:noFill/>
          </a:ln>
        </p:spPr>
      </p:pic>
      <p:pic>
        <p:nvPicPr>
          <p:cNvPr id="5" name="Picture 6"/>
          <p:cNvPicPr>
            <a:picLocks noChangeAspect="1"/>
          </p:cNvPicPr>
          <p:nvPr/>
        </p:nvPicPr>
        <p:blipFill>
          <a:blip r:embed="rId4"/>
          <a:stretch>
            <a:fillRect/>
          </a:stretch>
        </p:blipFill>
        <p:spPr>
          <a:xfrm>
            <a:off x="6910385" y="590208"/>
            <a:ext cx="2095503" cy="1709735"/>
          </a:xfrm>
          <a:prstGeom prst="rect">
            <a:avLst/>
          </a:prstGeom>
          <a:noFill/>
          <a:ln cap="flat">
            <a:noFill/>
          </a:ln>
        </p:spPr>
      </p:pic>
      <p:sp>
        <p:nvSpPr>
          <p:cNvPr id="6" name="Footer Placeholder 5"/>
          <p:cNvSpPr>
            <a:spLocks noGrp="1"/>
          </p:cNvSpPr>
          <p:nvPr>
            <p:ph type="ftr" sz="quarter" idx="9"/>
          </p:nvPr>
        </p:nvSpPr>
        <p:spPr/>
        <p:txBody>
          <a:bodyPr/>
          <a:lstStyle/>
          <a:p>
            <a:pPr lvl="0"/>
            <a:r>
              <a:rPr lang="en-GB"/>
              <a:t>Kotler &amp; Armstrong 15 Ed.</a:t>
            </a:r>
          </a:p>
        </p:txBody>
      </p:sp>
      <p:sp>
        <p:nvSpPr>
          <p:cNvPr id="7" name="Slide Number Placeholder 6"/>
          <p:cNvSpPr>
            <a:spLocks noGrp="1"/>
          </p:cNvSpPr>
          <p:nvPr>
            <p:ph type="sldNum" sz="quarter" idx="8"/>
          </p:nvPr>
        </p:nvSpPr>
        <p:spPr/>
        <p:txBody>
          <a:bodyPr/>
          <a:lstStyle/>
          <a:p>
            <a:pPr lvl="0"/>
            <a:fld id="{EC2ADA7B-7C91-49F6-A7FE-F6BD588D14B3}" type="slidenum">
              <a:rPr lang="en-GB" smtClean="0"/>
              <a:t>20</a:t>
            </a:fld>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a:t>Product Life Cycle Strategies</a:t>
            </a:r>
          </a:p>
        </p:txBody>
      </p:sp>
      <p:sp>
        <p:nvSpPr>
          <p:cNvPr id="3" name="Content Placeholder 2"/>
          <p:cNvSpPr txBox="1">
            <a:spLocks noGrp="1"/>
          </p:cNvSpPr>
          <p:nvPr>
            <p:ph idx="1"/>
          </p:nvPr>
        </p:nvSpPr>
        <p:spPr/>
        <p:txBody>
          <a:bodyPr/>
          <a:lstStyle/>
          <a:p>
            <a:pPr lvl="0"/>
            <a:r>
              <a:rPr lang="en-US" sz="2000"/>
              <a:t>The </a:t>
            </a:r>
            <a:r>
              <a:rPr lang="en-US" sz="2000" b="1"/>
              <a:t>product life cycle (PLC)</a:t>
            </a:r>
            <a:r>
              <a:rPr lang="en-US" sz="2000"/>
              <a:t>  is the course of a product’s sales and profits over its lifetime. It involves five distinct stages: product development, introduction, growth, maturity, and decline</a:t>
            </a:r>
            <a:r>
              <a:rPr lang="en-US"/>
              <a:t>.</a:t>
            </a:r>
            <a:endParaRPr lang="en-US" b="1"/>
          </a:p>
          <a:p>
            <a:pPr lvl="0"/>
            <a:endParaRPr lang="en-US" b="1"/>
          </a:p>
        </p:txBody>
      </p:sp>
      <p:pic>
        <p:nvPicPr>
          <p:cNvPr id="4" name="Picture 3"/>
          <p:cNvPicPr>
            <a:picLocks noChangeAspect="1"/>
          </p:cNvPicPr>
          <p:nvPr/>
        </p:nvPicPr>
        <p:blipFill>
          <a:blip r:embed="rId2"/>
          <a:stretch>
            <a:fillRect/>
          </a:stretch>
        </p:blipFill>
        <p:spPr>
          <a:xfrm>
            <a:off x="1537380" y="3236875"/>
            <a:ext cx="8754429" cy="3190670"/>
          </a:xfrm>
          <a:prstGeom prst="rect">
            <a:avLst/>
          </a:prstGeom>
          <a:noFill/>
          <a:ln cap="flat">
            <a:noFill/>
          </a:ln>
        </p:spPr>
      </p:pic>
      <p:sp>
        <p:nvSpPr>
          <p:cNvPr id="5" name="Footer Placeholder 4"/>
          <p:cNvSpPr>
            <a:spLocks noGrp="1"/>
          </p:cNvSpPr>
          <p:nvPr>
            <p:ph type="ftr" sz="quarter" idx="9"/>
          </p:nvPr>
        </p:nvSpPr>
        <p:spPr/>
        <p:txBody>
          <a:bodyPr/>
          <a:lstStyle/>
          <a:p>
            <a:pPr lvl="0"/>
            <a:r>
              <a:rPr lang="en-GB"/>
              <a:t>Kotler &amp; Armstrong 15 Ed.</a:t>
            </a:r>
          </a:p>
        </p:txBody>
      </p:sp>
      <p:sp>
        <p:nvSpPr>
          <p:cNvPr id="6" name="Slide Number Placeholder 5"/>
          <p:cNvSpPr>
            <a:spLocks noGrp="1"/>
          </p:cNvSpPr>
          <p:nvPr>
            <p:ph type="sldNum" sz="quarter" idx="8"/>
          </p:nvPr>
        </p:nvSpPr>
        <p:spPr/>
        <p:txBody>
          <a:bodyPr/>
          <a:lstStyle/>
          <a:p>
            <a:pPr lvl="0"/>
            <a:fld id="{EC2ADA7B-7C91-49F6-A7FE-F6BD588D14B3}" type="slidenum">
              <a:rPr lang="en-GB" smtClean="0"/>
              <a:t>21</a:t>
            </a:fld>
            <a:endParaRPr lang="en-GB"/>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a:t>Product Life Cycle Strategies</a:t>
            </a:r>
          </a:p>
        </p:txBody>
      </p:sp>
      <p:sp>
        <p:nvSpPr>
          <p:cNvPr id="3" name="Content Placeholder 2"/>
          <p:cNvSpPr txBox="1">
            <a:spLocks noGrp="1"/>
          </p:cNvSpPr>
          <p:nvPr>
            <p:ph idx="1"/>
          </p:nvPr>
        </p:nvSpPr>
        <p:spPr>
          <a:xfrm>
            <a:off x="609603" y="2152653"/>
            <a:ext cx="10953753" cy="4229099"/>
          </a:xfrm>
        </p:spPr>
        <p:txBody>
          <a:bodyPr>
            <a:noAutofit/>
          </a:bodyPr>
          <a:lstStyle/>
          <a:p>
            <a:pPr lvl="0"/>
            <a:r>
              <a:rPr lang="en-GB" sz="2400">
                <a:solidFill>
                  <a:srgbClr val="FF0000"/>
                </a:solidFill>
              </a:rPr>
              <a:t>Product development </a:t>
            </a:r>
            <a:r>
              <a:rPr lang="en-GB" sz="2400"/>
              <a:t>: begins when the company ﬁnds and develops a new-product idea sales are zero and the company’s investment costs mount,</a:t>
            </a:r>
          </a:p>
          <a:p>
            <a:pPr lvl="0"/>
            <a:r>
              <a:rPr lang="en-GB" sz="2400">
                <a:solidFill>
                  <a:srgbClr val="FF0000"/>
                </a:solidFill>
              </a:rPr>
              <a:t>Introduction</a:t>
            </a:r>
            <a:r>
              <a:rPr lang="en-GB" sz="2400"/>
              <a:t> is a period of slow sales growth as the product is being introduced in the market. </a:t>
            </a:r>
            <a:r>
              <a:rPr lang="en-GB" sz="2400" b="1"/>
              <a:t>Proﬁts are non-existent in this stage </a:t>
            </a:r>
            <a:r>
              <a:rPr lang="en-GB" sz="2400"/>
              <a:t>because of the heavy expenses of product introduction. </a:t>
            </a:r>
          </a:p>
          <a:p>
            <a:pPr lvl="0"/>
            <a:r>
              <a:rPr lang="en-GB" sz="2400">
                <a:solidFill>
                  <a:srgbClr val="FF0000"/>
                </a:solidFill>
              </a:rPr>
              <a:t>Growth</a:t>
            </a:r>
            <a:r>
              <a:rPr lang="en-GB" sz="2400"/>
              <a:t>: Rapid market acceptance and increasing profits</a:t>
            </a:r>
          </a:p>
          <a:p>
            <a:pPr lvl="0"/>
            <a:endParaRPr lang="en-GB" sz="2400"/>
          </a:p>
        </p:txBody>
      </p:sp>
      <p:sp>
        <p:nvSpPr>
          <p:cNvPr id="4" name="Footer Placeholder 3"/>
          <p:cNvSpPr>
            <a:spLocks noGrp="1"/>
          </p:cNvSpPr>
          <p:nvPr>
            <p:ph type="ftr" sz="quarter" idx="9"/>
          </p:nvPr>
        </p:nvSpPr>
        <p:spPr/>
        <p:txBody>
          <a:bodyPr/>
          <a:lstStyle/>
          <a:p>
            <a:pPr lvl="0"/>
            <a:r>
              <a:rPr lang="en-GB"/>
              <a:t>Kotler &amp; Armstrong 15 Ed.</a:t>
            </a:r>
          </a:p>
        </p:txBody>
      </p:sp>
      <p:sp>
        <p:nvSpPr>
          <p:cNvPr id="5" name="Slide Number Placeholder 4"/>
          <p:cNvSpPr>
            <a:spLocks noGrp="1"/>
          </p:cNvSpPr>
          <p:nvPr>
            <p:ph type="sldNum" sz="quarter" idx="8"/>
          </p:nvPr>
        </p:nvSpPr>
        <p:spPr/>
        <p:txBody>
          <a:bodyPr/>
          <a:lstStyle/>
          <a:p>
            <a:pPr lvl="0"/>
            <a:fld id="{EC2ADA7B-7C91-49F6-A7FE-F6BD588D14B3}" type="slidenum">
              <a:rPr lang="en-GB" smtClean="0"/>
              <a:t>22</a:t>
            </a:fld>
            <a:endParaRPr lang="en-GB"/>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a:t>Product Life Cycle Strategies</a:t>
            </a:r>
          </a:p>
        </p:txBody>
      </p:sp>
      <p:sp>
        <p:nvSpPr>
          <p:cNvPr id="3" name="Content Placeholder 2"/>
          <p:cNvSpPr txBox="1">
            <a:spLocks noGrp="1"/>
          </p:cNvSpPr>
          <p:nvPr>
            <p:ph idx="1"/>
          </p:nvPr>
        </p:nvSpPr>
        <p:spPr>
          <a:xfrm>
            <a:off x="533396" y="2190746"/>
            <a:ext cx="11068053" cy="4019546"/>
          </a:xfrm>
        </p:spPr>
        <p:txBody>
          <a:bodyPr/>
          <a:lstStyle/>
          <a:p>
            <a:pPr lvl="0">
              <a:lnSpc>
                <a:spcPct val="90000"/>
              </a:lnSpc>
            </a:pPr>
            <a:r>
              <a:rPr lang="en-GB" sz="2200">
                <a:solidFill>
                  <a:srgbClr val="FF0000"/>
                </a:solidFill>
              </a:rPr>
              <a:t>Maturity </a:t>
            </a:r>
            <a:r>
              <a:rPr lang="en-GB" sz="2200"/>
              <a:t>: is a period of slowdown in sales growth because the product has achieved acceptance by most potential buyers. </a:t>
            </a:r>
            <a:r>
              <a:rPr lang="en-GB" sz="2200" b="1"/>
              <a:t>Proﬁts level off or decline </a:t>
            </a:r>
            <a:r>
              <a:rPr lang="en-GB" sz="2200"/>
              <a:t>because of increased marketing outlays to defend the product against competition</a:t>
            </a:r>
          </a:p>
          <a:p>
            <a:pPr lvl="0">
              <a:lnSpc>
                <a:spcPct val="90000"/>
              </a:lnSpc>
            </a:pPr>
            <a:r>
              <a:rPr lang="en-GB" sz="2200">
                <a:solidFill>
                  <a:srgbClr val="FF0000"/>
                </a:solidFill>
              </a:rPr>
              <a:t>Decline: </a:t>
            </a:r>
            <a:r>
              <a:rPr lang="en-GB" sz="2200"/>
              <a:t>Sales fall off and profits drop. </a:t>
            </a:r>
          </a:p>
          <a:p>
            <a:pPr lvl="0">
              <a:lnSpc>
                <a:spcPct val="90000"/>
              </a:lnSpc>
            </a:pPr>
            <a:endParaRPr lang="en-GB" sz="2200"/>
          </a:p>
          <a:p>
            <a:pPr lvl="0">
              <a:lnSpc>
                <a:spcPct val="90000"/>
              </a:lnSpc>
            </a:pPr>
            <a:endParaRPr lang="en-GB" sz="2200"/>
          </a:p>
          <a:p>
            <a:pPr lvl="0">
              <a:lnSpc>
                <a:spcPct val="90000"/>
              </a:lnSpc>
            </a:pPr>
            <a:endParaRPr lang="en-GB" sz="2200"/>
          </a:p>
          <a:p>
            <a:pPr marL="0" lvl="0" indent="0">
              <a:lnSpc>
                <a:spcPct val="90000"/>
              </a:lnSpc>
              <a:buNone/>
            </a:pPr>
            <a:endParaRPr lang="en-GB" sz="2200"/>
          </a:p>
        </p:txBody>
      </p:sp>
      <p:pic>
        <p:nvPicPr>
          <p:cNvPr id="4" name="Picture 4"/>
          <p:cNvPicPr>
            <a:picLocks noChangeAspect="1"/>
          </p:cNvPicPr>
          <p:nvPr/>
        </p:nvPicPr>
        <p:blipFill>
          <a:blip r:embed="rId2"/>
          <a:stretch>
            <a:fillRect/>
          </a:stretch>
        </p:blipFill>
        <p:spPr>
          <a:xfrm>
            <a:off x="842957" y="4410078"/>
            <a:ext cx="2543175" cy="1800225"/>
          </a:xfrm>
          <a:prstGeom prst="rect">
            <a:avLst/>
          </a:prstGeom>
          <a:noFill/>
          <a:ln cap="flat">
            <a:noFill/>
          </a:ln>
        </p:spPr>
      </p:pic>
      <p:pic>
        <p:nvPicPr>
          <p:cNvPr id="5" name="Picture 5"/>
          <p:cNvPicPr>
            <a:picLocks noChangeAspect="1"/>
          </p:cNvPicPr>
          <p:nvPr/>
        </p:nvPicPr>
        <p:blipFill>
          <a:blip r:embed="rId3"/>
          <a:stretch>
            <a:fillRect/>
          </a:stretch>
        </p:blipFill>
        <p:spPr>
          <a:xfrm>
            <a:off x="7877171" y="4410078"/>
            <a:ext cx="3333746" cy="1800225"/>
          </a:xfrm>
          <a:prstGeom prst="rect">
            <a:avLst/>
          </a:prstGeom>
          <a:noFill/>
          <a:ln cap="flat">
            <a:noFill/>
          </a:ln>
        </p:spPr>
      </p:pic>
      <p:pic>
        <p:nvPicPr>
          <p:cNvPr id="6" name="Picture 6"/>
          <p:cNvPicPr>
            <a:picLocks noChangeAspect="1"/>
          </p:cNvPicPr>
          <p:nvPr/>
        </p:nvPicPr>
        <p:blipFill>
          <a:blip r:embed="rId4"/>
          <a:stretch>
            <a:fillRect/>
          </a:stretch>
        </p:blipFill>
        <p:spPr>
          <a:xfrm>
            <a:off x="4995860" y="4243730"/>
            <a:ext cx="2143125" cy="2143125"/>
          </a:xfrm>
          <a:prstGeom prst="rect">
            <a:avLst/>
          </a:prstGeom>
          <a:noFill/>
          <a:ln cap="flat">
            <a:noFill/>
          </a:ln>
        </p:spPr>
      </p:pic>
      <p:sp>
        <p:nvSpPr>
          <p:cNvPr id="7" name="Footer Placeholder 6"/>
          <p:cNvSpPr>
            <a:spLocks noGrp="1"/>
          </p:cNvSpPr>
          <p:nvPr>
            <p:ph type="ftr" sz="quarter" idx="9"/>
          </p:nvPr>
        </p:nvSpPr>
        <p:spPr/>
        <p:txBody>
          <a:bodyPr/>
          <a:lstStyle/>
          <a:p>
            <a:pPr lvl="0"/>
            <a:r>
              <a:rPr lang="en-GB"/>
              <a:t>Kotler &amp; Armstrong 15 Ed.</a:t>
            </a:r>
          </a:p>
        </p:txBody>
      </p:sp>
      <p:sp>
        <p:nvSpPr>
          <p:cNvPr id="8" name="Slide Number Placeholder 7"/>
          <p:cNvSpPr>
            <a:spLocks noGrp="1"/>
          </p:cNvSpPr>
          <p:nvPr>
            <p:ph type="sldNum" sz="quarter" idx="8"/>
          </p:nvPr>
        </p:nvSpPr>
        <p:spPr/>
        <p:txBody>
          <a:bodyPr/>
          <a:lstStyle/>
          <a:p>
            <a:pPr lvl="0"/>
            <a:fld id="{EC2ADA7B-7C91-49F6-A7FE-F6BD588D14B3}" type="slidenum">
              <a:rPr lang="en-GB" smtClean="0"/>
              <a:t>23</a:t>
            </a:fld>
            <a:endParaRPr lang="en-GB"/>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0" y="642942"/>
            <a:ext cx="10058400" cy="1371600"/>
          </a:xfrm>
        </p:spPr>
        <p:txBody>
          <a:bodyPr/>
          <a:lstStyle/>
          <a:p>
            <a:pPr lvl="0"/>
            <a:r>
              <a:rPr lang="en-GB"/>
              <a:t> </a:t>
            </a:r>
          </a:p>
        </p:txBody>
      </p:sp>
      <p:pic>
        <p:nvPicPr>
          <p:cNvPr id="3" name="Picture 4"/>
          <p:cNvPicPr>
            <a:picLocks noChangeAspect="1"/>
          </p:cNvPicPr>
          <p:nvPr/>
        </p:nvPicPr>
        <p:blipFill>
          <a:blip r:embed="rId2"/>
          <a:stretch>
            <a:fillRect/>
          </a:stretch>
        </p:blipFill>
        <p:spPr>
          <a:xfrm>
            <a:off x="1028700" y="1081455"/>
            <a:ext cx="9753603" cy="4528038"/>
          </a:xfrm>
          <a:prstGeom prst="rect">
            <a:avLst/>
          </a:prstGeom>
          <a:noFill/>
          <a:ln cap="flat">
            <a:noFill/>
          </a:ln>
        </p:spPr>
      </p:pic>
      <p:sp>
        <p:nvSpPr>
          <p:cNvPr id="4" name="Footer Placeholder 3"/>
          <p:cNvSpPr>
            <a:spLocks noGrp="1"/>
          </p:cNvSpPr>
          <p:nvPr>
            <p:ph type="ftr" sz="quarter" idx="9"/>
          </p:nvPr>
        </p:nvSpPr>
        <p:spPr/>
        <p:txBody>
          <a:bodyPr/>
          <a:lstStyle/>
          <a:p>
            <a:pPr lvl="0"/>
            <a:r>
              <a:rPr lang="en-GB"/>
              <a:t>Kotler &amp; Armstrong 15 Ed.</a:t>
            </a:r>
          </a:p>
        </p:txBody>
      </p:sp>
      <p:sp>
        <p:nvSpPr>
          <p:cNvPr id="5" name="Slide Number Placeholder 4"/>
          <p:cNvSpPr>
            <a:spLocks noGrp="1"/>
          </p:cNvSpPr>
          <p:nvPr>
            <p:ph type="sldNum" sz="quarter" idx="8"/>
          </p:nvPr>
        </p:nvSpPr>
        <p:spPr/>
        <p:txBody>
          <a:bodyPr/>
          <a:lstStyle/>
          <a:p>
            <a:pPr lvl="0"/>
            <a:fld id="{5A396819-FB97-471A-84BE-8F869115327E}" type="slidenum">
              <a:rPr lang="en-GB" smtClean="0"/>
              <a:t>24</a:t>
            </a:fld>
            <a:endParaRPr lang="en-GB"/>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Title 1"/>
          <p:cNvSpPr txBox="1">
            <a:spLocks noGrp="1"/>
          </p:cNvSpPr>
          <p:nvPr>
            <p:ph type="title"/>
          </p:nvPr>
        </p:nvSpPr>
        <p:spPr>
          <a:xfrm>
            <a:off x="476246" y="827751"/>
            <a:ext cx="11010903" cy="932953"/>
          </a:xfrm>
        </p:spPr>
        <p:txBody>
          <a:bodyPr/>
          <a:lstStyle/>
          <a:p>
            <a:pPr lvl="0"/>
            <a:r>
              <a:rPr lang="en-GB" sz="3200" b="1" dirty="0">
                <a:solidFill>
                  <a:srgbClr val="000000"/>
                </a:solidFill>
              </a:rPr>
              <a:t>Product Life Cycle concept</a:t>
            </a:r>
            <a:endParaRPr lang="en-GB" sz="3200" b="1" dirty="0"/>
          </a:p>
        </p:txBody>
      </p:sp>
      <p:sp>
        <p:nvSpPr>
          <p:cNvPr id="3" name="Content Placeholder 2"/>
          <p:cNvSpPr txBox="1">
            <a:spLocks noGrp="1"/>
          </p:cNvSpPr>
          <p:nvPr>
            <p:ph idx="1"/>
          </p:nvPr>
        </p:nvSpPr>
        <p:spPr>
          <a:xfrm>
            <a:off x="476246" y="1906624"/>
            <a:ext cx="11010903" cy="4551325"/>
          </a:xfrm>
        </p:spPr>
        <p:txBody>
          <a:bodyPr/>
          <a:lstStyle/>
          <a:p>
            <a:pPr marL="0" lvl="0" indent="0">
              <a:buNone/>
            </a:pPr>
            <a:r>
              <a:rPr lang="en-GB" dirty="0"/>
              <a:t> </a:t>
            </a:r>
            <a:r>
              <a:rPr lang="en-GB" sz="2400" dirty="0">
                <a:solidFill>
                  <a:srgbClr val="FF0000"/>
                </a:solidFill>
              </a:rPr>
              <a:t>Style: </a:t>
            </a:r>
            <a:r>
              <a:rPr lang="en-GB" sz="2400" dirty="0"/>
              <a:t>A basic and distinctive mode of expression:  art (realist, surrealist, abstract), clothing (formal, casual)</a:t>
            </a:r>
          </a:p>
          <a:p>
            <a:pPr marL="0" lvl="0" indent="0">
              <a:buNone/>
            </a:pPr>
            <a:r>
              <a:rPr lang="en-GB" sz="2400" dirty="0">
                <a:solidFill>
                  <a:srgbClr val="FF0000"/>
                </a:solidFill>
              </a:rPr>
              <a:t>Fashion</a:t>
            </a:r>
            <a:r>
              <a:rPr lang="en-GB" sz="2400" dirty="0"/>
              <a:t>: A currently accepted or popular style in a given ﬁeld. </a:t>
            </a:r>
          </a:p>
          <a:p>
            <a:pPr marL="0" lvl="0" indent="0">
              <a:buNone/>
            </a:pPr>
            <a:r>
              <a:rPr lang="en-GB" sz="2400" dirty="0">
                <a:solidFill>
                  <a:srgbClr val="FF0000"/>
                </a:solidFill>
              </a:rPr>
              <a:t>Fads:</a:t>
            </a:r>
            <a:r>
              <a:rPr lang="en-GB" sz="2400" dirty="0"/>
              <a:t> A temporary period of unusually high sales driven by consumer enthusiasm and immediate product or brand popularity</a:t>
            </a:r>
          </a:p>
        </p:txBody>
      </p:sp>
      <p:pic>
        <p:nvPicPr>
          <p:cNvPr id="4" name="Picture 3"/>
          <p:cNvPicPr>
            <a:picLocks noChangeAspect="1"/>
          </p:cNvPicPr>
          <p:nvPr/>
        </p:nvPicPr>
        <p:blipFill>
          <a:blip r:embed="rId3"/>
          <a:stretch>
            <a:fillRect/>
          </a:stretch>
        </p:blipFill>
        <p:spPr>
          <a:xfrm>
            <a:off x="1619246" y="4047737"/>
            <a:ext cx="8429835" cy="2276865"/>
          </a:xfrm>
          <a:prstGeom prst="rect">
            <a:avLst/>
          </a:prstGeom>
          <a:noFill/>
          <a:ln cap="flat">
            <a:noFill/>
          </a:ln>
        </p:spPr>
      </p:pic>
      <p:sp>
        <p:nvSpPr>
          <p:cNvPr id="5" name="Footer Placeholder 4"/>
          <p:cNvSpPr>
            <a:spLocks noGrp="1"/>
          </p:cNvSpPr>
          <p:nvPr>
            <p:ph type="ftr" sz="quarter" idx="9"/>
          </p:nvPr>
        </p:nvSpPr>
        <p:spPr/>
        <p:txBody>
          <a:bodyPr/>
          <a:lstStyle/>
          <a:p>
            <a:pPr lvl="0"/>
            <a:r>
              <a:rPr lang="en-GB"/>
              <a:t>Kotler &amp; Armstrong 15 Ed.</a:t>
            </a:r>
          </a:p>
        </p:txBody>
      </p:sp>
      <p:sp>
        <p:nvSpPr>
          <p:cNvPr id="6" name="Slide Number Placeholder 5"/>
          <p:cNvSpPr>
            <a:spLocks noGrp="1"/>
          </p:cNvSpPr>
          <p:nvPr>
            <p:ph type="sldNum" sz="quarter" idx="8"/>
          </p:nvPr>
        </p:nvSpPr>
        <p:spPr/>
        <p:txBody>
          <a:bodyPr/>
          <a:lstStyle/>
          <a:p>
            <a:pPr lvl="0"/>
            <a:fld id="{EC2ADA7B-7C91-49F6-A7FE-F6BD588D14B3}" type="slidenum">
              <a:rPr lang="en-GB" smtClean="0"/>
              <a:t>25</a:t>
            </a:fld>
            <a:endParaRPr lang="en-GB"/>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37">
    <p:spTree>
      <p:nvGrpSpPr>
        <p:cNvPr id="1" name=""/>
        <p:cNvGrpSpPr/>
        <p:nvPr/>
      </p:nvGrpSpPr>
      <p:grpSpPr>
        <a:xfrm>
          <a:off x="0" y="0"/>
          <a:ext cx="0" cy="0"/>
          <a:chOff x="0" y="0"/>
          <a:chExt cx="0" cy="0"/>
        </a:xfrm>
      </p:grpSpPr>
      <p:pic>
        <p:nvPicPr>
          <p:cNvPr id="3" name="Picture 4"/>
          <p:cNvPicPr>
            <a:picLocks noChangeAspect="1"/>
          </p:cNvPicPr>
          <p:nvPr/>
        </p:nvPicPr>
        <p:blipFill>
          <a:blip r:embed="rId2"/>
          <a:stretch>
            <a:fillRect/>
          </a:stretch>
        </p:blipFill>
        <p:spPr>
          <a:xfrm>
            <a:off x="530636" y="406267"/>
            <a:ext cx="1533521" cy="2971800"/>
          </a:xfrm>
          <a:prstGeom prst="rect">
            <a:avLst/>
          </a:prstGeom>
          <a:noFill/>
          <a:ln cap="flat">
            <a:noFill/>
          </a:ln>
        </p:spPr>
      </p:pic>
      <p:pic>
        <p:nvPicPr>
          <p:cNvPr id="4" name="Picture 5"/>
          <p:cNvPicPr>
            <a:picLocks noChangeAspect="1"/>
          </p:cNvPicPr>
          <p:nvPr/>
        </p:nvPicPr>
        <p:blipFill>
          <a:blip r:embed="rId3"/>
          <a:stretch>
            <a:fillRect/>
          </a:stretch>
        </p:blipFill>
        <p:spPr>
          <a:xfrm>
            <a:off x="2162753" y="374100"/>
            <a:ext cx="1914525" cy="2971800"/>
          </a:xfrm>
          <a:prstGeom prst="rect">
            <a:avLst/>
          </a:prstGeom>
          <a:noFill/>
          <a:ln cap="flat">
            <a:noFill/>
          </a:ln>
        </p:spPr>
      </p:pic>
      <p:pic>
        <p:nvPicPr>
          <p:cNvPr id="5" name="Picture 7"/>
          <p:cNvPicPr>
            <a:picLocks noChangeAspect="1"/>
          </p:cNvPicPr>
          <p:nvPr/>
        </p:nvPicPr>
        <p:blipFill>
          <a:blip r:embed="rId4"/>
          <a:stretch>
            <a:fillRect/>
          </a:stretch>
        </p:blipFill>
        <p:spPr>
          <a:xfrm>
            <a:off x="632819" y="3504099"/>
            <a:ext cx="1076047" cy="2838453"/>
          </a:xfrm>
          <a:prstGeom prst="rect">
            <a:avLst/>
          </a:prstGeom>
          <a:noFill/>
          <a:ln cap="flat">
            <a:noFill/>
          </a:ln>
        </p:spPr>
      </p:pic>
      <p:pic>
        <p:nvPicPr>
          <p:cNvPr id="6" name="Picture 8"/>
          <p:cNvPicPr>
            <a:picLocks noChangeAspect="1"/>
          </p:cNvPicPr>
          <p:nvPr/>
        </p:nvPicPr>
        <p:blipFill>
          <a:blip r:embed="rId5"/>
          <a:stretch>
            <a:fillRect/>
          </a:stretch>
        </p:blipFill>
        <p:spPr>
          <a:xfrm>
            <a:off x="4271827" y="420333"/>
            <a:ext cx="2489375" cy="3049805"/>
          </a:xfrm>
          <a:prstGeom prst="rect">
            <a:avLst/>
          </a:prstGeom>
          <a:noFill/>
          <a:ln cap="flat">
            <a:noFill/>
          </a:ln>
        </p:spPr>
      </p:pic>
      <p:pic>
        <p:nvPicPr>
          <p:cNvPr id="8" name="Picture 11"/>
          <p:cNvPicPr>
            <a:picLocks noChangeAspect="1"/>
          </p:cNvPicPr>
          <p:nvPr/>
        </p:nvPicPr>
        <p:blipFill>
          <a:blip r:embed="rId6"/>
          <a:stretch>
            <a:fillRect/>
          </a:stretch>
        </p:blipFill>
        <p:spPr>
          <a:xfrm>
            <a:off x="6816549" y="487245"/>
            <a:ext cx="2857500" cy="1600200"/>
          </a:xfrm>
          <a:prstGeom prst="rect">
            <a:avLst/>
          </a:prstGeom>
          <a:noFill/>
          <a:ln cap="flat">
            <a:noFill/>
          </a:ln>
        </p:spPr>
      </p:pic>
      <p:sp>
        <p:nvSpPr>
          <p:cNvPr id="9" name="Footer Placeholder 8"/>
          <p:cNvSpPr>
            <a:spLocks noGrp="1"/>
          </p:cNvSpPr>
          <p:nvPr>
            <p:ph type="ftr" sz="quarter" idx="9"/>
          </p:nvPr>
        </p:nvSpPr>
        <p:spPr/>
        <p:txBody>
          <a:bodyPr/>
          <a:lstStyle/>
          <a:p>
            <a:pPr lvl="0"/>
            <a:r>
              <a:rPr lang="en-GB"/>
              <a:t>Kotler &amp; Armstrong 15 Ed.</a:t>
            </a:r>
          </a:p>
        </p:txBody>
      </p:sp>
      <p:sp>
        <p:nvSpPr>
          <p:cNvPr id="10" name="Slide Number Placeholder 9"/>
          <p:cNvSpPr>
            <a:spLocks noGrp="1"/>
          </p:cNvSpPr>
          <p:nvPr>
            <p:ph type="sldNum" sz="quarter" idx="8"/>
          </p:nvPr>
        </p:nvSpPr>
        <p:spPr/>
        <p:txBody>
          <a:bodyPr/>
          <a:lstStyle/>
          <a:p>
            <a:pPr lvl="0"/>
            <a:fld id="{5A396819-FB97-471A-84BE-8F869115327E}" type="slidenum">
              <a:rPr lang="en-GB" smtClean="0"/>
              <a:t>26</a:t>
            </a:fld>
            <a:endParaRPr lang="en-GB"/>
          </a:p>
        </p:txBody>
      </p:sp>
      <p:pic>
        <p:nvPicPr>
          <p:cNvPr id="12" name="Picture 11"/>
          <p:cNvPicPr>
            <a:picLocks noChangeAspect="1"/>
          </p:cNvPicPr>
          <p:nvPr/>
        </p:nvPicPr>
        <p:blipFill>
          <a:blip r:embed="rId7"/>
          <a:stretch>
            <a:fillRect/>
          </a:stretch>
        </p:blipFill>
        <p:spPr>
          <a:xfrm>
            <a:off x="8832730" y="2516622"/>
            <a:ext cx="2428875" cy="1885950"/>
          </a:xfrm>
          <a:prstGeom prst="rect">
            <a:avLst/>
          </a:prstGeom>
        </p:spPr>
      </p:pic>
      <p:pic>
        <p:nvPicPr>
          <p:cNvPr id="13" name="Picture 12"/>
          <p:cNvPicPr>
            <a:picLocks noChangeAspect="1"/>
          </p:cNvPicPr>
          <p:nvPr/>
        </p:nvPicPr>
        <p:blipFill>
          <a:blip r:embed="rId8"/>
          <a:stretch>
            <a:fillRect/>
          </a:stretch>
        </p:blipFill>
        <p:spPr>
          <a:xfrm>
            <a:off x="8287041" y="4435986"/>
            <a:ext cx="2476500" cy="1847850"/>
          </a:xfrm>
          <a:prstGeom prst="rect">
            <a:avLst/>
          </a:prstGeom>
        </p:spPr>
      </p:pic>
      <p:pic>
        <p:nvPicPr>
          <p:cNvPr id="14" name="Picture 13"/>
          <p:cNvPicPr>
            <a:picLocks noChangeAspect="1"/>
          </p:cNvPicPr>
          <p:nvPr/>
        </p:nvPicPr>
        <p:blipFill>
          <a:blip r:embed="rId9"/>
          <a:stretch>
            <a:fillRect/>
          </a:stretch>
        </p:blipFill>
        <p:spPr>
          <a:xfrm>
            <a:off x="10142708" y="4668095"/>
            <a:ext cx="1487553" cy="1487553"/>
          </a:xfrm>
          <a:prstGeom prst="rect">
            <a:avLst/>
          </a:prstGeom>
        </p:spPr>
      </p:pic>
      <p:pic>
        <p:nvPicPr>
          <p:cNvPr id="15" name="Picture 14"/>
          <p:cNvPicPr>
            <a:picLocks noChangeAspect="1"/>
          </p:cNvPicPr>
          <p:nvPr/>
        </p:nvPicPr>
        <p:blipFill>
          <a:blip r:embed="rId10"/>
          <a:stretch>
            <a:fillRect/>
          </a:stretch>
        </p:blipFill>
        <p:spPr>
          <a:xfrm>
            <a:off x="3972240" y="3792965"/>
            <a:ext cx="2143125" cy="2143125"/>
          </a:xfrm>
          <a:prstGeom prst="rect">
            <a:avLst/>
          </a:prstGeom>
        </p:spPr>
      </p:pic>
      <p:pic>
        <p:nvPicPr>
          <p:cNvPr id="16" name="Picture 15"/>
          <p:cNvPicPr>
            <a:picLocks noChangeAspect="1"/>
          </p:cNvPicPr>
          <p:nvPr/>
        </p:nvPicPr>
        <p:blipFill>
          <a:blip r:embed="rId11"/>
          <a:stretch>
            <a:fillRect/>
          </a:stretch>
        </p:blipFill>
        <p:spPr>
          <a:xfrm>
            <a:off x="6353435" y="2274177"/>
            <a:ext cx="2466975" cy="1847850"/>
          </a:xfrm>
          <a:prstGeom prst="rect">
            <a:avLst/>
          </a:prstGeom>
        </p:spPr>
      </p:pic>
      <p:pic>
        <p:nvPicPr>
          <p:cNvPr id="17" name="Picture 16"/>
          <p:cNvPicPr>
            <a:picLocks noChangeAspect="1"/>
          </p:cNvPicPr>
          <p:nvPr/>
        </p:nvPicPr>
        <p:blipFill>
          <a:blip r:embed="rId12"/>
          <a:stretch>
            <a:fillRect/>
          </a:stretch>
        </p:blipFill>
        <p:spPr>
          <a:xfrm>
            <a:off x="6296328" y="4140711"/>
            <a:ext cx="2143125" cy="2143125"/>
          </a:xfrm>
          <a:prstGeom prst="rect">
            <a:avLst/>
          </a:prstGeom>
        </p:spPr>
      </p:pic>
      <p:pic>
        <p:nvPicPr>
          <p:cNvPr id="19" name="Picture 18"/>
          <p:cNvPicPr>
            <a:picLocks noChangeAspect="1"/>
          </p:cNvPicPr>
          <p:nvPr/>
        </p:nvPicPr>
        <p:blipFill>
          <a:blip r:embed="rId13"/>
          <a:stretch>
            <a:fillRect/>
          </a:stretch>
        </p:blipFill>
        <p:spPr>
          <a:xfrm>
            <a:off x="9729396" y="386250"/>
            <a:ext cx="2143125" cy="2143125"/>
          </a:xfrm>
          <a:prstGeom prst="rect">
            <a:avLst/>
          </a:prstGeom>
        </p:spPr>
      </p:pic>
      <p:pic>
        <p:nvPicPr>
          <p:cNvPr id="7" name="Picture 6"/>
          <p:cNvPicPr>
            <a:picLocks noChangeAspect="1"/>
          </p:cNvPicPr>
          <p:nvPr/>
        </p:nvPicPr>
        <p:blipFill>
          <a:blip r:embed="rId14"/>
          <a:stretch>
            <a:fillRect/>
          </a:stretch>
        </p:blipFill>
        <p:spPr>
          <a:xfrm>
            <a:off x="1780065" y="3660504"/>
            <a:ext cx="2143125" cy="258619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sp>
        <p:nvSpPr>
          <p:cNvPr id="2" name="Title 1"/>
          <p:cNvSpPr txBox="1">
            <a:spLocks noGrp="1"/>
          </p:cNvSpPr>
          <p:nvPr>
            <p:ph type="title"/>
          </p:nvPr>
        </p:nvSpPr>
        <p:spPr>
          <a:xfrm>
            <a:off x="628650" y="642594"/>
            <a:ext cx="10058400" cy="1090952"/>
          </a:xfrm>
        </p:spPr>
        <p:txBody>
          <a:bodyPr>
            <a:normAutofit fontScale="90000"/>
          </a:bodyPr>
          <a:lstStyle/>
          <a:p>
            <a:pPr lvl="0"/>
            <a:r>
              <a:rPr lang="en-GB" sz="4300"/>
              <a:t/>
            </a:r>
            <a:br>
              <a:rPr lang="en-GB" sz="4300"/>
            </a:br>
            <a:r>
              <a:rPr lang="en-GB" sz="4300"/>
              <a:t>PLC Introduction Stage</a:t>
            </a:r>
          </a:p>
        </p:txBody>
      </p:sp>
      <p:sp>
        <p:nvSpPr>
          <p:cNvPr id="3" name="Content Placeholder 2"/>
          <p:cNvSpPr txBox="1">
            <a:spLocks noGrp="1"/>
          </p:cNvSpPr>
          <p:nvPr>
            <p:ph idx="1"/>
          </p:nvPr>
        </p:nvSpPr>
        <p:spPr>
          <a:xfrm>
            <a:off x="628650" y="2014194"/>
            <a:ext cx="10991846" cy="4253258"/>
          </a:xfrm>
        </p:spPr>
        <p:txBody>
          <a:bodyPr>
            <a:normAutofit/>
          </a:bodyPr>
          <a:lstStyle/>
          <a:p>
            <a:pPr lvl="0"/>
            <a:r>
              <a:rPr lang="en-GB" sz="2400" dirty="0">
                <a:solidFill>
                  <a:srgbClr val="FF0000"/>
                </a:solidFill>
              </a:rPr>
              <a:t>Introduction stage </a:t>
            </a:r>
            <a:r>
              <a:rPr lang="en-GB" sz="2400" dirty="0"/>
              <a:t>: The product life-cycle stage when the new product is ﬁrst distributed and made available for purchase.</a:t>
            </a:r>
          </a:p>
          <a:p>
            <a:pPr lvl="0"/>
            <a:r>
              <a:rPr lang="en-GB" sz="2400" dirty="0"/>
              <a:t>Well-known products such as instant coffee, personal computers and mobile telephones lingered for many years before they entered a stage of rapid growth. </a:t>
            </a:r>
          </a:p>
          <a:p>
            <a:pPr lvl="0"/>
            <a:r>
              <a:rPr lang="en-GB" sz="2400" dirty="0"/>
              <a:t>Low sales, high distribution, heavy promotion spending (a rapid penetration strategy</a:t>
            </a:r>
          </a:p>
          <a:p>
            <a:pPr lvl="0"/>
            <a:r>
              <a:rPr lang="en-GB" sz="2400" dirty="0"/>
              <a:t>Higher income group:  business or professional users were the earliest targets. </a:t>
            </a:r>
          </a:p>
        </p:txBody>
      </p:sp>
      <p:sp>
        <p:nvSpPr>
          <p:cNvPr id="4" name="Footer Placeholder 3"/>
          <p:cNvSpPr>
            <a:spLocks noGrp="1"/>
          </p:cNvSpPr>
          <p:nvPr>
            <p:ph type="ftr" sz="quarter" idx="9"/>
          </p:nvPr>
        </p:nvSpPr>
        <p:spPr/>
        <p:txBody>
          <a:bodyPr/>
          <a:lstStyle/>
          <a:p>
            <a:pPr lvl="0"/>
            <a:r>
              <a:rPr lang="en-GB"/>
              <a:t>Kotler &amp; Armstrong 15 Ed.</a:t>
            </a:r>
          </a:p>
        </p:txBody>
      </p:sp>
      <p:sp>
        <p:nvSpPr>
          <p:cNvPr id="5" name="Slide Number Placeholder 4"/>
          <p:cNvSpPr>
            <a:spLocks noGrp="1"/>
          </p:cNvSpPr>
          <p:nvPr>
            <p:ph type="sldNum" sz="quarter" idx="8"/>
          </p:nvPr>
        </p:nvSpPr>
        <p:spPr/>
        <p:txBody>
          <a:bodyPr/>
          <a:lstStyle/>
          <a:p>
            <a:pPr lvl="0"/>
            <a:fld id="{EC2ADA7B-7C91-49F6-A7FE-F6BD588D14B3}" type="slidenum">
              <a:rPr lang="en-GB" smtClean="0"/>
              <a:t>27</a:t>
            </a:fld>
            <a:endParaRPr lang="en-GB"/>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sp>
        <p:nvSpPr>
          <p:cNvPr id="2" name="Title 1"/>
          <p:cNvSpPr txBox="1">
            <a:spLocks noGrp="1"/>
          </p:cNvSpPr>
          <p:nvPr>
            <p:ph type="title"/>
          </p:nvPr>
        </p:nvSpPr>
        <p:spPr>
          <a:xfrm>
            <a:off x="1066803" y="642594"/>
            <a:ext cx="10058400" cy="1071905"/>
          </a:xfrm>
        </p:spPr>
        <p:txBody>
          <a:bodyPr/>
          <a:lstStyle/>
          <a:p>
            <a:pPr lvl="0"/>
            <a:r>
              <a:rPr lang="en-GB"/>
              <a:t>PLC Growth Stage</a:t>
            </a:r>
          </a:p>
        </p:txBody>
      </p:sp>
      <p:sp>
        <p:nvSpPr>
          <p:cNvPr id="3" name="Content Placeholder 2"/>
          <p:cNvSpPr txBox="1">
            <a:spLocks noGrp="1"/>
          </p:cNvSpPr>
          <p:nvPr>
            <p:ph idx="1"/>
          </p:nvPr>
        </p:nvSpPr>
        <p:spPr>
          <a:xfrm>
            <a:off x="533401" y="1714499"/>
            <a:ext cx="10991850" cy="4400550"/>
          </a:xfrm>
        </p:spPr>
        <p:txBody>
          <a:bodyPr>
            <a:noAutofit/>
          </a:bodyPr>
          <a:lstStyle/>
          <a:p>
            <a:pPr lvl="0"/>
            <a:r>
              <a:rPr lang="en-GB" sz="2400" dirty="0">
                <a:solidFill>
                  <a:srgbClr val="FF0000"/>
                </a:solidFill>
              </a:rPr>
              <a:t>Growth stage</a:t>
            </a:r>
            <a:r>
              <a:rPr lang="en-GB" sz="2400" dirty="0"/>
              <a:t>: The product life-cycle stage at which a product’s sales start climbing quickly.</a:t>
            </a:r>
          </a:p>
          <a:p>
            <a:pPr lvl="0"/>
            <a:r>
              <a:rPr lang="en-GB" sz="2400" dirty="0"/>
              <a:t> The ﬁrm uses several strategies to sustain rapid market growth as long as possible</a:t>
            </a:r>
          </a:p>
          <a:p>
            <a:pPr lvl="0"/>
            <a:r>
              <a:rPr lang="en-GB" sz="2400" dirty="0"/>
              <a:t>improving product quality</a:t>
            </a:r>
          </a:p>
          <a:p>
            <a:pPr lvl="0"/>
            <a:r>
              <a:rPr lang="en-GB" sz="2400" dirty="0"/>
              <a:t>Adding new product features and models</a:t>
            </a:r>
          </a:p>
          <a:p>
            <a:pPr lvl="0"/>
            <a:r>
              <a:rPr lang="en-GB" sz="2400" dirty="0"/>
              <a:t>Entering new market segments and new distribution channels</a:t>
            </a:r>
          </a:p>
          <a:p>
            <a:pPr lvl="0"/>
            <a:r>
              <a:rPr lang="en-GB" sz="2400" dirty="0"/>
              <a:t>Shifting some advertising from awareness to building product conviction and purchase</a:t>
            </a:r>
          </a:p>
          <a:p>
            <a:pPr lvl="0"/>
            <a:r>
              <a:rPr lang="en-GB" sz="2400" dirty="0"/>
              <a:t>Lowering prices at the right time to attract more buyers</a:t>
            </a:r>
          </a:p>
        </p:txBody>
      </p:sp>
      <p:sp>
        <p:nvSpPr>
          <p:cNvPr id="4" name="Footer Placeholder 3"/>
          <p:cNvSpPr>
            <a:spLocks noGrp="1"/>
          </p:cNvSpPr>
          <p:nvPr>
            <p:ph type="ftr" sz="quarter" idx="9"/>
          </p:nvPr>
        </p:nvSpPr>
        <p:spPr/>
        <p:txBody>
          <a:bodyPr/>
          <a:lstStyle/>
          <a:p>
            <a:pPr lvl="0"/>
            <a:r>
              <a:rPr lang="en-GB"/>
              <a:t>Kotler &amp; Armstrong 15 Ed.</a:t>
            </a:r>
          </a:p>
        </p:txBody>
      </p:sp>
      <p:sp>
        <p:nvSpPr>
          <p:cNvPr id="5" name="Slide Number Placeholder 4"/>
          <p:cNvSpPr>
            <a:spLocks noGrp="1"/>
          </p:cNvSpPr>
          <p:nvPr>
            <p:ph type="sldNum" sz="quarter" idx="8"/>
          </p:nvPr>
        </p:nvSpPr>
        <p:spPr/>
        <p:txBody>
          <a:bodyPr/>
          <a:lstStyle/>
          <a:p>
            <a:pPr lvl="0"/>
            <a:fld id="{EC2ADA7B-7C91-49F6-A7FE-F6BD588D14B3}" type="slidenum">
              <a:rPr lang="en-GB" smtClean="0"/>
              <a:t>28</a:t>
            </a:fld>
            <a:endParaRPr lang="en-GB"/>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sp>
        <p:nvSpPr>
          <p:cNvPr id="2" name="Title 1"/>
          <p:cNvSpPr txBox="1">
            <a:spLocks noGrp="1"/>
          </p:cNvSpPr>
          <p:nvPr>
            <p:ph type="title"/>
          </p:nvPr>
        </p:nvSpPr>
        <p:spPr>
          <a:xfrm>
            <a:off x="1066803" y="642594"/>
            <a:ext cx="10058400" cy="843306"/>
          </a:xfrm>
        </p:spPr>
        <p:txBody>
          <a:bodyPr/>
          <a:lstStyle/>
          <a:p>
            <a:pPr lvl="0"/>
            <a:r>
              <a:rPr lang="en-GB" dirty="0"/>
              <a:t>PLC Maturity Stage</a:t>
            </a:r>
          </a:p>
        </p:txBody>
      </p:sp>
      <p:sp>
        <p:nvSpPr>
          <p:cNvPr id="3" name="Content Placeholder 2"/>
          <p:cNvSpPr txBox="1">
            <a:spLocks noGrp="1"/>
          </p:cNvSpPr>
          <p:nvPr>
            <p:ph idx="1"/>
          </p:nvPr>
        </p:nvSpPr>
        <p:spPr>
          <a:xfrm>
            <a:off x="628650" y="1485899"/>
            <a:ext cx="10858500" cy="4856653"/>
          </a:xfrm>
        </p:spPr>
        <p:txBody>
          <a:bodyPr>
            <a:normAutofit/>
          </a:bodyPr>
          <a:lstStyle/>
          <a:p>
            <a:pPr lvl="0"/>
            <a:r>
              <a:rPr lang="en-GB" sz="2400" dirty="0">
                <a:solidFill>
                  <a:srgbClr val="FF0000"/>
                </a:solidFill>
              </a:rPr>
              <a:t>Maturity stage</a:t>
            </a:r>
            <a:r>
              <a:rPr lang="en-GB" sz="2400" dirty="0"/>
              <a:t>: The stage in the product life-cycle where sales growth slows or levels off.</a:t>
            </a:r>
          </a:p>
          <a:p>
            <a:pPr lvl="0"/>
            <a:r>
              <a:rPr lang="en-GB" sz="2400" dirty="0"/>
              <a:t>Slowdown in sales results in many producers with many products to sell . </a:t>
            </a:r>
            <a:r>
              <a:rPr lang="en-GB" sz="2400" b="1" dirty="0"/>
              <a:t>this overcapacity leads to greater competition,</a:t>
            </a:r>
          </a:p>
          <a:p>
            <a:pPr lvl="0"/>
            <a:r>
              <a:rPr lang="en-GB" sz="2400" dirty="0"/>
              <a:t> Competitors begin to cut prices, increase their advertising and sales promotions, and raise their R&amp;D budgets to ﬁnd better versions of the product. These steps lead to a drop in proﬁt</a:t>
            </a:r>
          </a:p>
          <a:p>
            <a:pPr lvl="0"/>
            <a:r>
              <a:rPr lang="en-GB" sz="2400" dirty="0"/>
              <a:t>Substitute products,</a:t>
            </a:r>
            <a:endParaRPr lang="en-GB" sz="2400" b="1" dirty="0"/>
          </a:p>
          <a:p>
            <a:pPr lvl="0"/>
            <a:r>
              <a:rPr lang="en-GB" sz="2400" dirty="0"/>
              <a:t>Increased promotion and R&amp;D to support sales</a:t>
            </a:r>
          </a:p>
          <a:p>
            <a:pPr lvl="0"/>
            <a:r>
              <a:rPr lang="en-GB" sz="2400" b="1" dirty="0"/>
              <a:t>Modifying the market &amp; marketing mix, </a:t>
            </a:r>
          </a:p>
          <a:p>
            <a:pPr marL="0" lvl="0" indent="0">
              <a:buNone/>
            </a:pPr>
            <a:endParaRPr lang="en-GB" sz="2400" dirty="0"/>
          </a:p>
        </p:txBody>
      </p:sp>
      <p:sp>
        <p:nvSpPr>
          <p:cNvPr id="4" name="Footer Placeholder 3"/>
          <p:cNvSpPr>
            <a:spLocks noGrp="1"/>
          </p:cNvSpPr>
          <p:nvPr>
            <p:ph type="ftr" sz="quarter" idx="9"/>
          </p:nvPr>
        </p:nvSpPr>
        <p:spPr/>
        <p:txBody>
          <a:bodyPr/>
          <a:lstStyle/>
          <a:p>
            <a:pPr lvl="0"/>
            <a:r>
              <a:rPr lang="en-GB"/>
              <a:t>Kotler &amp; Armstrong 15 Ed.</a:t>
            </a:r>
          </a:p>
        </p:txBody>
      </p:sp>
      <p:sp>
        <p:nvSpPr>
          <p:cNvPr id="5" name="Slide Number Placeholder 4"/>
          <p:cNvSpPr>
            <a:spLocks noGrp="1"/>
          </p:cNvSpPr>
          <p:nvPr>
            <p:ph type="sldNum" sz="quarter" idx="8"/>
          </p:nvPr>
        </p:nvSpPr>
        <p:spPr/>
        <p:txBody>
          <a:bodyPr/>
          <a:lstStyle/>
          <a:p>
            <a:pPr lvl="0"/>
            <a:fld id="{EC2ADA7B-7C91-49F6-A7FE-F6BD588D14B3}" type="slidenum">
              <a:rPr lang="en-GB" smtClean="0"/>
              <a:t>29</a:t>
            </a:fld>
            <a:endParaRPr lang="en-GB"/>
          </a:p>
        </p:txBody>
      </p:sp>
      <p:pic>
        <p:nvPicPr>
          <p:cNvPr id="6" name="Picture 5"/>
          <p:cNvPicPr>
            <a:picLocks noChangeAspect="1"/>
          </p:cNvPicPr>
          <p:nvPr/>
        </p:nvPicPr>
        <p:blipFill>
          <a:blip r:embed="rId3"/>
          <a:stretch>
            <a:fillRect/>
          </a:stretch>
        </p:blipFill>
        <p:spPr>
          <a:xfrm>
            <a:off x="8702043" y="4667133"/>
            <a:ext cx="2378016" cy="167542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39">
    <p:spTree>
      <p:nvGrpSpPr>
        <p:cNvPr id="1" name=""/>
        <p:cNvGrpSpPr/>
        <p:nvPr/>
      </p:nvGrpSpPr>
      <p:grpSpPr>
        <a:xfrm>
          <a:off x="0" y="0"/>
          <a:ext cx="0" cy="0"/>
          <a:chOff x="0" y="0"/>
          <a:chExt cx="0" cy="0"/>
        </a:xfrm>
      </p:grpSpPr>
      <p:sp>
        <p:nvSpPr>
          <p:cNvPr id="2" name="Title 1"/>
          <p:cNvSpPr txBox="1">
            <a:spLocks noGrp="1"/>
          </p:cNvSpPr>
          <p:nvPr>
            <p:ph type="title"/>
          </p:nvPr>
        </p:nvSpPr>
        <p:spPr>
          <a:xfrm>
            <a:off x="1066803" y="642594"/>
            <a:ext cx="10058400" cy="436824"/>
          </a:xfrm>
        </p:spPr>
        <p:txBody>
          <a:bodyPr>
            <a:normAutofit fontScale="90000"/>
          </a:bodyPr>
          <a:lstStyle/>
          <a:p>
            <a:pPr lvl="0"/>
            <a:r>
              <a:rPr lang="en-GB" dirty="0"/>
              <a:t>Recap </a:t>
            </a:r>
          </a:p>
        </p:txBody>
      </p:sp>
      <p:sp>
        <p:nvSpPr>
          <p:cNvPr id="3" name="Content Placeholder 2"/>
          <p:cNvSpPr txBox="1">
            <a:spLocks noGrp="1"/>
          </p:cNvSpPr>
          <p:nvPr>
            <p:ph idx="1"/>
          </p:nvPr>
        </p:nvSpPr>
        <p:spPr>
          <a:xfrm>
            <a:off x="495300" y="1079418"/>
            <a:ext cx="10629903" cy="4955621"/>
          </a:xfrm>
        </p:spPr>
        <p:txBody>
          <a:bodyPr>
            <a:normAutofit/>
          </a:bodyPr>
          <a:lstStyle/>
          <a:p>
            <a:pPr lvl="0"/>
            <a:r>
              <a:rPr lang="en-GB" sz="2000" b="1" dirty="0">
                <a:solidFill>
                  <a:srgbClr val="FF0000"/>
                </a:solidFill>
              </a:rPr>
              <a:t>Service</a:t>
            </a:r>
            <a:r>
              <a:rPr lang="en-GB" sz="2000" dirty="0"/>
              <a:t> </a:t>
            </a:r>
            <a:r>
              <a:rPr lang="en-GB" sz="2000" b="1" dirty="0">
                <a:solidFill>
                  <a:srgbClr val="FF0000"/>
                </a:solidFill>
              </a:rPr>
              <a:t>characteristics: </a:t>
            </a:r>
            <a:r>
              <a:rPr lang="en-GB" sz="2000" dirty="0"/>
              <a:t>intangible, inseparable, variable, and perishable</a:t>
            </a:r>
          </a:p>
          <a:p>
            <a:pPr lvl="0"/>
            <a:r>
              <a:rPr lang="en-GB" sz="2000" b="1" dirty="0">
                <a:solidFill>
                  <a:srgbClr val="FF0000"/>
                </a:solidFill>
              </a:rPr>
              <a:t>Brand development </a:t>
            </a:r>
            <a:r>
              <a:rPr lang="en-GB" sz="2000" dirty="0"/>
              <a:t>: </a:t>
            </a:r>
          </a:p>
          <a:p>
            <a:pPr marL="0" lvl="0" indent="0">
              <a:buNone/>
            </a:pPr>
            <a:r>
              <a:rPr lang="en-GB" sz="2000" dirty="0"/>
              <a:t>line extension </a:t>
            </a:r>
          </a:p>
          <a:p>
            <a:pPr marL="0" lvl="0" indent="0">
              <a:buNone/>
            </a:pPr>
            <a:r>
              <a:rPr lang="en-GB" sz="2000" dirty="0"/>
              <a:t>brand extension </a:t>
            </a:r>
          </a:p>
          <a:p>
            <a:pPr marL="0" lvl="0" indent="0">
              <a:buNone/>
            </a:pPr>
            <a:r>
              <a:rPr lang="en-GB" sz="2000" dirty="0"/>
              <a:t> </a:t>
            </a:r>
            <a:r>
              <a:rPr lang="en-GB" sz="2000" dirty="0" err="1"/>
              <a:t>multibrands</a:t>
            </a:r>
            <a:r>
              <a:rPr lang="en-GB" sz="2000" dirty="0"/>
              <a:t>,</a:t>
            </a:r>
          </a:p>
          <a:p>
            <a:pPr marL="0" lvl="0" indent="0">
              <a:buNone/>
            </a:pPr>
            <a:r>
              <a:rPr lang="en-GB" sz="2000" dirty="0"/>
              <a:t>new brands</a:t>
            </a:r>
          </a:p>
        </p:txBody>
      </p:sp>
      <p:sp>
        <p:nvSpPr>
          <p:cNvPr id="4" name="Footer Placeholder 3"/>
          <p:cNvSpPr>
            <a:spLocks noGrp="1"/>
          </p:cNvSpPr>
          <p:nvPr>
            <p:ph type="ftr" sz="quarter" idx="9"/>
          </p:nvPr>
        </p:nvSpPr>
        <p:spPr/>
        <p:txBody>
          <a:bodyPr/>
          <a:lstStyle/>
          <a:p>
            <a:pPr lvl="0"/>
            <a:r>
              <a:rPr lang="en-GB"/>
              <a:t>Kotler &amp; Armstrong 15 Ed.</a:t>
            </a:r>
          </a:p>
        </p:txBody>
      </p:sp>
      <p:sp>
        <p:nvSpPr>
          <p:cNvPr id="5" name="Slide Number Placeholder 4"/>
          <p:cNvSpPr>
            <a:spLocks noGrp="1"/>
          </p:cNvSpPr>
          <p:nvPr>
            <p:ph type="sldNum" sz="quarter" idx="8"/>
          </p:nvPr>
        </p:nvSpPr>
        <p:spPr/>
        <p:txBody>
          <a:bodyPr/>
          <a:lstStyle/>
          <a:p>
            <a:pPr lvl="0"/>
            <a:fld id="{EC2ADA7B-7C91-49F6-A7FE-F6BD588D14B3}" type="slidenum">
              <a:rPr lang="en-GB" smtClean="0"/>
              <a:t>3</a:t>
            </a:fld>
            <a:endParaRPr lang="en-GB"/>
          </a:p>
        </p:txBody>
      </p:sp>
      <p:pic>
        <p:nvPicPr>
          <p:cNvPr id="7" name="Picture 6"/>
          <p:cNvPicPr>
            <a:picLocks noChangeAspect="1"/>
          </p:cNvPicPr>
          <p:nvPr/>
        </p:nvPicPr>
        <p:blipFill>
          <a:blip r:embed="rId2"/>
          <a:stretch>
            <a:fillRect/>
          </a:stretch>
        </p:blipFill>
        <p:spPr>
          <a:xfrm>
            <a:off x="4838699" y="1627674"/>
            <a:ext cx="6286503" cy="4714877"/>
          </a:xfrm>
          <a:prstGeom prst="rect">
            <a:avLst/>
          </a:prstGeom>
        </p:spPr>
      </p:pic>
      <p:pic>
        <p:nvPicPr>
          <p:cNvPr id="8" name="Picture 7"/>
          <p:cNvPicPr>
            <a:picLocks noChangeAspect="1"/>
          </p:cNvPicPr>
          <p:nvPr/>
        </p:nvPicPr>
        <p:blipFill>
          <a:blip r:embed="rId3"/>
          <a:stretch>
            <a:fillRect/>
          </a:stretch>
        </p:blipFill>
        <p:spPr>
          <a:xfrm>
            <a:off x="668993" y="4273062"/>
            <a:ext cx="3995444" cy="1941474"/>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a:t>PLC Decline Stage</a:t>
            </a:r>
          </a:p>
        </p:txBody>
      </p:sp>
      <p:sp>
        <p:nvSpPr>
          <p:cNvPr id="3" name="Content Placeholder 2"/>
          <p:cNvSpPr txBox="1">
            <a:spLocks noGrp="1"/>
          </p:cNvSpPr>
          <p:nvPr>
            <p:ph idx="1"/>
          </p:nvPr>
        </p:nvSpPr>
        <p:spPr>
          <a:xfrm>
            <a:off x="457200" y="2014194"/>
            <a:ext cx="11296653" cy="4253258"/>
          </a:xfrm>
        </p:spPr>
        <p:txBody>
          <a:bodyPr/>
          <a:lstStyle/>
          <a:p>
            <a:pPr lvl="0"/>
            <a:r>
              <a:rPr lang="en-GB" sz="2400" dirty="0">
                <a:solidFill>
                  <a:srgbClr val="FF0000"/>
                </a:solidFill>
              </a:rPr>
              <a:t>Decline stage</a:t>
            </a:r>
            <a:r>
              <a:rPr lang="en-GB" sz="2400" dirty="0"/>
              <a:t>: The product life-cycle stage at which a product’s sales decline, Sales decline for many reasons, including technological advances, shifts in consumer tastes, and increased competition. </a:t>
            </a:r>
          </a:p>
          <a:p>
            <a:pPr marL="0" lvl="0" indent="0">
              <a:buNone/>
            </a:pPr>
            <a:r>
              <a:rPr lang="en-GB" sz="2400" dirty="0"/>
              <a:t>Finally, management may decide: </a:t>
            </a:r>
          </a:p>
          <a:p>
            <a:pPr lvl="0"/>
            <a:r>
              <a:rPr lang="en-GB" sz="2400" dirty="0">
                <a:solidFill>
                  <a:srgbClr val="FF0000"/>
                </a:solidFill>
              </a:rPr>
              <a:t>Maintain the product  </a:t>
            </a:r>
            <a:r>
              <a:rPr lang="en-GB" sz="2400" dirty="0"/>
              <a:t>Without change , competitors will leave the industry</a:t>
            </a:r>
          </a:p>
          <a:p>
            <a:pPr lvl="0"/>
            <a:r>
              <a:rPr lang="en-GB" sz="2400" dirty="0">
                <a:solidFill>
                  <a:srgbClr val="FF0000"/>
                </a:solidFill>
              </a:rPr>
              <a:t>Harvest the product</a:t>
            </a:r>
            <a:r>
              <a:rPr lang="en-GB" sz="2400" dirty="0"/>
              <a:t>:  Reducing various costs such as R&amp;D, ads, </a:t>
            </a:r>
          </a:p>
          <a:p>
            <a:pPr lvl="0"/>
            <a:r>
              <a:rPr lang="en-GB" sz="2400" dirty="0">
                <a:solidFill>
                  <a:srgbClr val="FF0000"/>
                </a:solidFill>
              </a:rPr>
              <a:t>Drop the product </a:t>
            </a:r>
            <a:r>
              <a:rPr lang="en-GB" sz="2400" dirty="0"/>
              <a:t>: Drop from the line or sell it</a:t>
            </a:r>
          </a:p>
          <a:p>
            <a:pPr marL="0" lvl="0" indent="0">
              <a:buNone/>
            </a:pPr>
            <a:endParaRPr lang="en-GB" sz="2400" dirty="0"/>
          </a:p>
          <a:p>
            <a:pPr lvl="0"/>
            <a:endParaRPr lang="en-GB" dirty="0"/>
          </a:p>
        </p:txBody>
      </p:sp>
      <p:sp>
        <p:nvSpPr>
          <p:cNvPr id="4" name="Footer Placeholder 3"/>
          <p:cNvSpPr>
            <a:spLocks noGrp="1"/>
          </p:cNvSpPr>
          <p:nvPr>
            <p:ph type="ftr" sz="quarter" idx="9"/>
          </p:nvPr>
        </p:nvSpPr>
        <p:spPr/>
        <p:txBody>
          <a:bodyPr/>
          <a:lstStyle/>
          <a:p>
            <a:pPr lvl="0"/>
            <a:r>
              <a:rPr lang="en-GB"/>
              <a:t>Kotler &amp; Armstrong 15 Ed.</a:t>
            </a:r>
          </a:p>
        </p:txBody>
      </p:sp>
      <p:sp>
        <p:nvSpPr>
          <p:cNvPr id="5" name="Slide Number Placeholder 4"/>
          <p:cNvSpPr>
            <a:spLocks noGrp="1"/>
          </p:cNvSpPr>
          <p:nvPr>
            <p:ph type="sldNum" sz="quarter" idx="8"/>
          </p:nvPr>
        </p:nvSpPr>
        <p:spPr/>
        <p:txBody>
          <a:bodyPr/>
          <a:lstStyle/>
          <a:p>
            <a:pPr lvl="0"/>
            <a:fld id="{EC2ADA7B-7C91-49F6-A7FE-F6BD588D14B3}" type="slidenum">
              <a:rPr lang="en-GB" smtClean="0"/>
              <a:t>30</a:t>
            </a:fld>
            <a:endParaRPr lang="en-GB"/>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38">
    <p:spTree>
      <p:nvGrpSpPr>
        <p:cNvPr id="1" name=""/>
        <p:cNvGrpSpPr/>
        <p:nvPr/>
      </p:nvGrpSpPr>
      <p:grpSpPr>
        <a:xfrm>
          <a:off x="0" y="0"/>
          <a:ext cx="0" cy="0"/>
          <a:chOff x="0" y="0"/>
          <a:chExt cx="0" cy="0"/>
        </a:xfrm>
      </p:grpSpPr>
      <p:pic>
        <p:nvPicPr>
          <p:cNvPr id="2" name="Picture 4"/>
          <p:cNvPicPr>
            <a:picLocks noChangeAspect="1"/>
          </p:cNvPicPr>
          <p:nvPr/>
        </p:nvPicPr>
        <p:blipFill>
          <a:blip r:embed="rId2"/>
          <a:stretch>
            <a:fillRect/>
          </a:stretch>
        </p:blipFill>
        <p:spPr>
          <a:xfrm>
            <a:off x="2000250" y="1230923"/>
            <a:ext cx="8172450" cy="4237892"/>
          </a:xfrm>
          <a:prstGeom prst="rect">
            <a:avLst/>
          </a:prstGeom>
          <a:noFill/>
          <a:ln cap="flat">
            <a:noFill/>
          </a:ln>
        </p:spPr>
      </p:pic>
      <p:sp>
        <p:nvSpPr>
          <p:cNvPr id="3" name="Footer Placeholder 2"/>
          <p:cNvSpPr>
            <a:spLocks noGrp="1"/>
          </p:cNvSpPr>
          <p:nvPr>
            <p:ph type="ftr" sz="quarter" idx="9"/>
          </p:nvPr>
        </p:nvSpPr>
        <p:spPr/>
        <p:txBody>
          <a:bodyPr/>
          <a:lstStyle/>
          <a:p>
            <a:pPr lvl="0"/>
            <a:r>
              <a:rPr lang="en-GB"/>
              <a:t>Kotler &amp; Armstrong 15 Ed.</a:t>
            </a:r>
          </a:p>
        </p:txBody>
      </p:sp>
      <p:sp>
        <p:nvSpPr>
          <p:cNvPr id="4" name="Slide Number Placeholder 3"/>
          <p:cNvSpPr>
            <a:spLocks noGrp="1"/>
          </p:cNvSpPr>
          <p:nvPr>
            <p:ph type="sldNum" sz="quarter" idx="8"/>
          </p:nvPr>
        </p:nvSpPr>
        <p:spPr/>
        <p:txBody>
          <a:bodyPr/>
          <a:lstStyle/>
          <a:p>
            <a:pPr lvl="0"/>
            <a:fld id="{5A396819-FB97-471A-84BE-8F869115327E}" type="slidenum">
              <a:rPr lang="en-GB" smtClean="0"/>
              <a:t>31</a:t>
            </a:fld>
            <a:endParaRPr lang="en-GB"/>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9"/>
          </p:nvPr>
        </p:nvSpPr>
        <p:spPr/>
        <p:txBody>
          <a:bodyPr/>
          <a:lstStyle/>
          <a:p>
            <a:pPr lvl="0"/>
            <a:r>
              <a:rPr lang="en-GB"/>
              <a:t>Kotler &amp; Armstrong 15 Ed.</a:t>
            </a:r>
          </a:p>
        </p:txBody>
      </p:sp>
      <p:sp>
        <p:nvSpPr>
          <p:cNvPr id="3" name="Slide Number Placeholder 2"/>
          <p:cNvSpPr>
            <a:spLocks noGrp="1"/>
          </p:cNvSpPr>
          <p:nvPr>
            <p:ph type="sldNum" sz="quarter" idx="8"/>
          </p:nvPr>
        </p:nvSpPr>
        <p:spPr/>
        <p:txBody>
          <a:bodyPr/>
          <a:lstStyle/>
          <a:p>
            <a:pPr lvl="0"/>
            <a:fld id="{5A396819-FB97-471A-84BE-8F869115327E}" type="slidenum">
              <a:rPr lang="en-GB" smtClean="0"/>
              <a:t>32</a:t>
            </a:fld>
            <a:endParaRPr lang="en-GB"/>
          </a:p>
        </p:txBody>
      </p:sp>
      <p:pic>
        <p:nvPicPr>
          <p:cNvPr id="4" name="Picture 3"/>
          <p:cNvPicPr>
            <a:picLocks noChangeAspect="1"/>
          </p:cNvPicPr>
          <p:nvPr/>
        </p:nvPicPr>
        <p:blipFill>
          <a:blip r:embed="rId2"/>
          <a:stretch>
            <a:fillRect/>
          </a:stretch>
        </p:blipFill>
        <p:spPr>
          <a:xfrm>
            <a:off x="1752600" y="263801"/>
            <a:ext cx="8096541" cy="6078751"/>
          </a:xfrm>
          <a:prstGeom prst="rect">
            <a:avLst/>
          </a:prstGeom>
        </p:spPr>
      </p:pic>
    </p:spTree>
    <p:extLst>
      <p:ext uri="{BB962C8B-B14F-4D97-AF65-F5344CB8AC3E}">
        <p14:creationId xmlns:p14="http://schemas.microsoft.com/office/powerpoint/2010/main" val="157455433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6549" y="2462685"/>
            <a:ext cx="9431382" cy="1186206"/>
          </a:xfrm>
        </p:spPr>
        <p:txBody>
          <a:bodyPr/>
          <a:lstStyle/>
          <a:p>
            <a:pPr algn="ctr"/>
            <a:r>
              <a:rPr lang="en-GB" dirty="0" smtClean="0"/>
              <a:t>Seminar Activities </a:t>
            </a:r>
            <a:endParaRPr lang="en-GB" dirty="0"/>
          </a:p>
        </p:txBody>
      </p:sp>
      <p:sp>
        <p:nvSpPr>
          <p:cNvPr id="4" name="Footer Placeholder 3"/>
          <p:cNvSpPr>
            <a:spLocks noGrp="1"/>
          </p:cNvSpPr>
          <p:nvPr>
            <p:ph type="ftr" sz="quarter" idx="9"/>
          </p:nvPr>
        </p:nvSpPr>
        <p:spPr/>
        <p:txBody>
          <a:bodyPr/>
          <a:lstStyle/>
          <a:p>
            <a:pPr lvl="0"/>
            <a:r>
              <a:rPr lang="en-GB" smtClean="0"/>
              <a:t>Kotler &amp; Armstrong 15 Ed.</a:t>
            </a:r>
            <a:endParaRPr lang="en-GB"/>
          </a:p>
        </p:txBody>
      </p:sp>
      <p:sp>
        <p:nvSpPr>
          <p:cNvPr id="5" name="Slide Number Placeholder 4"/>
          <p:cNvSpPr>
            <a:spLocks noGrp="1"/>
          </p:cNvSpPr>
          <p:nvPr>
            <p:ph type="sldNum" sz="quarter" idx="8"/>
          </p:nvPr>
        </p:nvSpPr>
        <p:spPr/>
        <p:txBody>
          <a:bodyPr/>
          <a:lstStyle/>
          <a:p>
            <a:pPr lvl="0"/>
            <a:fld id="{EC2ADA7B-7C91-49F6-A7FE-F6BD588D14B3}" type="slidenum">
              <a:rPr lang="en-GB" smtClean="0"/>
              <a:t>33</a:t>
            </a:fld>
            <a:endParaRPr lang="en-GB"/>
          </a:p>
        </p:txBody>
      </p:sp>
    </p:spTree>
    <p:extLst>
      <p:ext uri="{BB962C8B-B14F-4D97-AF65-F5344CB8AC3E}">
        <p14:creationId xmlns:p14="http://schemas.microsoft.com/office/powerpoint/2010/main" val="25469491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71503" y="662578"/>
            <a:ext cx="10058400" cy="652806"/>
          </a:xfrm>
        </p:spPr>
        <p:txBody>
          <a:bodyPr>
            <a:normAutofit/>
          </a:bodyPr>
          <a:lstStyle/>
          <a:p>
            <a:r>
              <a:rPr lang="en-GB" sz="2800" b="1" dirty="0"/>
              <a:t>Group Activity: When products go wrong!</a:t>
            </a:r>
          </a:p>
        </p:txBody>
      </p:sp>
      <p:sp>
        <p:nvSpPr>
          <p:cNvPr id="4" name="Footer Placeholder 3"/>
          <p:cNvSpPr>
            <a:spLocks noGrp="1"/>
          </p:cNvSpPr>
          <p:nvPr>
            <p:ph type="ftr" sz="quarter" idx="9"/>
          </p:nvPr>
        </p:nvSpPr>
        <p:spPr/>
        <p:txBody>
          <a:bodyPr/>
          <a:lstStyle/>
          <a:p>
            <a:pPr lvl="0"/>
            <a:r>
              <a:rPr lang="en-GB"/>
              <a:t>Kotler &amp; Armstrong 15 Ed.</a:t>
            </a:r>
          </a:p>
        </p:txBody>
      </p:sp>
      <p:sp>
        <p:nvSpPr>
          <p:cNvPr id="5" name="Slide Number Placeholder 4"/>
          <p:cNvSpPr>
            <a:spLocks noGrp="1"/>
          </p:cNvSpPr>
          <p:nvPr>
            <p:ph type="sldNum" sz="quarter" idx="8"/>
          </p:nvPr>
        </p:nvSpPr>
        <p:spPr/>
        <p:txBody>
          <a:bodyPr/>
          <a:lstStyle/>
          <a:p>
            <a:pPr lvl="0"/>
            <a:fld id="{EC2ADA7B-7C91-49F6-A7FE-F6BD588D14B3}" type="slidenum">
              <a:rPr lang="en-GB" smtClean="0"/>
              <a:t>34</a:t>
            </a:fld>
            <a:endParaRPr lang="en-GB"/>
          </a:p>
        </p:txBody>
      </p:sp>
      <p:graphicFrame>
        <p:nvGraphicFramePr>
          <p:cNvPr id="7" name="Table 6"/>
          <p:cNvGraphicFramePr>
            <a:graphicFrameLocks noGrp="1"/>
          </p:cNvGraphicFramePr>
          <p:nvPr>
            <p:extLst>
              <p:ext uri="{D42A27DB-BD31-4B8C-83A1-F6EECF244321}">
                <p14:modId xmlns:p14="http://schemas.microsoft.com/office/powerpoint/2010/main" val="3472656380"/>
              </p:ext>
            </p:extLst>
          </p:nvPr>
        </p:nvGraphicFramePr>
        <p:xfrm>
          <a:off x="571502" y="1315385"/>
          <a:ext cx="11240075" cy="5009881"/>
        </p:xfrm>
        <a:graphic>
          <a:graphicData uri="http://schemas.openxmlformats.org/drawingml/2006/table">
            <a:tbl>
              <a:tblPr firstRow="1" firstCol="1" bandRow="1"/>
              <a:tblGrid>
                <a:gridCol w="5601022">
                  <a:extLst>
                    <a:ext uri="{9D8B030D-6E8A-4147-A177-3AD203B41FA5}">
                      <a16:colId xmlns:a16="http://schemas.microsoft.com/office/drawing/2014/main" val="20000"/>
                    </a:ext>
                  </a:extLst>
                </a:gridCol>
                <a:gridCol w="1891531">
                  <a:extLst>
                    <a:ext uri="{9D8B030D-6E8A-4147-A177-3AD203B41FA5}">
                      <a16:colId xmlns:a16="http://schemas.microsoft.com/office/drawing/2014/main" val="20001"/>
                    </a:ext>
                  </a:extLst>
                </a:gridCol>
                <a:gridCol w="3747522">
                  <a:extLst>
                    <a:ext uri="{9D8B030D-6E8A-4147-A177-3AD203B41FA5}">
                      <a16:colId xmlns:a16="http://schemas.microsoft.com/office/drawing/2014/main" val="20002"/>
                    </a:ext>
                  </a:extLst>
                </a:gridCol>
              </a:tblGrid>
              <a:tr h="552632">
                <a:tc>
                  <a:txBody>
                    <a:bodyPr/>
                    <a:lstStyle/>
                    <a:p>
                      <a:pPr>
                        <a:lnSpc>
                          <a:spcPct val="107000"/>
                        </a:lnSpc>
                        <a:spcAft>
                          <a:spcPts val="0"/>
                        </a:spcAft>
                      </a:pPr>
                      <a:r>
                        <a:rPr lang="en-GB"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Example</a:t>
                      </a:r>
                      <a:endParaRPr lang="en-GB"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Possible impact</a:t>
                      </a:r>
                      <a:endParaRPr lang="en-GB"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What could the company have done to alleviate this</a:t>
                      </a:r>
                      <a:endParaRPr lang="en-GB"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28176">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1.A new potato chip product, had side effects including extreme abdominal cramps. It was withdrawn due to public safety.</a:t>
                      </a:r>
                    </a:p>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29369">
                <a:tc>
                  <a:txBody>
                    <a:bodyPr/>
                    <a:lstStyle/>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2.A new yogurt flavoured shampoo led to reports of people eating the product and becoming very ill. It was withdrawn shortly after the launch.</a:t>
                      </a:r>
                    </a:p>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88974">
                <a:tc>
                  <a:txBody>
                    <a:bodyPr/>
                    <a:lstStyle/>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3.A smokeless cigarette product was launched, but it had a flavour or rotten garbage. It was dropped soon after its launch, which cost $300 million.</a:t>
                      </a:r>
                    </a:p>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505215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796" y="395269"/>
            <a:ext cx="10253983" cy="736369"/>
          </a:xfrm>
        </p:spPr>
        <p:txBody>
          <a:bodyPr/>
          <a:lstStyle/>
          <a:p>
            <a:r>
              <a:rPr lang="en-GB" sz="2800" b="1" dirty="0"/>
              <a:t>Group Activity: When products go wrong!</a:t>
            </a:r>
            <a:endParaRPr lang="en-GB" dirty="0"/>
          </a:p>
        </p:txBody>
      </p:sp>
      <p:sp>
        <p:nvSpPr>
          <p:cNvPr id="3" name="Footer Placeholder 2"/>
          <p:cNvSpPr>
            <a:spLocks noGrp="1"/>
          </p:cNvSpPr>
          <p:nvPr>
            <p:ph type="ftr" sz="quarter" idx="9"/>
          </p:nvPr>
        </p:nvSpPr>
        <p:spPr/>
        <p:txBody>
          <a:bodyPr/>
          <a:lstStyle/>
          <a:p>
            <a:pPr lvl="0"/>
            <a:r>
              <a:rPr lang="en-GB"/>
              <a:t>Kotler &amp; Armstrong 15 Ed.</a:t>
            </a:r>
          </a:p>
        </p:txBody>
      </p:sp>
      <p:sp>
        <p:nvSpPr>
          <p:cNvPr id="4" name="Slide Number Placeholder 3"/>
          <p:cNvSpPr>
            <a:spLocks noGrp="1"/>
          </p:cNvSpPr>
          <p:nvPr>
            <p:ph type="sldNum" sz="quarter" idx="8"/>
          </p:nvPr>
        </p:nvSpPr>
        <p:spPr/>
        <p:txBody>
          <a:bodyPr/>
          <a:lstStyle/>
          <a:p>
            <a:pPr lvl="0"/>
            <a:fld id="{1D7D29CA-A9DE-49AB-8A77-E14D389B84A1}" type="slidenum">
              <a:rPr lang="en-GB" smtClean="0"/>
              <a:t>35</a:t>
            </a:fld>
            <a:endParaRPr lang="en-GB"/>
          </a:p>
        </p:txBody>
      </p:sp>
      <p:graphicFrame>
        <p:nvGraphicFramePr>
          <p:cNvPr id="6" name="Table 5"/>
          <p:cNvGraphicFramePr>
            <a:graphicFrameLocks noGrp="1"/>
          </p:cNvGraphicFramePr>
          <p:nvPr>
            <p:extLst>
              <p:ext uri="{D42A27DB-BD31-4B8C-83A1-F6EECF244321}">
                <p14:modId xmlns:p14="http://schemas.microsoft.com/office/powerpoint/2010/main" val="927704658"/>
              </p:ext>
            </p:extLst>
          </p:nvPr>
        </p:nvGraphicFramePr>
        <p:xfrm>
          <a:off x="609600" y="1230040"/>
          <a:ext cx="10706099" cy="4972304"/>
        </p:xfrm>
        <a:graphic>
          <a:graphicData uri="http://schemas.openxmlformats.org/drawingml/2006/table">
            <a:tbl>
              <a:tblPr firstRow="1" firstCol="1" bandRow="1"/>
              <a:tblGrid>
                <a:gridCol w="10706099">
                  <a:extLst>
                    <a:ext uri="{9D8B030D-6E8A-4147-A177-3AD203B41FA5}">
                      <a16:colId xmlns:a16="http://schemas.microsoft.com/office/drawing/2014/main" val="20000"/>
                    </a:ext>
                  </a:extLst>
                </a:gridCol>
              </a:tblGrid>
              <a:tr h="1091225">
                <a:tc>
                  <a:txBody>
                    <a:bodyPr/>
                    <a:lstStyle/>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4.Apple maps launched in 2012, hoping to rival Google maps. However it was riddled with errors including missing out towns and cities and misspelt capital cities. After its launch, even the CEO at Apple advised customers to use other maps.</a:t>
                      </a:r>
                    </a:p>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55136" marR="551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91225">
                <a:tc>
                  <a:txBody>
                    <a:bodyPr/>
                    <a:lstStyle/>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5.McDonalds launched a new product, along with a promotional campaign costing $100 million, but it contained 79% of an adults recommended daily allowance of salt and a huge amount of fat. It was withdrawn by the Public Health body.</a:t>
                      </a:r>
                    </a:p>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55136" marR="551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02784">
                <a:tc>
                  <a:txBody>
                    <a:bodyPr/>
                    <a:lstStyle/>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6.In 1985 Coca Cola changed their recipe for Coke and released the new version. They received 400,000 complaints and reverted back to the old recipe after 79 days.</a:t>
                      </a:r>
                    </a:p>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55136" marR="551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47004">
                <a:tc>
                  <a:txBody>
                    <a:bodyPr/>
                    <a:lstStyle/>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7.In 1980, a Lawn Darts game was launched whereby giant darts were thrown into the ground. It was recalled in 1988 by the consumer product safety commission, after 3 people were killed.</a:t>
                      </a:r>
                    </a:p>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55136" marR="551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398513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3" y="2253680"/>
            <a:ext cx="10058400" cy="1371600"/>
          </a:xfrm>
        </p:spPr>
        <p:txBody>
          <a:bodyPr>
            <a:normAutofit fontScale="90000"/>
          </a:bodyPr>
          <a:lstStyle/>
          <a:p>
            <a:pPr algn="ctr"/>
            <a:r>
              <a:rPr lang="en-GB" dirty="0" smtClean="0"/>
              <a:t>Week 7 New Product Development Process and the Product Life cycle </a:t>
            </a:r>
            <a:endParaRPr lang="en-GB" dirty="0"/>
          </a:p>
        </p:txBody>
      </p:sp>
      <p:sp>
        <p:nvSpPr>
          <p:cNvPr id="3" name="Footer Placeholder 2"/>
          <p:cNvSpPr>
            <a:spLocks noGrp="1"/>
          </p:cNvSpPr>
          <p:nvPr>
            <p:ph type="ftr" sz="quarter" idx="9"/>
          </p:nvPr>
        </p:nvSpPr>
        <p:spPr/>
        <p:txBody>
          <a:bodyPr/>
          <a:lstStyle/>
          <a:p>
            <a:pPr lvl="0"/>
            <a:r>
              <a:rPr lang="en-GB" smtClean="0"/>
              <a:t>Kotler &amp; Armstrong 15 Ed.</a:t>
            </a:r>
            <a:endParaRPr lang="en-GB"/>
          </a:p>
        </p:txBody>
      </p:sp>
      <p:sp>
        <p:nvSpPr>
          <p:cNvPr id="4" name="Slide Number Placeholder 3"/>
          <p:cNvSpPr>
            <a:spLocks noGrp="1"/>
          </p:cNvSpPr>
          <p:nvPr>
            <p:ph type="sldNum" sz="quarter" idx="8"/>
          </p:nvPr>
        </p:nvSpPr>
        <p:spPr/>
        <p:txBody>
          <a:bodyPr/>
          <a:lstStyle/>
          <a:p>
            <a:pPr lvl="0"/>
            <a:fld id="{1D7D29CA-A9DE-49AB-8A77-E14D389B84A1}" type="slidenum">
              <a:rPr lang="en-GB" smtClean="0"/>
              <a:t>4</a:t>
            </a:fld>
            <a:endParaRPr lang="en-GB"/>
          </a:p>
        </p:txBody>
      </p:sp>
    </p:spTree>
    <p:extLst>
      <p:ext uri="{BB962C8B-B14F-4D97-AF65-F5344CB8AC3E}">
        <p14:creationId xmlns:p14="http://schemas.microsoft.com/office/powerpoint/2010/main" val="32256449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4" y="548680"/>
            <a:ext cx="8229599" cy="455368"/>
          </a:xfrm>
        </p:spPr>
        <p:txBody>
          <a:bodyPr>
            <a:normAutofit fontScale="90000"/>
          </a:bodyPr>
          <a:lstStyle/>
          <a:p>
            <a:r>
              <a:rPr lang="en-GB" dirty="0" smtClean="0"/>
              <a:t> Class Group  Activities </a:t>
            </a:r>
            <a:endParaRPr lang="en-GB" dirty="0"/>
          </a:p>
        </p:txBody>
      </p:sp>
      <p:sp>
        <p:nvSpPr>
          <p:cNvPr id="3" name="Content Placeholder 2"/>
          <p:cNvSpPr>
            <a:spLocks noGrp="1"/>
          </p:cNvSpPr>
          <p:nvPr>
            <p:ph idx="1"/>
          </p:nvPr>
        </p:nvSpPr>
        <p:spPr>
          <a:xfrm>
            <a:off x="1981203" y="1556792"/>
            <a:ext cx="8229599" cy="4176465"/>
          </a:xfrm>
        </p:spPr>
        <p:txBody>
          <a:bodyPr>
            <a:normAutofit fontScale="85000" lnSpcReduction="20000"/>
          </a:bodyPr>
          <a:lstStyle/>
          <a:p>
            <a:pPr>
              <a:buFont typeface="Wingdings" pitchFamily="2" charset="2"/>
              <a:buChar char="§"/>
            </a:pPr>
            <a:r>
              <a:rPr lang="en-GB" sz="2800" dirty="0"/>
              <a:t>Describe </a:t>
            </a:r>
            <a:r>
              <a:rPr lang="en-GB" sz="2800" b="1" dirty="0"/>
              <a:t>TWO</a:t>
            </a:r>
            <a:r>
              <a:rPr lang="en-GB" sz="2800" dirty="0"/>
              <a:t> internal and </a:t>
            </a:r>
            <a:r>
              <a:rPr lang="en-GB" sz="2800" b="1" dirty="0"/>
              <a:t>TWO</a:t>
            </a:r>
            <a:r>
              <a:rPr lang="en-GB" sz="2800" dirty="0"/>
              <a:t> external influences on the setting of organisational objectives for a supplier of office furniture to businesses</a:t>
            </a:r>
          </a:p>
          <a:p>
            <a:pPr>
              <a:buFont typeface="Wingdings" pitchFamily="2" charset="2"/>
              <a:buChar char="§"/>
            </a:pPr>
            <a:endParaRPr lang="en-GB" sz="2800" dirty="0"/>
          </a:p>
          <a:p>
            <a:pPr>
              <a:buFont typeface="Wingdings" pitchFamily="2" charset="2"/>
              <a:buChar char="§"/>
            </a:pPr>
            <a:r>
              <a:rPr lang="en-GB" sz="2800" dirty="0"/>
              <a:t>Your employer is a major chain of fast-food restaurants. Use examples from this industry to illustrate how external factors will influence objective setting</a:t>
            </a:r>
            <a:r>
              <a:rPr lang="en-GB" sz="2800" dirty="0"/>
              <a:t>.</a:t>
            </a:r>
            <a:endParaRPr lang="en-GB" sz="2800" dirty="0"/>
          </a:p>
          <a:p>
            <a:pPr>
              <a:buFont typeface="Wingdings" pitchFamily="2" charset="2"/>
              <a:buChar char="§"/>
            </a:pPr>
            <a:endParaRPr lang="en-GB" sz="2800" b="1" dirty="0"/>
          </a:p>
          <a:p>
            <a:pPr>
              <a:buNone/>
            </a:pPr>
            <a:r>
              <a:rPr lang="en-GB" sz="2800" dirty="0"/>
              <a:t>	Evaluate the importance of the marketing planning process for an organisation of your choice . how  will this help them to achieve the company’s objectives </a:t>
            </a:r>
          </a:p>
        </p:txBody>
      </p:sp>
      <p:sp>
        <p:nvSpPr>
          <p:cNvPr id="4" name="Slide Number Placeholder 3"/>
          <p:cNvSpPr>
            <a:spLocks noGrp="1"/>
          </p:cNvSpPr>
          <p:nvPr>
            <p:ph type="sldNum" sz="quarter" idx="4294967295"/>
          </p:nvPr>
        </p:nvSpPr>
        <p:spPr/>
        <p:txBody>
          <a:bodyPr/>
          <a:lstStyle/>
          <a:p>
            <a:fld id="{E749DE59-F540-496D-B63D-19DF5C5D0A78}" type="slidenum">
              <a:rPr lang="en-GB" smtClean="0"/>
              <a:pPr/>
              <a:t>5</a:t>
            </a:fld>
            <a:endParaRPr lang="en-GB"/>
          </a:p>
        </p:txBody>
      </p:sp>
      <p:sp>
        <p:nvSpPr>
          <p:cNvPr id="5" name="Footer Placeholder 4"/>
          <p:cNvSpPr>
            <a:spLocks noGrp="1"/>
          </p:cNvSpPr>
          <p:nvPr>
            <p:ph type="ftr" sz="quarter" idx="4294967295"/>
          </p:nvPr>
        </p:nvSpPr>
        <p:spPr/>
        <p:txBody>
          <a:bodyPr/>
          <a:lstStyle/>
          <a:p>
            <a:r>
              <a:rPr lang="en-GB" smtClean="0"/>
              <a:t>TITLE HERE    00 MONTH 0000</a:t>
            </a:r>
            <a:endParaRPr lang="en-GB" dirty="0"/>
          </a:p>
        </p:txBody>
      </p:sp>
    </p:spTree>
    <p:extLst>
      <p:ext uri="{BB962C8B-B14F-4D97-AF65-F5344CB8AC3E}">
        <p14:creationId xmlns:p14="http://schemas.microsoft.com/office/powerpoint/2010/main" val="13526710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itle 1"/>
          <p:cNvSpPr txBox="1">
            <a:spLocks noGrp="1"/>
          </p:cNvSpPr>
          <p:nvPr>
            <p:ph type="title"/>
          </p:nvPr>
        </p:nvSpPr>
        <p:spPr>
          <a:xfrm>
            <a:off x="1028700" y="685800"/>
            <a:ext cx="10096503" cy="1328394"/>
          </a:xfrm>
        </p:spPr>
        <p:txBody>
          <a:bodyPr>
            <a:normAutofit fontScale="90000"/>
          </a:bodyPr>
          <a:lstStyle/>
          <a:p>
            <a:pPr lvl="0"/>
            <a:r>
              <a:rPr lang="en-GB" dirty="0"/>
              <a:t>New-Product Development Strategy</a:t>
            </a:r>
            <a:br>
              <a:rPr lang="en-GB" dirty="0"/>
            </a:br>
            <a:r>
              <a:rPr lang="en-GB" sz="3600" dirty="0"/>
              <a:t>Ways to obtain new products</a:t>
            </a:r>
          </a:p>
        </p:txBody>
      </p:sp>
      <p:sp>
        <p:nvSpPr>
          <p:cNvPr id="3" name="Content Placeholder 2"/>
          <p:cNvSpPr txBox="1">
            <a:spLocks noGrp="1"/>
          </p:cNvSpPr>
          <p:nvPr>
            <p:ph idx="1"/>
          </p:nvPr>
        </p:nvSpPr>
        <p:spPr>
          <a:xfrm>
            <a:off x="571500" y="2014194"/>
            <a:ext cx="11048996" cy="4405652"/>
          </a:xfrm>
        </p:spPr>
        <p:txBody>
          <a:bodyPr/>
          <a:lstStyle/>
          <a:p>
            <a:pPr lvl="0"/>
            <a:r>
              <a:rPr lang="en-GB" sz="2400" dirty="0">
                <a:solidFill>
                  <a:srgbClr val="FF0000"/>
                </a:solidFill>
              </a:rPr>
              <a:t>Acquisition </a:t>
            </a:r>
            <a:r>
              <a:rPr lang="en-GB" sz="2400" dirty="0"/>
              <a:t>refers to the buying of a whole company, a patent, or a license to produce someone else’s product.</a:t>
            </a:r>
          </a:p>
          <a:p>
            <a:pPr lvl="0"/>
            <a:r>
              <a:rPr lang="en-GB" sz="2400" dirty="0">
                <a:solidFill>
                  <a:srgbClr val="FF0000"/>
                </a:solidFill>
              </a:rPr>
              <a:t>New product development:  </a:t>
            </a:r>
            <a:r>
              <a:rPr lang="en-GB" sz="2400" dirty="0"/>
              <a:t>development of original products, product improvements, product modifications, and new brands developed from the firm’s own research and development.</a:t>
            </a:r>
          </a:p>
          <a:p>
            <a:pPr lvl="0"/>
            <a:r>
              <a:rPr lang="en-GB" sz="2400" dirty="0"/>
              <a:t> NPD is expensive, time consuming and risky </a:t>
            </a:r>
          </a:p>
          <a:p>
            <a:pPr marL="0" lvl="0" indent="0">
              <a:buNone/>
            </a:pPr>
            <a:endParaRPr lang="en-GB" sz="2400" dirty="0"/>
          </a:p>
          <a:p>
            <a:pPr lvl="0"/>
            <a:endParaRPr lang="en-GB" sz="2400" dirty="0"/>
          </a:p>
        </p:txBody>
      </p:sp>
      <p:pic>
        <p:nvPicPr>
          <p:cNvPr id="4" name="Picture 3"/>
          <p:cNvPicPr>
            <a:picLocks noChangeAspect="1"/>
          </p:cNvPicPr>
          <p:nvPr/>
        </p:nvPicPr>
        <p:blipFill>
          <a:blip r:embed="rId3"/>
          <a:stretch>
            <a:fillRect/>
          </a:stretch>
        </p:blipFill>
        <p:spPr>
          <a:xfrm>
            <a:off x="9261680" y="4315472"/>
            <a:ext cx="2454357" cy="2027080"/>
          </a:xfrm>
          <a:prstGeom prst="rect">
            <a:avLst/>
          </a:prstGeom>
          <a:noFill/>
          <a:ln cap="flat">
            <a:noFill/>
          </a:ln>
        </p:spPr>
      </p:pic>
      <p:sp>
        <p:nvSpPr>
          <p:cNvPr id="6" name="Footer Placeholder 5"/>
          <p:cNvSpPr>
            <a:spLocks noGrp="1"/>
          </p:cNvSpPr>
          <p:nvPr>
            <p:ph type="ftr" sz="quarter" idx="9"/>
          </p:nvPr>
        </p:nvSpPr>
        <p:spPr/>
        <p:txBody>
          <a:bodyPr/>
          <a:lstStyle/>
          <a:p>
            <a:pPr lvl="0"/>
            <a:r>
              <a:rPr lang="en-GB"/>
              <a:t>Kotler &amp; Armstrong 15 Ed.</a:t>
            </a:r>
          </a:p>
        </p:txBody>
      </p:sp>
      <p:sp>
        <p:nvSpPr>
          <p:cNvPr id="7" name="Slide Number Placeholder 6"/>
          <p:cNvSpPr>
            <a:spLocks noGrp="1"/>
          </p:cNvSpPr>
          <p:nvPr>
            <p:ph type="sldNum" sz="quarter" idx="8"/>
          </p:nvPr>
        </p:nvSpPr>
        <p:spPr/>
        <p:txBody>
          <a:bodyPr/>
          <a:lstStyle/>
          <a:p>
            <a:pPr lvl="0"/>
            <a:fld id="{EC2ADA7B-7C91-49F6-A7FE-F6BD588D14B3}" type="slidenum">
              <a:rPr lang="en-GB" smtClean="0"/>
              <a:t>6</a:t>
            </a:fld>
            <a:endParaRPr lang="en-GB"/>
          </a:p>
        </p:txBody>
      </p:sp>
      <p:pic>
        <p:nvPicPr>
          <p:cNvPr id="8" name="Picture 7"/>
          <p:cNvPicPr>
            <a:picLocks noChangeAspect="1"/>
          </p:cNvPicPr>
          <p:nvPr/>
        </p:nvPicPr>
        <p:blipFill>
          <a:blip r:embed="rId4"/>
          <a:stretch>
            <a:fillRect/>
          </a:stretch>
        </p:blipFill>
        <p:spPr>
          <a:xfrm>
            <a:off x="6691823" y="4494702"/>
            <a:ext cx="2466975" cy="1847850"/>
          </a:xfrm>
          <a:prstGeom prst="rect">
            <a:avLst/>
          </a:prstGeom>
        </p:spPr>
      </p:pic>
      <p:pic>
        <p:nvPicPr>
          <p:cNvPr id="9" name="Picture 8"/>
          <p:cNvPicPr>
            <a:picLocks noChangeAspect="1"/>
          </p:cNvPicPr>
          <p:nvPr/>
        </p:nvPicPr>
        <p:blipFill>
          <a:blip r:embed="rId5"/>
          <a:stretch>
            <a:fillRect/>
          </a:stretch>
        </p:blipFill>
        <p:spPr>
          <a:xfrm>
            <a:off x="3731442" y="4717286"/>
            <a:ext cx="2857500" cy="1600200"/>
          </a:xfrm>
          <a:prstGeom prst="rect">
            <a:avLst/>
          </a:prstGeom>
        </p:spPr>
      </p:pic>
      <p:pic>
        <p:nvPicPr>
          <p:cNvPr id="12" name="Picture 11"/>
          <p:cNvPicPr>
            <a:picLocks noChangeAspect="1"/>
          </p:cNvPicPr>
          <p:nvPr/>
        </p:nvPicPr>
        <p:blipFill>
          <a:blip r:embed="rId6"/>
          <a:stretch>
            <a:fillRect/>
          </a:stretch>
        </p:blipFill>
        <p:spPr>
          <a:xfrm>
            <a:off x="616037" y="4812536"/>
            <a:ext cx="3028950" cy="15049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pic>
        <p:nvPicPr>
          <p:cNvPr id="2" name="Content Placeholder 5"/>
          <p:cNvPicPr>
            <a:picLocks noGrp="1" noChangeAspect="1"/>
          </p:cNvPicPr>
          <p:nvPr>
            <p:ph type="pic" idx="4294967295"/>
          </p:nvPr>
        </p:nvPicPr>
        <p:blipFill>
          <a:blip r:embed="rId2"/>
          <a:stretch>
            <a:fillRect/>
          </a:stretch>
        </p:blipFill>
        <p:spPr>
          <a:xfrm>
            <a:off x="1866903" y="931985"/>
            <a:ext cx="7709333" cy="4985238"/>
          </a:xfrm>
        </p:spPr>
      </p:pic>
      <p:sp>
        <p:nvSpPr>
          <p:cNvPr id="3" name="Footer Placeholder 2"/>
          <p:cNvSpPr>
            <a:spLocks noGrp="1"/>
          </p:cNvSpPr>
          <p:nvPr>
            <p:ph type="ftr" sz="quarter" idx="9"/>
          </p:nvPr>
        </p:nvSpPr>
        <p:spPr/>
        <p:txBody>
          <a:bodyPr/>
          <a:lstStyle/>
          <a:p>
            <a:pPr lvl="0"/>
            <a:r>
              <a:rPr lang="en-GB"/>
              <a:t>Kotler &amp; Armstrong 15 Ed.</a:t>
            </a:r>
          </a:p>
        </p:txBody>
      </p:sp>
      <p:sp>
        <p:nvSpPr>
          <p:cNvPr id="4" name="Slide Number Placeholder 3"/>
          <p:cNvSpPr>
            <a:spLocks noGrp="1"/>
          </p:cNvSpPr>
          <p:nvPr>
            <p:ph type="sldNum" sz="quarter" idx="8"/>
          </p:nvPr>
        </p:nvSpPr>
        <p:spPr/>
        <p:txBody>
          <a:bodyPr/>
          <a:lstStyle/>
          <a:p>
            <a:pPr lvl="0"/>
            <a:fld id="{5A396819-FB97-471A-84BE-8F869115327E}" type="slidenum">
              <a:rPr lang="en-GB" smtClean="0"/>
              <a:t>7</a:t>
            </a:fld>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a:t>Idea Generation</a:t>
            </a:r>
          </a:p>
        </p:txBody>
      </p:sp>
      <p:sp>
        <p:nvSpPr>
          <p:cNvPr id="3" name="Content Placeholder 2"/>
          <p:cNvSpPr txBox="1">
            <a:spLocks noGrp="1"/>
          </p:cNvSpPr>
          <p:nvPr>
            <p:ph idx="1"/>
          </p:nvPr>
        </p:nvSpPr>
        <p:spPr>
          <a:xfrm>
            <a:off x="533396" y="1676396"/>
            <a:ext cx="11125203" cy="4686299"/>
          </a:xfrm>
        </p:spPr>
        <p:txBody>
          <a:bodyPr/>
          <a:lstStyle/>
          <a:p>
            <a:pPr lvl="0"/>
            <a:r>
              <a:rPr lang="en-GB" sz="2400" b="1" dirty="0">
                <a:solidFill>
                  <a:srgbClr val="FF0000"/>
                </a:solidFill>
              </a:rPr>
              <a:t>1.dea generation </a:t>
            </a:r>
            <a:r>
              <a:rPr lang="en-GB" sz="2400" dirty="0"/>
              <a:t>is the systematic search for new product ideas.</a:t>
            </a:r>
          </a:p>
          <a:p>
            <a:pPr lvl="0"/>
            <a:r>
              <a:rPr lang="en-GB" sz="2400" dirty="0"/>
              <a:t>Sources of new product ideas</a:t>
            </a:r>
            <a:r>
              <a:rPr lang="en-GB" sz="2400" dirty="0">
                <a:solidFill>
                  <a:srgbClr val="FF0000"/>
                </a:solidFill>
              </a:rPr>
              <a:t>: Internal &amp; External</a:t>
            </a:r>
          </a:p>
          <a:p>
            <a:pPr lvl="0"/>
            <a:r>
              <a:rPr lang="en-GB" sz="2400" dirty="0">
                <a:solidFill>
                  <a:srgbClr val="FF0000"/>
                </a:solidFill>
              </a:rPr>
              <a:t>Internal</a:t>
            </a:r>
            <a:r>
              <a:rPr lang="en-GB" sz="2400" dirty="0"/>
              <a:t>: The company can ﬁnd new ideas through its own formal research and development efforts. It can pick the brains of its executives, scientists, engineers, designers, manufacturing and salespeople</a:t>
            </a:r>
          </a:p>
          <a:p>
            <a:pPr lvl="0"/>
            <a:r>
              <a:rPr lang="en-GB" sz="2400" dirty="0">
                <a:solidFill>
                  <a:srgbClr val="FF0000"/>
                </a:solidFill>
              </a:rPr>
              <a:t>External sources </a:t>
            </a:r>
            <a:r>
              <a:rPr lang="en-GB" sz="2400" dirty="0"/>
              <a:t>refer to sources outside the company such as </a:t>
            </a:r>
            <a:r>
              <a:rPr lang="en-GB" sz="2400" b="1" dirty="0"/>
              <a:t>customers</a:t>
            </a:r>
            <a:r>
              <a:rPr lang="en-GB" sz="2400" dirty="0"/>
              <a:t>, </a:t>
            </a:r>
            <a:r>
              <a:rPr lang="en-GB" sz="2400" b="1" dirty="0"/>
              <a:t>competitors</a:t>
            </a:r>
            <a:r>
              <a:rPr lang="en-GB" sz="2400" dirty="0"/>
              <a:t>, distributors, suppliers, and outside design firms</a:t>
            </a:r>
          </a:p>
        </p:txBody>
      </p:sp>
      <p:pic>
        <p:nvPicPr>
          <p:cNvPr id="4" name="Picture 3"/>
          <p:cNvPicPr>
            <a:picLocks noChangeAspect="1"/>
          </p:cNvPicPr>
          <p:nvPr/>
        </p:nvPicPr>
        <p:blipFill>
          <a:blip r:embed="rId3"/>
          <a:stretch>
            <a:fillRect/>
          </a:stretch>
        </p:blipFill>
        <p:spPr>
          <a:xfrm>
            <a:off x="8686800" y="419581"/>
            <a:ext cx="2249588" cy="1269360"/>
          </a:xfrm>
          <a:prstGeom prst="rect">
            <a:avLst/>
          </a:prstGeom>
          <a:noFill/>
          <a:ln cap="flat">
            <a:noFill/>
          </a:ln>
        </p:spPr>
      </p:pic>
      <p:sp>
        <p:nvSpPr>
          <p:cNvPr id="5" name="Footer Placeholder 4"/>
          <p:cNvSpPr>
            <a:spLocks noGrp="1"/>
          </p:cNvSpPr>
          <p:nvPr>
            <p:ph type="ftr" sz="quarter" idx="9"/>
          </p:nvPr>
        </p:nvSpPr>
        <p:spPr/>
        <p:txBody>
          <a:bodyPr/>
          <a:lstStyle/>
          <a:p>
            <a:pPr lvl="0"/>
            <a:r>
              <a:rPr lang="en-GB"/>
              <a:t>Kotler &amp; Armstrong 15 Ed.</a:t>
            </a:r>
          </a:p>
        </p:txBody>
      </p:sp>
      <p:sp>
        <p:nvSpPr>
          <p:cNvPr id="6" name="Slide Number Placeholder 5"/>
          <p:cNvSpPr>
            <a:spLocks noGrp="1"/>
          </p:cNvSpPr>
          <p:nvPr>
            <p:ph type="sldNum" sz="quarter" idx="8"/>
          </p:nvPr>
        </p:nvSpPr>
        <p:spPr/>
        <p:txBody>
          <a:bodyPr/>
          <a:lstStyle/>
          <a:p>
            <a:pPr lvl="0"/>
            <a:fld id="{EC2ADA7B-7C91-49F6-A7FE-F6BD588D14B3}" type="slidenum">
              <a:rPr lang="en-GB" smtClean="0"/>
              <a:t>8</a:t>
            </a:fld>
            <a:endParaRPr lang="en-GB"/>
          </a:p>
        </p:txBody>
      </p:sp>
      <p:pic>
        <p:nvPicPr>
          <p:cNvPr id="7" name="Picture 6"/>
          <p:cNvPicPr>
            <a:picLocks noChangeAspect="1"/>
          </p:cNvPicPr>
          <p:nvPr/>
        </p:nvPicPr>
        <p:blipFill>
          <a:blip r:embed="rId4"/>
          <a:stretch>
            <a:fillRect/>
          </a:stretch>
        </p:blipFill>
        <p:spPr>
          <a:xfrm>
            <a:off x="8515350" y="5006913"/>
            <a:ext cx="2421038" cy="1355781"/>
          </a:xfrm>
          <a:prstGeom prst="rect">
            <a:avLst/>
          </a:prstGeom>
        </p:spPr>
      </p:pic>
      <p:pic>
        <p:nvPicPr>
          <p:cNvPr id="8" name="Picture 7"/>
          <p:cNvPicPr>
            <a:picLocks noChangeAspect="1"/>
          </p:cNvPicPr>
          <p:nvPr/>
        </p:nvPicPr>
        <p:blipFill>
          <a:blip r:embed="rId5"/>
          <a:stretch>
            <a:fillRect/>
          </a:stretch>
        </p:blipFill>
        <p:spPr>
          <a:xfrm>
            <a:off x="5959897" y="5081588"/>
            <a:ext cx="2154339" cy="1206430"/>
          </a:xfrm>
          <a:prstGeom prst="rect">
            <a:avLst/>
          </a:prstGeom>
        </p:spPr>
      </p:pic>
      <p:pic>
        <p:nvPicPr>
          <p:cNvPr id="9" name="Picture 8"/>
          <p:cNvPicPr>
            <a:picLocks noChangeAspect="1"/>
          </p:cNvPicPr>
          <p:nvPr/>
        </p:nvPicPr>
        <p:blipFill>
          <a:blip r:embed="rId6"/>
          <a:stretch>
            <a:fillRect/>
          </a:stretch>
        </p:blipFill>
        <p:spPr>
          <a:xfrm>
            <a:off x="1009650" y="5047221"/>
            <a:ext cx="1657065" cy="127516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31">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a:t>Internal and external sources  </a:t>
            </a:r>
          </a:p>
        </p:txBody>
      </p:sp>
      <p:pic>
        <p:nvPicPr>
          <p:cNvPr id="3" name="Content Placeholder 3"/>
          <p:cNvPicPr>
            <a:picLocks noGrp="1" noChangeAspect="1"/>
          </p:cNvPicPr>
          <p:nvPr>
            <p:ph idx="1"/>
          </p:nvPr>
        </p:nvPicPr>
        <p:blipFill>
          <a:blip r:embed="rId2"/>
          <a:stretch>
            <a:fillRect/>
          </a:stretch>
        </p:blipFill>
        <p:spPr>
          <a:xfrm>
            <a:off x="468840" y="2382725"/>
            <a:ext cx="5158322" cy="3932240"/>
          </a:xfrm>
        </p:spPr>
      </p:pic>
      <p:pic>
        <p:nvPicPr>
          <p:cNvPr id="4" name="Picture 5"/>
          <p:cNvPicPr>
            <a:picLocks noChangeAspect="1"/>
          </p:cNvPicPr>
          <p:nvPr/>
        </p:nvPicPr>
        <p:blipFill>
          <a:blip r:embed="rId3"/>
          <a:stretch>
            <a:fillRect/>
          </a:stretch>
        </p:blipFill>
        <p:spPr>
          <a:xfrm>
            <a:off x="5912912" y="2382725"/>
            <a:ext cx="5707319" cy="3767245"/>
          </a:xfrm>
          <a:prstGeom prst="rect">
            <a:avLst/>
          </a:prstGeom>
          <a:noFill/>
          <a:ln cap="flat">
            <a:noFill/>
          </a:ln>
        </p:spPr>
      </p:pic>
      <p:sp>
        <p:nvSpPr>
          <p:cNvPr id="5" name="Footer Placeholder 4"/>
          <p:cNvSpPr>
            <a:spLocks noGrp="1"/>
          </p:cNvSpPr>
          <p:nvPr>
            <p:ph type="ftr" sz="quarter" idx="9"/>
          </p:nvPr>
        </p:nvSpPr>
        <p:spPr/>
        <p:txBody>
          <a:bodyPr/>
          <a:lstStyle/>
          <a:p>
            <a:pPr lvl="0"/>
            <a:r>
              <a:rPr lang="en-GB"/>
              <a:t>Kotler &amp; Armstrong 15 Ed.</a:t>
            </a:r>
          </a:p>
        </p:txBody>
      </p:sp>
      <p:sp>
        <p:nvSpPr>
          <p:cNvPr id="6" name="Slide Number Placeholder 5"/>
          <p:cNvSpPr>
            <a:spLocks noGrp="1"/>
          </p:cNvSpPr>
          <p:nvPr>
            <p:ph type="sldNum" sz="quarter" idx="8"/>
          </p:nvPr>
        </p:nvSpPr>
        <p:spPr/>
        <p:txBody>
          <a:bodyPr/>
          <a:lstStyle/>
          <a:p>
            <a:pPr lvl="0"/>
            <a:fld id="{EC2ADA7B-7C91-49F6-A7FE-F6BD588D14B3}" type="slidenum">
              <a:rPr lang="en-GB" smtClean="0"/>
              <a:t>9</a:t>
            </a:fld>
            <a:endParaRPr lang="en-GB"/>
          </a:p>
        </p:txBody>
      </p:sp>
    </p:spTree>
  </p:cSld>
  <p:clrMapOvr>
    <a:masterClrMapping/>
  </p:clrMapOvr>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20196</TotalTime>
  <Words>2687</Words>
  <Application>Microsoft Office PowerPoint</Application>
  <PresentationFormat>Widescreen</PresentationFormat>
  <Paragraphs>245</Paragraphs>
  <Slides>35</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ＭＳ Ｐゴシック</vt:lpstr>
      <vt:lpstr>Arial</vt:lpstr>
      <vt:lpstr>Calibri</vt:lpstr>
      <vt:lpstr>Century Gothic</vt:lpstr>
      <vt:lpstr>Garamond</vt:lpstr>
      <vt:lpstr>Times New Roman</vt:lpstr>
      <vt:lpstr>Wingdings</vt:lpstr>
      <vt:lpstr>Theme1</vt:lpstr>
      <vt:lpstr>New Product Development &amp;           Product Life Cycle Strategy </vt:lpstr>
      <vt:lpstr>Recap</vt:lpstr>
      <vt:lpstr>Recap </vt:lpstr>
      <vt:lpstr>Week 7 New Product Development Process and the Product Life cycle </vt:lpstr>
      <vt:lpstr> Class Group  Activities </vt:lpstr>
      <vt:lpstr>New-Product Development Strategy Ways to obtain new products</vt:lpstr>
      <vt:lpstr>PowerPoint Presentation</vt:lpstr>
      <vt:lpstr>Idea Generation</vt:lpstr>
      <vt:lpstr>Internal and external sources  </vt:lpstr>
      <vt:lpstr>Crowdsourcing</vt:lpstr>
      <vt:lpstr>Idea Screening</vt:lpstr>
      <vt:lpstr>Concept Development &amp; Testing</vt:lpstr>
      <vt:lpstr>PowerPoint Presentation</vt:lpstr>
      <vt:lpstr>Concept Testing</vt:lpstr>
      <vt:lpstr>Marketing Strategy Development</vt:lpstr>
      <vt:lpstr>Business Analysis</vt:lpstr>
      <vt:lpstr>Product Development(testing) </vt:lpstr>
      <vt:lpstr>Test Marketing </vt:lpstr>
      <vt:lpstr>PowerPoint Presentation</vt:lpstr>
      <vt:lpstr>Commercialization</vt:lpstr>
      <vt:lpstr>Product Life Cycle Strategies</vt:lpstr>
      <vt:lpstr>Product Life Cycle Strategies</vt:lpstr>
      <vt:lpstr>Product Life Cycle Strategies</vt:lpstr>
      <vt:lpstr> </vt:lpstr>
      <vt:lpstr>Product Life Cycle concept</vt:lpstr>
      <vt:lpstr>PowerPoint Presentation</vt:lpstr>
      <vt:lpstr> PLC Introduction Stage</vt:lpstr>
      <vt:lpstr>PLC Growth Stage</vt:lpstr>
      <vt:lpstr>PLC Maturity Stage</vt:lpstr>
      <vt:lpstr>PLC Decline Stage</vt:lpstr>
      <vt:lpstr>PowerPoint Presentation</vt:lpstr>
      <vt:lpstr>PowerPoint Presentation</vt:lpstr>
      <vt:lpstr>Seminar Activities </vt:lpstr>
      <vt:lpstr>Group Activity: When products go wrong!</vt:lpstr>
      <vt:lpstr>Group Activity: When products go wrong!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Product Development &amp;           Product Life Cycle</dc:title>
  <dc:creator>elham javaherizadeh</dc:creator>
  <cp:lastModifiedBy>Windows User</cp:lastModifiedBy>
  <cp:revision>130</cp:revision>
  <dcterms:created xsi:type="dcterms:W3CDTF">2016-10-24T08:50:02Z</dcterms:created>
  <dcterms:modified xsi:type="dcterms:W3CDTF">2022-02-25T17:05:08Z</dcterms:modified>
</cp:coreProperties>
</file>