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5" r:id="rId1"/>
  </p:sldMasterIdLst>
  <p:notesMasterIdLst>
    <p:notesMasterId r:id="rId25"/>
  </p:notesMasterIdLst>
  <p:sldIdLst>
    <p:sldId id="311" r:id="rId2"/>
    <p:sldId id="261" r:id="rId3"/>
    <p:sldId id="256" r:id="rId4"/>
    <p:sldId id="309" r:id="rId5"/>
    <p:sldId id="266" r:id="rId6"/>
    <p:sldId id="290" r:id="rId7"/>
    <p:sldId id="308" r:id="rId8"/>
    <p:sldId id="270" r:id="rId9"/>
    <p:sldId id="300" r:id="rId10"/>
    <p:sldId id="298" r:id="rId11"/>
    <p:sldId id="301" r:id="rId12"/>
    <p:sldId id="302" r:id="rId13"/>
    <p:sldId id="320" r:id="rId14"/>
    <p:sldId id="312" r:id="rId15"/>
    <p:sldId id="313" r:id="rId16"/>
    <p:sldId id="340" r:id="rId17"/>
    <p:sldId id="314" r:id="rId18"/>
    <p:sldId id="315" r:id="rId19"/>
    <p:sldId id="316" r:id="rId20"/>
    <p:sldId id="317" r:id="rId21"/>
    <p:sldId id="318" r:id="rId22"/>
    <p:sldId id="341" r:id="rId23"/>
    <p:sldId id="324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0A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660"/>
  </p:normalViewPr>
  <p:slideViewPr>
    <p:cSldViewPr>
      <p:cViewPr varScale="1">
        <p:scale>
          <a:sx n="108" d="100"/>
          <a:sy n="108" d="100"/>
        </p:scale>
        <p:origin x="156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4839D0-0BBF-4DFD-B64A-0EFC6257C989}" type="doc">
      <dgm:prSet loTypeId="urn:microsoft.com/office/officeart/2005/8/layout/vList2" loCatId="list" qsTypeId="urn:microsoft.com/office/officeart/2005/8/quickstyle/simple1#1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E1F0C20-B893-4E08-A30B-3349D4A7AC49}">
      <dgm:prSet custT="1"/>
      <dgm:spPr/>
      <dgm:t>
        <a:bodyPr/>
        <a:lstStyle/>
        <a:p>
          <a:pPr rtl="0"/>
          <a:r>
            <a:rPr lang="en-US" sz="2400" b="0" dirty="0">
              <a:latin typeface="Arial" panose="020B0604020202020204" pitchFamily="34" charset="0"/>
              <a:cs typeface="Arial" panose="020B0604020202020204" pitchFamily="34" charset="0"/>
            </a:rPr>
            <a:t>1 Internal data</a:t>
          </a:r>
        </a:p>
      </dgm:t>
    </dgm:pt>
    <dgm:pt modelId="{B5DFBF4C-9FAC-4DDE-BE64-B762BF3CBED5}" type="parTrans" cxnId="{E651EBE6-CC08-444D-97EB-303953EB773F}">
      <dgm:prSet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1970F2-94A2-40F7-AE8F-75EA767C76C0}" type="sibTrans" cxnId="{E651EBE6-CC08-444D-97EB-303953EB773F}">
      <dgm:prSet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49D508-0EE1-49AB-9BD9-EAB9C8312CB6}">
      <dgm:prSet custT="1"/>
      <dgm:spPr/>
      <dgm:t>
        <a:bodyPr/>
        <a:lstStyle/>
        <a:p>
          <a:pPr rtl="0"/>
          <a:r>
            <a:rPr lang="en-US" sz="2400" b="0" dirty="0">
              <a:latin typeface="Arial" panose="020B0604020202020204" pitchFamily="34" charset="0"/>
              <a:cs typeface="Arial" panose="020B0604020202020204" pitchFamily="34" charset="0"/>
            </a:rPr>
            <a:t>2. Competitive Marketing intelligence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585177-9D1E-403C-8D89-E4DFB1F8F0CC}" type="parTrans" cxnId="{46BC1584-9729-41DD-9CCB-9425E912168B}">
      <dgm:prSet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17F790-E2FE-47F5-8CBB-C4B7530D0C4C}" type="sibTrans" cxnId="{46BC1584-9729-41DD-9CCB-9425E912168B}">
      <dgm:prSet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ED94EE-A766-426D-A685-E708ED137C8C}">
      <dgm:prSet custT="1"/>
      <dgm:spPr/>
      <dgm:t>
        <a:bodyPr/>
        <a:lstStyle/>
        <a:p>
          <a:pPr rtl="0"/>
          <a:r>
            <a:rPr lang="en-US" sz="2400" b="0" dirty="0">
              <a:latin typeface="Arial" panose="020B0604020202020204" pitchFamily="34" charset="0"/>
              <a:cs typeface="Arial" panose="020B0604020202020204" pitchFamily="34" charset="0"/>
            </a:rPr>
            <a:t>3. Marketing research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E9A437-FC88-4CB5-9F38-35E0A8C7523A}" type="parTrans" cxnId="{DDE7A17A-1DF1-4C22-B6BA-A3642007834B}">
      <dgm:prSet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7BE32A-177B-4ED2-890C-924420BABC14}" type="sibTrans" cxnId="{DDE7A17A-1DF1-4C22-B6BA-A3642007834B}">
      <dgm:prSet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B8D1D3-ED23-4DBC-8503-0305F6A2850F}" type="pres">
      <dgm:prSet presAssocID="{E14839D0-0BBF-4DFD-B64A-0EFC6257C989}" presName="linear" presStyleCnt="0">
        <dgm:presLayoutVars>
          <dgm:animLvl val="lvl"/>
          <dgm:resizeHandles val="exact"/>
        </dgm:presLayoutVars>
      </dgm:prSet>
      <dgm:spPr/>
    </dgm:pt>
    <dgm:pt modelId="{E6C7668A-A0E5-490A-AA73-F5A87C82B03D}" type="pres">
      <dgm:prSet presAssocID="{6E1F0C20-B893-4E08-A30B-3349D4A7AC49}" presName="parentText" presStyleLbl="node1" presStyleIdx="0" presStyleCnt="3" custLinFactY="-66435" custLinFactNeighborX="-1416" custLinFactNeighborY="-100000">
        <dgm:presLayoutVars>
          <dgm:chMax val="0"/>
          <dgm:bulletEnabled val="1"/>
        </dgm:presLayoutVars>
      </dgm:prSet>
      <dgm:spPr/>
    </dgm:pt>
    <dgm:pt modelId="{14D036CA-9337-4A83-8761-24C5561F45B0}" type="pres">
      <dgm:prSet presAssocID="{F51970F2-94A2-40F7-AE8F-75EA767C76C0}" presName="spacer" presStyleCnt="0"/>
      <dgm:spPr/>
    </dgm:pt>
    <dgm:pt modelId="{9E8AAAC0-111B-4605-A4E3-9DD4D238F61A}" type="pres">
      <dgm:prSet presAssocID="{0249D508-0EE1-49AB-9BD9-EAB9C8312CB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EEF8A89-B691-4E90-9433-A4C2DE9EE354}" type="pres">
      <dgm:prSet presAssocID="{8C17F790-E2FE-47F5-8CBB-C4B7530D0C4C}" presName="spacer" presStyleCnt="0"/>
      <dgm:spPr/>
    </dgm:pt>
    <dgm:pt modelId="{34E46003-3E9E-4102-8F8D-0C0F42C021AA}" type="pres">
      <dgm:prSet presAssocID="{F4ED94EE-A766-426D-A685-E708ED137C8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A136913-5374-498D-BE78-244E617151DB}" type="presOf" srcId="{0249D508-0EE1-49AB-9BD9-EAB9C8312CB6}" destId="{9E8AAAC0-111B-4605-A4E3-9DD4D238F61A}" srcOrd="0" destOrd="0" presId="urn:microsoft.com/office/officeart/2005/8/layout/vList2"/>
    <dgm:cxn modelId="{DDE7A17A-1DF1-4C22-B6BA-A3642007834B}" srcId="{E14839D0-0BBF-4DFD-B64A-0EFC6257C989}" destId="{F4ED94EE-A766-426D-A685-E708ED137C8C}" srcOrd="2" destOrd="0" parTransId="{57E9A437-FC88-4CB5-9F38-35E0A8C7523A}" sibTransId="{FD7BE32A-177B-4ED2-890C-924420BABC14}"/>
    <dgm:cxn modelId="{46BC1584-9729-41DD-9CCB-9425E912168B}" srcId="{E14839D0-0BBF-4DFD-B64A-0EFC6257C989}" destId="{0249D508-0EE1-49AB-9BD9-EAB9C8312CB6}" srcOrd="1" destOrd="0" parTransId="{A1585177-9D1E-403C-8D89-E4DFB1F8F0CC}" sibTransId="{8C17F790-E2FE-47F5-8CBB-C4B7530D0C4C}"/>
    <dgm:cxn modelId="{B8A358A1-CD05-4834-8BF0-BF18C9627C4A}" type="presOf" srcId="{E14839D0-0BBF-4DFD-B64A-0EFC6257C989}" destId="{FFB8D1D3-ED23-4DBC-8503-0305F6A2850F}" srcOrd="0" destOrd="0" presId="urn:microsoft.com/office/officeart/2005/8/layout/vList2"/>
    <dgm:cxn modelId="{E651EBE6-CC08-444D-97EB-303953EB773F}" srcId="{E14839D0-0BBF-4DFD-B64A-0EFC6257C989}" destId="{6E1F0C20-B893-4E08-A30B-3349D4A7AC49}" srcOrd="0" destOrd="0" parTransId="{B5DFBF4C-9FAC-4DDE-BE64-B762BF3CBED5}" sibTransId="{F51970F2-94A2-40F7-AE8F-75EA767C76C0}"/>
    <dgm:cxn modelId="{5CDED5E9-CB5C-4C51-AE05-27987E41C8CB}" type="presOf" srcId="{6E1F0C20-B893-4E08-A30B-3349D4A7AC49}" destId="{E6C7668A-A0E5-490A-AA73-F5A87C82B03D}" srcOrd="0" destOrd="0" presId="urn:microsoft.com/office/officeart/2005/8/layout/vList2"/>
    <dgm:cxn modelId="{11F2EDF5-0822-4FB3-A12B-564826DF5676}" type="presOf" srcId="{F4ED94EE-A766-426D-A685-E708ED137C8C}" destId="{34E46003-3E9E-4102-8F8D-0C0F42C021AA}" srcOrd="0" destOrd="0" presId="urn:microsoft.com/office/officeart/2005/8/layout/vList2"/>
    <dgm:cxn modelId="{1EC27073-65F7-4D41-857E-D3D60CC402A7}" type="presParOf" srcId="{FFB8D1D3-ED23-4DBC-8503-0305F6A2850F}" destId="{E6C7668A-A0E5-490A-AA73-F5A87C82B03D}" srcOrd="0" destOrd="0" presId="urn:microsoft.com/office/officeart/2005/8/layout/vList2"/>
    <dgm:cxn modelId="{B587C65E-80FD-4D9C-8DA4-37B457496F4E}" type="presParOf" srcId="{FFB8D1D3-ED23-4DBC-8503-0305F6A2850F}" destId="{14D036CA-9337-4A83-8761-24C5561F45B0}" srcOrd="1" destOrd="0" presId="urn:microsoft.com/office/officeart/2005/8/layout/vList2"/>
    <dgm:cxn modelId="{0BC05699-E0C1-499E-9973-A9F6208697FC}" type="presParOf" srcId="{FFB8D1D3-ED23-4DBC-8503-0305F6A2850F}" destId="{9E8AAAC0-111B-4605-A4E3-9DD4D238F61A}" srcOrd="2" destOrd="0" presId="urn:microsoft.com/office/officeart/2005/8/layout/vList2"/>
    <dgm:cxn modelId="{958B882B-0A93-4CB5-BDCB-48BA7654CDA7}" type="presParOf" srcId="{FFB8D1D3-ED23-4DBC-8503-0305F6A2850F}" destId="{8EEF8A89-B691-4E90-9433-A4C2DE9EE354}" srcOrd="3" destOrd="0" presId="urn:microsoft.com/office/officeart/2005/8/layout/vList2"/>
    <dgm:cxn modelId="{2804DC59-FE1C-4596-A663-DECDF74D03E0}" type="presParOf" srcId="{FFB8D1D3-ED23-4DBC-8503-0305F6A2850F}" destId="{34E46003-3E9E-4102-8F8D-0C0F42C021A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C7668A-A0E5-490A-AA73-F5A87C82B03D}">
      <dsp:nvSpPr>
        <dsp:cNvPr id="0" name=""/>
        <dsp:cNvSpPr/>
      </dsp:nvSpPr>
      <dsp:spPr>
        <a:xfrm>
          <a:off x="0" y="0"/>
          <a:ext cx="7056784" cy="7675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latin typeface="Arial" panose="020B0604020202020204" pitchFamily="34" charset="0"/>
              <a:cs typeface="Arial" panose="020B0604020202020204" pitchFamily="34" charset="0"/>
            </a:rPr>
            <a:t>1 Internal data</a:t>
          </a:r>
        </a:p>
      </dsp:txBody>
      <dsp:txXfrm>
        <a:off x="37467" y="37467"/>
        <a:ext cx="6981850" cy="692586"/>
      </dsp:txXfrm>
    </dsp:sp>
    <dsp:sp modelId="{9E8AAAC0-111B-4605-A4E3-9DD4D238F61A}">
      <dsp:nvSpPr>
        <dsp:cNvPr id="0" name=""/>
        <dsp:cNvSpPr/>
      </dsp:nvSpPr>
      <dsp:spPr>
        <a:xfrm>
          <a:off x="0" y="912383"/>
          <a:ext cx="7056784" cy="767520"/>
        </a:xfrm>
        <a:prstGeom prst="roundRect">
          <a:avLst/>
        </a:prstGeom>
        <a:solidFill>
          <a:schemeClr val="accent5">
            <a:hueOff val="1247628"/>
            <a:satOff val="-25244"/>
            <a:lumOff val="78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latin typeface="Arial" panose="020B0604020202020204" pitchFamily="34" charset="0"/>
              <a:cs typeface="Arial" panose="020B0604020202020204" pitchFamily="34" charset="0"/>
            </a:rPr>
            <a:t>2. Competitive Marketing intelligence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467" y="949850"/>
        <a:ext cx="6981850" cy="692586"/>
      </dsp:txXfrm>
    </dsp:sp>
    <dsp:sp modelId="{34E46003-3E9E-4102-8F8D-0C0F42C021AA}">
      <dsp:nvSpPr>
        <dsp:cNvPr id="0" name=""/>
        <dsp:cNvSpPr/>
      </dsp:nvSpPr>
      <dsp:spPr>
        <a:xfrm>
          <a:off x="0" y="1797984"/>
          <a:ext cx="7056784" cy="767520"/>
        </a:xfrm>
        <a:prstGeom prst="roundRect">
          <a:avLst/>
        </a:prstGeom>
        <a:solidFill>
          <a:schemeClr val="accent5">
            <a:hueOff val="2495256"/>
            <a:satOff val="-50489"/>
            <a:lumOff val="156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latin typeface="Arial" panose="020B0604020202020204" pitchFamily="34" charset="0"/>
              <a:cs typeface="Arial" panose="020B0604020202020204" pitchFamily="34" charset="0"/>
            </a:rPr>
            <a:t>3. Marketing research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467" y="1835451"/>
        <a:ext cx="6981850" cy="692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8BD49-2824-408E-B8BD-AA4CACF9965D}" type="datetimeFigureOut">
              <a:rPr lang="en-GB" smtClean="0"/>
              <a:t>25/10/2021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7C752-8803-4010-932E-14F658E479D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0033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consumers themselves usually can’t tell you exactly what they need and why they buy. To gain good customer insights,</a:t>
            </a:r>
          </a:p>
          <a:p>
            <a:r>
              <a:rPr lang="en-GB" dirty="0"/>
              <a:t>marketers must effectively manage marketing information from a wide range of sources.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7C752-8803-4010-932E-14F658E479D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7483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/>
              <a:t>Randomly or Cluster; Group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77C752-8803-4010-932E-14F658E479DE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23212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Researchers should make sure that the plan is applied correctly and process and analyse the collected data to isolate important information.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Researchers should interpret the findings, draw conclusions, and make a report of them, present important findings that </a:t>
            </a:r>
            <a:r>
              <a:rPr lang="en-GB" sz="1800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are useful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the </a:t>
            </a:r>
            <a:r>
              <a:rPr lang="en-GB" sz="1800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major decisions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faced by management.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77C752-8803-4010-932E-14F658E479DE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8057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problem isn’t finding information; the world is bursting with information. The real challenge is to find the right information—from inside and outside sources—and turn it into</a:t>
            </a:r>
          </a:p>
          <a:p>
            <a:r>
              <a:rPr lang="en-GB" dirty="0"/>
              <a:t>customer insights.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7C752-8803-4010-932E-14F658E479DE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1205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Internal databases usually can be accessed more </a:t>
            </a:r>
            <a:r>
              <a:rPr lang="en-GB" sz="1800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quickly and cheaply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than other information sources, but they also present some problems.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Because internal information is often collected </a:t>
            </a:r>
            <a:r>
              <a:rPr lang="en-GB" sz="1800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other purposes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it may be incomplete or in the wrong form for making marketing decisions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7C752-8803-4010-932E-14F658E479DE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2186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Good marketing intelligence can help marketers gain insights into how consumers talk about and connect with their brands.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77C752-8803-4010-932E-14F658E479DE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0537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example,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Google wants to know how Web searchers will react to a proposed redesign of its site.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Or Samsung wants to know how many and what kinds of people will buy its next-generation, televisions.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77C752-8803-4010-932E-14F658E479DE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5924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GB" dirty="0"/>
              <a:t>Exploratory research (focused group, open-ended</a:t>
            </a:r>
            <a:r>
              <a:rPr lang="en-GB" baseline="0" dirty="0"/>
              <a:t> questions</a:t>
            </a:r>
          </a:p>
          <a:p>
            <a:pPr marL="228600" indent="-228600">
              <a:buAutoNum type="arabicPeriod"/>
            </a:pPr>
            <a:r>
              <a:rPr lang="en-GB" baseline="0" dirty="0"/>
              <a:t>Descriptive research: closed ended questions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7C752-8803-4010-932E-14F658E479DE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9955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Once the research problem and objectives have been defined, researchers </a:t>
            </a:r>
            <a:r>
              <a:rPr lang="en-GB" sz="1800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must determine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exact information needed, </a:t>
            </a:r>
            <a:r>
              <a:rPr lang="en-GB" sz="1800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develop a plan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gathering it efficiently, and present the plan to management.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Researchers usually </a:t>
            </a:r>
            <a:r>
              <a:rPr lang="en-GB" sz="1800" dirty="0">
                <a:solidFill>
                  <a:srgbClr val="70AD4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start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by gathering secondary data. The </a:t>
            </a:r>
            <a:r>
              <a:rPr lang="en-GB" sz="1800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company’s internal database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provides a good starting point.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77C752-8803-4010-932E-14F658E479DE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7292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Secondary data can usually be obtained more </a:t>
            </a:r>
            <a:r>
              <a:rPr lang="en-GB" sz="1200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quickly and at a lower cost than 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primary data, Internet search engines can be a big </a:t>
            </a:r>
            <a:r>
              <a:rPr lang="en-GB" sz="1200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help i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locating secondary information sources. However, they can also be very frustrating and inefficient.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most cases, the company must also collect primary data.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77C752-8803-4010-932E-14F658E479DE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03333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/>
              <a:t>Ethnographic: </a:t>
            </a:r>
            <a:r>
              <a:rPr lang="en-GB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relating to the scientific description of peoples and cultures with their customs, habits, and mutual differences.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77C752-8803-4010-932E-14F658E479DE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2690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98469-0259-4BBE-8442-437BE152EA59}" type="datetime1">
              <a:rPr lang="en-GB" smtClean="0"/>
              <a:t>25/10/2021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Kotler &amp; Armstrong 15 Ed.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ED86-9F18-421D-85DE-B5EF9B42C7E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7166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F142D-6E3B-4F16-8976-B38CB43B9AD0}" type="datetime1">
              <a:rPr lang="en-GB" smtClean="0"/>
              <a:t>25/10/2021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Kotler &amp; Armstrong 15 Ed.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ED86-9F18-421D-85DE-B5EF9B42C7E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7828376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F142D-6E3B-4F16-8976-B38CB43B9AD0}" type="datetime1">
              <a:rPr lang="en-GB" smtClean="0"/>
              <a:t>25/10/2021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Kotler &amp; Armstrong 15 Ed.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ED86-9F18-421D-85DE-B5EF9B42C7E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7992812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F142D-6E3B-4F16-8976-B38CB43B9AD0}" type="datetime1">
              <a:rPr lang="en-GB" smtClean="0"/>
              <a:t>25/10/2021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Kotler &amp; Armstrong 15 Ed.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ED86-9F18-421D-85DE-B5EF9B42C7E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4240850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F142D-6E3B-4F16-8976-B38CB43B9AD0}" type="datetime1">
              <a:rPr lang="en-GB" smtClean="0"/>
              <a:t>25/10/2021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Kotler &amp; Armstrong 15 Ed.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ED86-9F18-421D-85DE-B5EF9B42C7E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6592496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F142D-6E3B-4F16-8976-B38CB43B9AD0}" type="datetime1">
              <a:rPr lang="en-GB" smtClean="0"/>
              <a:t>25/10/2021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Kotler &amp; Armstrong 15 Ed.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ED86-9F18-421D-85DE-B5EF9B42C7E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8381246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CF247-7F8D-4010-B6F7-E902DF184B0B}" type="datetime1">
              <a:rPr lang="en-GB" smtClean="0"/>
              <a:t>25/10/2021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Kotler &amp; Armstrong 15 Ed.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ED86-9F18-421D-85DE-B5EF9B42C7E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4963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4A328-F1CE-424A-A823-9CD72F04EECC}" type="datetime1">
              <a:rPr lang="en-GB" smtClean="0"/>
              <a:t>25/10/2021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Kotler &amp; Armstrong 15 Ed.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ED86-9F18-421D-85DE-B5EF9B42C7E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86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FF417-FC68-4648-BA5D-0CAFEB34C22B}" type="datetime1">
              <a:rPr lang="en-GB" smtClean="0"/>
              <a:t>25/10/2021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Kotler &amp; Armstrong 15 Ed.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ED86-9F18-421D-85DE-B5EF9B42C7E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0220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6717-00E6-4696-98F1-5FE3D26D4A4E}" type="datetime1">
              <a:rPr lang="en-GB" smtClean="0"/>
              <a:t>25/10/2021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Kotler &amp; Armstrong 15 Ed.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ED86-9F18-421D-85DE-B5EF9B42C7E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9300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09EC4-2B29-468F-81E6-2F75E8ED0E99}" type="datetime1">
              <a:rPr lang="en-GB" smtClean="0"/>
              <a:t>25/10/2021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Kotler &amp; Armstrong 15 Ed.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ED86-9F18-421D-85DE-B5EF9B42C7E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311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A09BB-99A4-4CE2-BBE2-1FEB7287E3BC}" type="datetime1">
              <a:rPr lang="en-GB" smtClean="0"/>
              <a:t>25/10/2021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Kotler &amp; Armstrong 15 Ed.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ED86-9F18-421D-85DE-B5EF9B42C7E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128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ECB7-B96E-47E9-8AF1-49726308F6BD}" type="datetime1">
              <a:rPr lang="en-GB" smtClean="0"/>
              <a:t>25/10/2021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Kotler &amp; Armstrong 15 Ed.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ED86-9F18-421D-85DE-B5EF9B42C7E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8462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2A3AE-4ACE-4B11-B08B-4EA875A903EE}" type="datetime1">
              <a:rPr lang="en-GB" smtClean="0"/>
              <a:t>25/10/2021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Kotler &amp; Armstrong 15 Ed.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ED86-9F18-421D-85DE-B5EF9B42C7E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5627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9BD07-5E5B-4A4A-AA7D-B966469514C0}" type="datetime1">
              <a:rPr lang="en-GB" smtClean="0"/>
              <a:t>25/10/2021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Kotler &amp; Armstrong 15 Ed.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ED86-9F18-421D-85DE-B5EF9B42C7E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947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E932C-BDD2-46CF-8F22-818AC23A2071}" type="datetime1">
              <a:rPr lang="en-GB" smtClean="0"/>
              <a:t>25/10/2021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Kotler &amp; Armstrong 15 Ed.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ED86-9F18-421D-85DE-B5EF9B42C7E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7200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F142D-6E3B-4F16-8976-B38CB43B9AD0}" type="datetime1">
              <a:rPr lang="en-GB" smtClean="0"/>
              <a:t>25/10/2021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Kotler &amp; Armstrong 15 Ed.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711ED86-9F18-421D-85DE-B5EF9B42C7E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5732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  <p:sldLayoutId id="2147483821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Kotler &amp; Armstrong 15 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ED86-9F18-421D-85DE-B5EF9B42C7E0}" type="slidenum">
              <a:rPr lang="en-GB" smtClean="0"/>
              <a:t>1</a:t>
            </a:fld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0" y="642938"/>
            <a:ext cx="7543800" cy="1371600"/>
          </a:xfrm>
        </p:spPr>
        <p:txBody>
          <a:bodyPr/>
          <a:lstStyle/>
          <a:p>
            <a:r>
              <a:rPr lang="en-GB" dirty="0"/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899" y="548680"/>
            <a:ext cx="8233592" cy="598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744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7948366" cy="1008112"/>
          </a:xfrm>
        </p:spPr>
        <p:txBody>
          <a:bodyPr>
            <a:normAutofit/>
          </a:bodyPr>
          <a:lstStyle/>
          <a:p>
            <a:r>
              <a:rPr lang="en-GB" sz="3200" dirty="0"/>
              <a:t>2. Competitive Marketing Intelligence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463148" cy="4752528"/>
          </a:xfrm>
        </p:spPr>
        <p:txBody>
          <a:bodyPr>
            <a:no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Competitive marketing intelligence</a:t>
            </a:r>
            <a:r>
              <a:rPr lang="en-GB" sz="2000" dirty="0"/>
              <a:t>:  The </a:t>
            </a:r>
            <a:r>
              <a:rPr lang="en-GB" sz="2000" b="1" dirty="0"/>
              <a:t>systematic collection </a:t>
            </a:r>
            <a:r>
              <a:rPr lang="en-GB" sz="2000" dirty="0"/>
              <a:t>and analysis of openly available information about </a:t>
            </a:r>
            <a:r>
              <a:rPr lang="en-GB" sz="2000" b="1" dirty="0"/>
              <a:t>consumers,</a:t>
            </a:r>
            <a:r>
              <a:rPr lang="en-GB" sz="2000" dirty="0"/>
              <a:t> </a:t>
            </a:r>
            <a:r>
              <a:rPr lang="en-GB" sz="2000" b="1" dirty="0"/>
              <a:t>competitors</a:t>
            </a:r>
            <a:r>
              <a:rPr lang="en-GB" sz="2000" dirty="0"/>
              <a:t>, and developments in the </a:t>
            </a:r>
            <a:r>
              <a:rPr lang="en-GB" sz="2000" dirty="0">
                <a:solidFill>
                  <a:schemeClr val="accent3"/>
                </a:solidFill>
              </a:rPr>
              <a:t>marketing environment.</a:t>
            </a:r>
          </a:p>
          <a:p>
            <a:pPr marL="0" indent="0">
              <a:buNone/>
            </a:pPr>
            <a:r>
              <a:rPr lang="en-GB" sz="2000" dirty="0"/>
              <a:t>(From social media, competitors, executives, engineers and scientists, purchasing agents, and the sales force, also supplier and resellers and customers) </a:t>
            </a:r>
            <a:r>
              <a:rPr lang="en-GB" sz="1800" dirty="0">
                <a:solidFill>
                  <a:srgbClr val="ED7D3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Secondary </a:t>
            </a:r>
            <a:endParaRPr lang="en-GB" sz="2000" dirty="0"/>
          </a:p>
          <a:p>
            <a:pPr marL="0" indent="0">
              <a:buNone/>
            </a:pPr>
            <a:r>
              <a:rPr lang="en-GB" sz="2000" b="1" dirty="0"/>
              <a:t>Purpose: </a:t>
            </a:r>
          </a:p>
          <a:p>
            <a:r>
              <a:rPr lang="en-GB" sz="2000" dirty="0"/>
              <a:t> Improving </a:t>
            </a:r>
            <a:r>
              <a:rPr lang="en-GB" sz="2000" b="1" dirty="0"/>
              <a:t>strategic decision</a:t>
            </a:r>
          </a:p>
          <a:p>
            <a:r>
              <a:rPr lang="en-GB" sz="2000" b="1" dirty="0"/>
              <a:t>Understanding the consumer </a:t>
            </a:r>
            <a:r>
              <a:rPr lang="en-GB" sz="2000" dirty="0"/>
              <a:t>environment </a:t>
            </a:r>
          </a:p>
          <a:p>
            <a:r>
              <a:rPr lang="en-GB" sz="2000" dirty="0"/>
              <a:t>Assessing and tracking </a:t>
            </a:r>
            <a:r>
              <a:rPr lang="en-GB" sz="2000" b="1" dirty="0"/>
              <a:t>competitors</a:t>
            </a:r>
            <a:r>
              <a:rPr lang="en-GB" sz="2000" dirty="0"/>
              <a:t>’ actions</a:t>
            </a:r>
          </a:p>
          <a:p>
            <a:r>
              <a:rPr lang="en-GB" sz="2000" dirty="0"/>
              <a:t>Providing early warnings of </a:t>
            </a:r>
            <a:r>
              <a:rPr lang="en-GB" sz="2000" b="1" dirty="0"/>
              <a:t>opportunities and threats</a:t>
            </a:r>
            <a:r>
              <a:rPr lang="en-GB" sz="2000" dirty="0"/>
              <a:t>.</a:t>
            </a:r>
            <a:endParaRPr lang="en-GB" sz="2000" dirty="0">
              <a:solidFill>
                <a:srgbClr val="C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Kotler &amp; Armstrong 15 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ED86-9F18-421D-85DE-B5EF9B42C7E0}" type="slidenum">
              <a:rPr lang="en-GB" smtClean="0"/>
              <a:t>10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3573016"/>
            <a:ext cx="2833192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923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543800" cy="1080120"/>
          </a:xfrm>
        </p:spPr>
        <p:txBody>
          <a:bodyPr/>
          <a:lstStyle/>
          <a:p>
            <a:r>
              <a:rPr lang="en-GB" dirty="0"/>
              <a:t> 3. Marketing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08912" cy="4896544"/>
          </a:xfrm>
        </p:spPr>
        <p:txBody>
          <a:bodyPr>
            <a:noAutofit/>
          </a:bodyPr>
          <a:lstStyle/>
          <a:p>
            <a:r>
              <a:rPr lang="en-GB" sz="1800" b="1" dirty="0">
                <a:solidFill>
                  <a:srgbClr val="FF0000"/>
                </a:solidFill>
              </a:rPr>
              <a:t>Marketing research </a:t>
            </a:r>
            <a:r>
              <a:rPr lang="en-GB" sz="1800" dirty="0"/>
              <a:t>: The </a:t>
            </a:r>
            <a:r>
              <a:rPr lang="en-GB" sz="1800" b="1" dirty="0"/>
              <a:t>systematic </a:t>
            </a:r>
            <a:r>
              <a:rPr lang="en-GB" sz="1800" dirty="0"/>
              <a:t>design, collection, analysis, and reporting of data relevant to a </a:t>
            </a:r>
            <a:r>
              <a:rPr lang="en-GB" sz="1800" b="1" dirty="0">
                <a:solidFill>
                  <a:schemeClr val="accent3"/>
                </a:solidFill>
              </a:rPr>
              <a:t>specific marketing situation </a:t>
            </a:r>
            <a:r>
              <a:rPr lang="en-GB" sz="1800" dirty="0"/>
              <a:t>facing an organisation.</a:t>
            </a:r>
          </a:p>
          <a:p>
            <a:r>
              <a:rPr lang="en-GB" dirty="0"/>
              <a:t>M</a:t>
            </a:r>
            <a:r>
              <a:rPr lang="en-GB" sz="1800" dirty="0"/>
              <a:t>arketing research gives marketers insights into </a:t>
            </a:r>
            <a:r>
              <a:rPr lang="en-GB" sz="1800" b="1" dirty="0"/>
              <a:t>customer motivations, purchase behaviour, and satisfaction. </a:t>
            </a:r>
            <a:r>
              <a:rPr lang="en-GB" sz="1800" dirty="0"/>
              <a:t>It can help them to assess market potential and market share or measure the effectiveness of </a:t>
            </a:r>
            <a:r>
              <a:rPr lang="en-GB" sz="1800" b="1" dirty="0"/>
              <a:t>pricing, product, distribution, and promotion </a:t>
            </a:r>
            <a:r>
              <a:rPr lang="en-GB" sz="1800" dirty="0"/>
              <a:t>activities.</a:t>
            </a:r>
          </a:p>
          <a:p>
            <a:r>
              <a:rPr lang="en-GB" sz="1800" dirty="0">
                <a:solidFill>
                  <a:srgbClr val="ED7D3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Primary data collection</a:t>
            </a:r>
            <a:endParaRPr lang="en-GB" sz="1800" dirty="0"/>
          </a:p>
          <a:p>
            <a:pPr marL="0" indent="0">
              <a:buNone/>
            </a:pPr>
            <a:r>
              <a:rPr lang="en-GB" sz="1800" b="1" dirty="0"/>
              <a:t>The marketing research process has four steps </a:t>
            </a:r>
            <a:r>
              <a:rPr lang="en-GB" sz="1800" dirty="0"/>
              <a:t>: </a:t>
            </a:r>
          </a:p>
          <a:p>
            <a:pPr marL="0" indent="0">
              <a:buNone/>
            </a:pPr>
            <a:r>
              <a:rPr lang="en-GB" sz="1800" dirty="0"/>
              <a:t>1. Defining the </a:t>
            </a:r>
            <a:r>
              <a:rPr lang="en-GB" sz="1800" b="1" dirty="0"/>
              <a:t>problem</a:t>
            </a:r>
            <a:r>
              <a:rPr lang="en-GB" sz="1800" dirty="0"/>
              <a:t> and research objectives</a:t>
            </a:r>
          </a:p>
          <a:p>
            <a:pPr marL="0" indent="0">
              <a:buNone/>
            </a:pPr>
            <a:r>
              <a:rPr lang="en-GB" sz="1800" dirty="0"/>
              <a:t>2. Developing the research </a:t>
            </a:r>
            <a:r>
              <a:rPr lang="en-GB" sz="1800" b="1" dirty="0"/>
              <a:t>plan</a:t>
            </a:r>
            <a:endParaRPr lang="en-GB" sz="1800" dirty="0"/>
          </a:p>
          <a:p>
            <a:pPr marL="0" indent="0">
              <a:buNone/>
            </a:pPr>
            <a:r>
              <a:rPr lang="en-GB" sz="1800" dirty="0"/>
              <a:t>3. Implementing (Applying) the research plan</a:t>
            </a:r>
          </a:p>
          <a:p>
            <a:pPr marL="0" indent="0">
              <a:buNone/>
            </a:pPr>
            <a:r>
              <a:rPr lang="en-GB" sz="1800" dirty="0"/>
              <a:t>4.  Interpreting and reporting the findings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Kotler &amp; Armstrong 15 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ED86-9F18-421D-85DE-B5EF9B42C7E0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5319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Marketing research process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678" y="2019973"/>
            <a:ext cx="8624647" cy="126142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Kotler &amp; Armstrong 15 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ED86-9F18-421D-85DE-B5EF9B42C7E0}" type="slidenum">
              <a:rPr lang="en-GB" smtClean="0"/>
              <a:t>12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3657327"/>
            <a:ext cx="2963986" cy="258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504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091208"/>
          </a:xfrm>
        </p:spPr>
        <p:txBody>
          <a:bodyPr>
            <a:normAutofit fontScale="90000"/>
          </a:bodyPr>
          <a:lstStyle/>
          <a:p>
            <a:r>
              <a:rPr lang="en-GB" dirty="0"/>
              <a:t>Defining the Problem and Research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00808"/>
            <a:ext cx="8424936" cy="4513728"/>
          </a:xfrm>
        </p:spPr>
        <p:txBody>
          <a:bodyPr>
            <a:normAutofit/>
          </a:bodyPr>
          <a:lstStyle/>
          <a:p>
            <a:r>
              <a:rPr lang="en-GB" sz="2000" dirty="0"/>
              <a:t>After the problem has been defined carefully, the researcher must set the research objectives.</a:t>
            </a:r>
          </a:p>
          <a:p>
            <a:pPr marL="0" indent="0">
              <a:buNone/>
            </a:pPr>
            <a:r>
              <a:rPr lang="en-GB" sz="2000" dirty="0"/>
              <a:t> Marketing research project might have one of </a:t>
            </a:r>
            <a:r>
              <a:rPr lang="en-GB" sz="2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three types of objectives.: </a:t>
            </a:r>
          </a:p>
          <a:p>
            <a:r>
              <a:rPr lang="en-GB" sz="2000" b="1" dirty="0">
                <a:solidFill>
                  <a:srgbClr val="FF0000"/>
                </a:solidFill>
              </a:rPr>
              <a:t>1. Exploratory research</a:t>
            </a:r>
            <a:r>
              <a:rPr lang="en-GB" sz="2000" dirty="0"/>
              <a:t>: Gathering primary information</a:t>
            </a:r>
            <a:r>
              <a:rPr lang="en-GB" sz="2000" b="1" dirty="0"/>
              <a:t> </a:t>
            </a:r>
            <a:r>
              <a:rPr lang="en-GB" sz="2000" dirty="0"/>
              <a:t>that will help </a:t>
            </a:r>
            <a:r>
              <a:rPr lang="en-GB" sz="2000" b="1" dirty="0"/>
              <a:t>deﬁne the problem </a:t>
            </a:r>
            <a:r>
              <a:rPr lang="en-GB" sz="2000" dirty="0"/>
              <a:t>and </a:t>
            </a:r>
            <a:r>
              <a:rPr lang="en-GB" sz="2000" b="1" dirty="0"/>
              <a:t>suggest hypotheses</a:t>
            </a:r>
            <a:r>
              <a:rPr lang="en-GB" sz="2000" dirty="0"/>
              <a:t>.</a:t>
            </a:r>
          </a:p>
          <a:p>
            <a:r>
              <a:rPr lang="en-GB" sz="2000" b="1" dirty="0">
                <a:solidFill>
                  <a:srgbClr val="FF0000"/>
                </a:solidFill>
              </a:rPr>
              <a:t>2. Descriptive research</a:t>
            </a:r>
            <a:r>
              <a:rPr lang="en-GB" sz="2000" dirty="0"/>
              <a:t>: Describing </a:t>
            </a:r>
            <a:r>
              <a:rPr lang="en-GB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marketing </a:t>
            </a:r>
            <a:r>
              <a:rPr lang="en-GB" sz="1800" dirty="0">
                <a:solidFill>
                  <a:srgbClr val="ED7D3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problems or  situations,</a:t>
            </a:r>
            <a:r>
              <a:rPr lang="en-GB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/>
              <a:t> such as the </a:t>
            </a:r>
            <a:r>
              <a:rPr lang="en-GB" sz="2000" b="1" dirty="0"/>
              <a:t>market potential for a product </a:t>
            </a:r>
            <a:r>
              <a:rPr lang="en-GB" sz="2000" dirty="0"/>
              <a:t>or the demographics and </a:t>
            </a:r>
            <a:r>
              <a:rPr lang="en-GB" sz="2000" b="1" dirty="0"/>
              <a:t>attitudes of consumers who buy the product. </a:t>
            </a:r>
          </a:p>
          <a:p>
            <a:r>
              <a:rPr lang="en-GB" sz="2000" b="1" dirty="0">
                <a:solidFill>
                  <a:srgbClr val="FF0000"/>
                </a:solidFill>
              </a:rPr>
              <a:t>3. Causal research</a:t>
            </a:r>
            <a:r>
              <a:rPr lang="en-GB" sz="2000" dirty="0"/>
              <a:t>:  Testing hypotheses about </a:t>
            </a:r>
            <a:r>
              <a:rPr lang="en-GB" sz="2000" b="1" dirty="0"/>
              <a:t>cause-and-effect</a:t>
            </a:r>
            <a:r>
              <a:rPr lang="en-GB" sz="2000" dirty="0"/>
              <a:t> relationships. (Through experiment)</a:t>
            </a:r>
          </a:p>
          <a:p>
            <a:endParaRPr lang="en-GB" sz="2000" dirty="0"/>
          </a:p>
          <a:p>
            <a:endParaRPr lang="en-GB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Kotler &amp; Armstrong 15 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ED86-9F18-421D-85DE-B5EF9B42C7E0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23044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42594"/>
            <a:ext cx="7588326" cy="1058214"/>
          </a:xfrm>
        </p:spPr>
        <p:txBody>
          <a:bodyPr>
            <a:normAutofit fontScale="90000"/>
          </a:bodyPr>
          <a:lstStyle/>
          <a:p>
            <a:r>
              <a:rPr lang="en-GB" sz="3200" dirty="0"/>
              <a:t>Developing the Research Plan</a:t>
            </a:r>
            <a:br>
              <a:rPr lang="en-GB" sz="3200" dirty="0"/>
            </a:br>
            <a:r>
              <a:rPr lang="en-GB" sz="3200" dirty="0"/>
              <a:t> (Data collection)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844824"/>
            <a:ext cx="8319132" cy="43697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000" dirty="0">
                <a:solidFill>
                  <a:schemeClr val="tx1"/>
                </a:solidFill>
              </a:rPr>
              <a:t>To meet the manager’s information needs, the research plan can call for gathering secondary data, primary data, or both.</a:t>
            </a:r>
          </a:p>
          <a:p>
            <a:pPr marL="0" indent="0">
              <a:buNone/>
            </a:pPr>
            <a:endParaRPr lang="en-GB" sz="2000" dirty="0">
              <a:solidFill>
                <a:schemeClr val="tx1"/>
              </a:solidFill>
            </a:endParaRPr>
          </a:p>
          <a:p>
            <a:r>
              <a:rPr lang="en-GB" sz="2000" b="1" dirty="0">
                <a:solidFill>
                  <a:srgbClr val="FF0000"/>
                </a:solidFill>
              </a:rPr>
              <a:t>Secondary data </a:t>
            </a:r>
            <a:r>
              <a:rPr lang="en-GB" sz="2000" dirty="0"/>
              <a:t>consist of information that </a:t>
            </a:r>
            <a:r>
              <a:rPr lang="en-GB" sz="2000" b="1" dirty="0"/>
              <a:t>already exists </a:t>
            </a:r>
            <a:r>
              <a:rPr lang="en-GB" sz="2000" dirty="0"/>
              <a:t>somewhere, having been collected for another purpose</a:t>
            </a:r>
          </a:p>
          <a:p>
            <a:r>
              <a:rPr lang="en-GB" sz="2000" dirty="0"/>
              <a:t>Companies </a:t>
            </a:r>
            <a:r>
              <a:rPr lang="en-GB" sz="2000" b="1" dirty="0"/>
              <a:t>can buy secondary data </a:t>
            </a:r>
            <a:r>
              <a:rPr lang="en-GB" sz="2000" dirty="0"/>
              <a:t>reports from outside suppliers or they can use </a:t>
            </a:r>
            <a:r>
              <a:rPr lang="en-GB" sz="2000" b="1" dirty="0"/>
              <a:t>Internet search engines</a:t>
            </a:r>
          </a:p>
          <a:p>
            <a:r>
              <a:rPr lang="en-GB" sz="2000" b="1" dirty="0">
                <a:solidFill>
                  <a:srgbClr val="FF0000"/>
                </a:solidFill>
              </a:rPr>
              <a:t>Primary data </a:t>
            </a:r>
            <a:r>
              <a:rPr lang="en-GB" sz="2000" b="1" dirty="0"/>
              <a:t>consist of information gathered for the special research plan</a:t>
            </a:r>
          </a:p>
          <a:p>
            <a:r>
              <a:rPr lang="en-GB" sz="2000" dirty="0"/>
              <a:t>Companies need to design a plan for primary data collection calls for a number of decisions on research approaches, contact methods, the sampling plan, and research instruments.</a:t>
            </a:r>
          </a:p>
          <a:p>
            <a:endParaRPr lang="en-GB" sz="2400" dirty="0"/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Kotler &amp; Armstrong 15 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ED86-9F18-421D-85DE-B5EF9B42C7E0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382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42594"/>
            <a:ext cx="7588326" cy="843124"/>
          </a:xfrm>
        </p:spPr>
        <p:txBody>
          <a:bodyPr/>
          <a:lstStyle/>
          <a:p>
            <a:r>
              <a:rPr lang="en-GB" dirty="0"/>
              <a:t>Research Approaches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99592" y="1485718"/>
            <a:ext cx="7444310" cy="482232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Kotler &amp; Armstrong 15 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ED86-9F18-421D-85DE-B5EF9B42C7E0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23155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2" y="642594"/>
            <a:ext cx="7543800" cy="1115568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7030A0"/>
                </a:solidFill>
              </a:rPr>
              <a:t>Research Approaches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/>
              <a:t>(</a:t>
            </a:r>
            <a:r>
              <a:rPr lang="en-GB" sz="2400" dirty="0"/>
              <a:t>Primary Data Collection</a:t>
            </a:r>
            <a:r>
              <a:rPr lang="en-GB" dirty="0"/>
              <a:t>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014194"/>
            <a:ext cx="8535156" cy="4200342"/>
          </a:xfrm>
        </p:spPr>
        <p:txBody>
          <a:bodyPr>
            <a:normAutofit lnSpcReduction="10000"/>
          </a:bodyPr>
          <a:lstStyle/>
          <a:p>
            <a:r>
              <a:rPr lang="en-GB" sz="2000" b="1" dirty="0">
                <a:solidFill>
                  <a:schemeClr val="accent3"/>
                </a:solidFill>
              </a:rPr>
              <a:t>Observational approach :</a:t>
            </a:r>
            <a:r>
              <a:rPr lang="en-GB" sz="2000" dirty="0">
                <a:solidFill>
                  <a:schemeClr val="accent3"/>
                </a:solidFill>
              </a:rPr>
              <a:t> </a:t>
            </a:r>
            <a:r>
              <a:rPr lang="en-GB" sz="2000" dirty="0"/>
              <a:t>Gathering primary data by observing relevant people, actions and situations. (ethnographic research). </a:t>
            </a:r>
          </a:p>
          <a:p>
            <a:pPr marL="0" indent="0">
              <a:buNone/>
            </a:pPr>
            <a:r>
              <a:rPr lang="en-GB" sz="2000" b="1" dirty="0">
                <a:solidFill>
                  <a:schemeClr val="accent3"/>
                </a:solidFill>
              </a:rPr>
              <a:t>Observation</a:t>
            </a:r>
            <a:r>
              <a:rPr lang="en-GB" sz="2000" b="1" dirty="0"/>
              <a:t> </a:t>
            </a:r>
            <a:r>
              <a:rPr lang="en-GB" sz="2000" dirty="0"/>
              <a:t>is best suited for </a:t>
            </a:r>
            <a:r>
              <a:rPr lang="en-GB" sz="2000" b="1" dirty="0">
                <a:solidFill>
                  <a:schemeClr val="accent3"/>
                </a:solidFill>
              </a:rPr>
              <a:t>Exploratory Research</a:t>
            </a:r>
          </a:p>
          <a:p>
            <a:r>
              <a:rPr lang="en-GB" sz="2000" b="1" dirty="0">
                <a:solidFill>
                  <a:schemeClr val="accent4"/>
                </a:solidFill>
              </a:rPr>
              <a:t>Survey approach: </a:t>
            </a:r>
            <a:r>
              <a:rPr lang="en-GB" sz="2000" dirty="0"/>
              <a:t>Gathering primary data by asking people </a:t>
            </a:r>
            <a:r>
              <a:rPr lang="en-GB" sz="2000" b="1" dirty="0"/>
              <a:t>directly</a:t>
            </a:r>
            <a:r>
              <a:rPr lang="en-GB" sz="2000" dirty="0"/>
              <a:t> </a:t>
            </a:r>
            <a:r>
              <a:rPr lang="en-GB" sz="2000" b="1" dirty="0"/>
              <a:t>questions</a:t>
            </a:r>
            <a:r>
              <a:rPr lang="en-GB" sz="2000" dirty="0"/>
              <a:t> about their knowledge, attitudes, preferences, and buying behaviour. </a:t>
            </a:r>
          </a:p>
          <a:p>
            <a:pPr marL="0" indent="0">
              <a:buNone/>
            </a:pPr>
            <a:r>
              <a:rPr lang="en-GB" sz="2000" b="1" dirty="0">
                <a:solidFill>
                  <a:schemeClr val="accent4"/>
                </a:solidFill>
              </a:rPr>
              <a:t>Surveys</a:t>
            </a:r>
            <a:r>
              <a:rPr lang="en-GB" sz="2000" b="1" dirty="0"/>
              <a:t> </a:t>
            </a:r>
            <a:r>
              <a:rPr lang="en-GB" sz="2000" dirty="0"/>
              <a:t>are best suited for </a:t>
            </a:r>
            <a:r>
              <a:rPr lang="en-GB" sz="2000" b="1" dirty="0">
                <a:solidFill>
                  <a:schemeClr val="accent4"/>
                </a:solidFill>
              </a:rPr>
              <a:t>Descriptive Research </a:t>
            </a:r>
          </a:p>
          <a:p>
            <a:r>
              <a:rPr lang="en-GB" sz="2000" b="1" dirty="0">
                <a:solidFill>
                  <a:srgbClr val="0070C0"/>
                </a:solidFill>
              </a:rPr>
              <a:t>Experimental </a:t>
            </a:r>
            <a:r>
              <a:rPr lang="en-GB" sz="2000" b="1" dirty="0" err="1">
                <a:solidFill>
                  <a:srgbClr val="0070C0"/>
                </a:solidFill>
              </a:rPr>
              <a:t>approach:</a:t>
            </a:r>
            <a:r>
              <a:rPr lang="en-GB" sz="2000" dirty="0" err="1"/>
              <a:t>Gathering</a:t>
            </a:r>
            <a:r>
              <a:rPr lang="en-GB" sz="2000" dirty="0"/>
              <a:t> primary data by  selecting matched groups of subjects, giving them different treatments, controlling unrelated factors and checking for differences in group responses. (cause and effect relationship) </a:t>
            </a:r>
          </a:p>
          <a:p>
            <a:pPr marL="0" indent="0">
              <a:buNone/>
            </a:pPr>
            <a:r>
              <a:rPr lang="en-GB" sz="2000" b="1" dirty="0">
                <a:solidFill>
                  <a:srgbClr val="0070C0"/>
                </a:solidFill>
              </a:rPr>
              <a:t>Experimental</a:t>
            </a:r>
            <a:r>
              <a:rPr lang="en-GB" sz="2000" dirty="0"/>
              <a:t> approach is best suited for </a:t>
            </a:r>
            <a:r>
              <a:rPr lang="en-GB" sz="2000" b="1" dirty="0">
                <a:solidFill>
                  <a:srgbClr val="0070C0"/>
                </a:solidFill>
              </a:rPr>
              <a:t>Causal Research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>
          <a:xfrm>
            <a:off x="7761404" y="6214536"/>
            <a:ext cx="1097280" cy="2560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defPPr>
              <a:defRPr lang="en-US"/>
            </a:defPPr>
            <a:lvl1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750" b="0" i="0" u="none" strike="noStrike" kern="1200" cap="none" spc="0" baseline="0">
                <a:solidFill>
                  <a:srgbClr val="404040"/>
                </a:solidFill>
                <a:uFillTx/>
                <a:latin typeface="Century Gothic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11ED86-9F18-421D-85DE-B5EF9B42C7E0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9"/>
          </p:nvPr>
        </p:nvSpPr>
        <p:spPr>
          <a:xfrm>
            <a:off x="2617472" y="6214536"/>
            <a:ext cx="3909060" cy="2560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>
            <a:noAutofit/>
          </a:bodyPr>
          <a:lstStyle>
            <a:defPPr>
              <a:defRPr lang="en-US"/>
            </a:defPPr>
            <a:lvl1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750" b="0" i="0" u="none" strike="noStrike" kern="1200" cap="none" spc="0" baseline="0">
                <a:solidFill>
                  <a:srgbClr val="404040"/>
                </a:solidFill>
                <a:uFillTx/>
                <a:latin typeface="Century Gothic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Kotler &amp; Armstrong 15 Ed.</a:t>
            </a:r>
          </a:p>
        </p:txBody>
      </p:sp>
    </p:spTree>
    <p:extLst>
      <p:ext uri="{BB962C8B-B14F-4D97-AF65-F5344CB8AC3E}">
        <p14:creationId xmlns:p14="http://schemas.microsoft.com/office/powerpoint/2010/main" val="405262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Contact methods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136904" cy="4464496"/>
          </a:xfrm>
        </p:spPr>
        <p:txBody>
          <a:bodyPr>
            <a:normAutofit/>
          </a:bodyPr>
          <a:lstStyle/>
          <a:p>
            <a:r>
              <a:rPr lang="en-GB" sz="2000" b="1" dirty="0"/>
              <a:t>Mail, Telephone, and Personal Interviewing</a:t>
            </a:r>
          </a:p>
          <a:p>
            <a:r>
              <a:rPr lang="en-GB" sz="2000" b="1" dirty="0"/>
              <a:t>Focus group interviewing</a:t>
            </a:r>
          </a:p>
          <a:p>
            <a:r>
              <a:rPr lang="en-GB" sz="2000" b="1" dirty="0"/>
              <a:t>Online marketing research </a:t>
            </a:r>
            <a:r>
              <a:rPr lang="en-GB" sz="2000" dirty="0"/>
              <a:t>: Internet surveys, online focus groups, Web-based experiments, or tracking consumers’ online behaviour</a:t>
            </a:r>
          </a:p>
          <a:p>
            <a:r>
              <a:rPr lang="en-GB" sz="2000" b="1" dirty="0"/>
              <a:t>Online focus groups</a:t>
            </a:r>
            <a:r>
              <a:rPr lang="en-GB" sz="2000" dirty="0"/>
              <a:t>: Gain qualitative insights about consumer attitudes and behaviour.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>
          <a:xfrm>
            <a:off x="7761404" y="6214536"/>
            <a:ext cx="1097280" cy="2560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defPPr>
              <a:defRPr lang="en-US"/>
            </a:defPPr>
            <a:lvl1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750" b="0" i="0" u="none" strike="noStrike" kern="1200" cap="none" spc="0" baseline="0">
                <a:solidFill>
                  <a:srgbClr val="404040"/>
                </a:solidFill>
                <a:uFillTx/>
                <a:latin typeface="Century Gothic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11ED86-9F18-421D-85DE-B5EF9B42C7E0}" type="slidenum">
              <a:rPr lang="en-GB" smtClean="0"/>
              <a:pPr/>
              <a:t>17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6023" y="4244138"/>
            <a:ext cx="4074021" cy="2139768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9"/>
          </p:nvPr>
        </p:nvSpPr>
        <p:spPr>
          <a:xfrm>
            <a:off x="2617472" y="6214536"/>
            <a:ext cx="3909060" cy="2560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>
            <a:noAutofit/>
          </a:bodyPr>
          <a:lstStyle>
            <a:defPPr>
              <a:defRPr lang="en-US"/>
            </a:defPPr>
            <a:lvl1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750" b="0" i="0" u="none" strike="noStrike" kern="1200" cap="none" spc="0" baseline="0">
                <a:solidFill>
                  <a:srgbClr val="404040"/>
                </a:solidFill>
                <a:uFillTx/>
                <a:latin typeface="Century Gothic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Kotler &amp; Armstrong 15 Ed.</a:t>
            </a:r>
          </a:p>
        </p:txBody>
      </p:sp>
    </p:spTree>
    <p:extLst>
      <p:ext uri="{BB962C8B-B14F-4D97-AF65-F5344CB8AC3E}">
        <p14:creationId xmlns:p14="http://schemas.microsoft.com/office/powerpoint/2010/main" val="328217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Sampling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014194"/>
            <a:ext cx="7948366" cy="4020846"/>
          </a:xfrm>
        </p:spPr>
        <p:txBody>
          <a:bodyPr>
            <a:normAutofit/>
          </a:bodyPr>
          <a:lstStyle/>
          <a:p>
            <a:r>
              <a:rPr lang="en-GB" sz="2000" b="1" dirty="0"/>
              <a:t>Sample</a:t>
            </a:r>
            <a:r>
              <a:rPr lang="en-GB" sz="2000" dirty="0"/>
              <a:t>: A segment of the population selected for marketing research to represent the population as a whole.</a:t>
            </a:r>
          </a:p>
          <a:p>
            <a:r>
              <a:rPr lang="en-GB" sz="2000" dirty="0"/>
              <a:t>Who is to be surveyed?</a:t>
            </a:r>
          </a:p>
          <a:p>
            <a:r>
              <a:rPr lang="en-GB" sz="2000" dirty="0"/>
              <a:t>How many people should be surveyed?</a:t>
            </a:r>
          </a:p>
          <a:p>
            <a:r>
              <a:rPr lang="en-GB" sz="2000" dirty="0"/>
              <a:t>How should the people be chosen?(Randomly or Cluster) </a:t>
            </a:r>
          </a:p>
          <a:p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>
          <a:xfrm>
            <a:off x="7761404" y="6214536"/>
            <a:ext cx="1097280" cy="2560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defPPr>
              <a:defRPr lang="en-US"/>
            </a:defPPr>
            <a:lvl1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750" b="0" i="0" u="none" strike="noStrike" kern="1200" cap="none" spc="0" baseline="0">
                <a:solidFill>
                  <a:srgbClr val="404040"/>
                </a:solidFill>
                <a:uFillTx/>
                <a:latin typeface="Century Gothic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11ED86-9F18-421D-85DE-B5EF9B42C7E0}" type="slidenum">
              <a:rPr lang="en-GB" smtClean="0"/>
              <a:pPr/>
              <a:t>18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2" y="4024617"/>
            <a:ext cx="4039733" cy="23432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536" y="4024617"/>
            <a:ext cx="3705225" cy="243840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9"/>
          </p:nvPr>
        </p:nvSpPr>
        <p:spPr>
          <a:xfrm>
            <a:off x="2617472" y="6214536"/>
            <a:ext cx="3909060" cy="2560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>
            <a:noAutofit/>
          </a:bodyPr>
          <a:lstStyle>
            <a:defPPr>
              <a:defRPr lang="en-US"/>
            </a:defPPr>
            <a:lvl1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750" b="0" i="0" u="none" strike="noStrike" kern="1200" cap="none" spc="0" baseline="0">
                <a:solidFill>
                  <a:srgbClr val="404040"/>
                </a:solidFill>
                <a:uFillTx/>
                <a:latin typeface="Century Gothic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Kotler &amp; Armstrong 15 Ed.</a:t>
            </a:r>
          </a:p>
        </p:txBody>
      </p:sp>
    </p:spTree>
    <p:extLst>
      <p:ext uri="{BB962C8B-B14F-4D97-AF65-F5344CB8AC3E}">
        <p14:creationId xmlns:p14="http://schemas.microsoft.com/office/powerpoint/2010/main" val="34948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2" y="642594"/>
            <a:ext cx="7543800" cy="950726"/>
          </a:xfrm>
        </p:spPr>
        <p:txBody>
          <a:bodyPr/>
          <a:lstStyle/>
          <a:p>
            <a:r>
              <a:rPr lang="en-GB" dirty="0"/>
              <a:t>Research Instruments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80920" cy="4697752"/>
          </a:xfrm>
        </p:spPr>
        <p:txBody>
          <a:bodyPr>
            <a:normAutofit fontScale="85000" lnSpcReduction="20000"/>
          </a:bodyPr>
          <a:lstStyle/>
          <a:p>
            <a:r>
              <a:rPr lang="en-GB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Questionnaires : </a:t>
            </a:r>
          </a:p>
          <a:p>
            <a:r>
              <a:rPr lang="en-GB" sz="2000" dirty="0"/>
              <a:t>Open-end questions (interview) include all possible answers, and subjects make choices among them </a:t>
            </a:r>
          </a:p>
          <a:p>
            <a:r>
              <a:rPr lang="en-GB" sz="2000" dirty="0"/>
              <a:t>Closed-end questions allow respondents to answer in their own words</a:t>
            </a:r>
            <a:r>
              <a:rPr lang="en-GB" sz="2000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sz="2000" b="0" i="0" dirty="0">
                <a:solidFill>
                  <a:srgbClr val="444444"/>
                </a:solidFill>
                <a:effectLst/>
              </a:rPr>
              <a:t>such as “yes/no” or among a set multiple choice questions.</a:t>
            </a:r>
            <a:r>
              <a:rPr lang="en-GB" sz="2000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 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Mechanical Instruments</a:t>
            </a:r>
            <a:r>
              <a:rPr lang="en-GB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: </a:t>
            </a:r>
          </a:p>
          <a:p>
            <a:r>
              <a:rPr lang="en-GB" sz="2000" dirty="0"/>
              <a:t>Eye-tracking, </a:t>
            </a:r>
          </a:p>
          <a:p>
            <a:r>
              <a:rPr lang="en-GB" sz="2000" dirty="0"/>
              <a:t>Neuro-marketing: measuring brain activity to </a:t>
            </a:r>
          </a:p>
          <a:p>
            <a:pPr marL="0" indent="0">
              <a:buNone/>
            </a:pPr>
            <a:r>
              <a:rPr lang="en-GB" sz="2000" dirty="0"/>
              <a:t>learn how consumers feel and respond</a:t>
            </a:r>
          </a:p>
          <a:p>
            <a:r>
              <a:rPr lang="en-GB" sz="2000" dirty="0"/>
              <a:t>Checkout scanners</a:t>
            </a:r>
          </a:p>
          <a:p>
            <a:r>
              <a:rPr lang="en-GB" sz="2000" dirty="0"/>
              <a:t>Mechanical devices (to track eye movement,</a:t>
            </a:r>
          </a:p>
          <a:p>
            <a:pPr marL="0" indent="0">
              <a:buNone/>
            </a:pPr>
            <a:r>
              <a:rPr lang="en-GB" sz="2000" dirty="0"/>
              <a:t> monitor heart rates, and measure</a:t>
            </a:r>
          </a:p>
          <a:p>
            <a:pPr marL="0" indent="0">
              <a:buNone/>
            </a:pPr>
            <a:r>
              <a:rPr lang="en-GB" sz="2000" dirty="0"/>
              <a:t>other physical responses)</a:t>
            </a:r>
          </a:p>
          <a:p>
            <a:endParaRPr lang="en-GB" sz="2000" dirty="0"/>
          </a:p>
          <a:p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>
          <a:xfrm>
            <a:off x="7761404" y="6214536"/>
            <a:ext cx="1097280" cy="2560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defPPr>
              <a:defRPr lang="en-US"/>
            </a:defPPr>
            <a:lvl1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750" b="0" i="0" u="none" strike="noStrike" kern="1200" cap="none" spc="0" baseline="0">
                <a:solidFill>
                  <a:srgbClr val="404040"/>
                </a:solidFill>
                <a:uFillTx/>
                <a:latin typeface="Century Gothic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11ED86-9F18-421D-85DE-B5EF9B42C7E0}" type="slidenum">
              <a:rPr lang="en-GB" smtClean="0"/>
              <a:pPr/>
              <a:t>19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7546" y="3443961"/>
            <a:ext cx="2068060" cy="3026607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9"/>
          </p:nvPr>
        </p:nvSpPr>
        <p:spPr>
          <a:xfrm>
            <a:off x="2617472" y="6214536"/>
            <a:ext cx="3909060" cy="2560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>
            <a:noAutofit/>
          </a:bodyPr>
          <a:lstStyle>
            <a:defPPr>
              <a:defRPr lang="en-US"/>
            </a:defPPr>
            <a:lvl1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750" b="0" i="0" u="none" strike="noStrike" kern="1200" cap="none" spc="0" baseline="0">
                <a:solidFill>
                  <a:srgbClr val="404040"/>
                </a:solidFill>
                <a:uFillTx/>
                <a:latin typeface="Century Gothic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Kotler &amp; Armstrong 15 Ed.</a:t>
            </a:r>
          </a:p>
        </p:txBody>
      </p:sp>
    </p:spTree>
    <p:extLst>
      <p:ext uri="{BB962C8B-B14F-4D97-AF65-F5344CB8AC3E}">
        <p14:creationId xmlns:p14="http://schemas.microsoft.com/office/powerpoint/2010/main" val="180099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7611616" cy="1372980"/>
          </a:xfrm>
        </p:spPr>
        <p:txBody>
          <a:bodyPr>
            <a:noAutofit/>
          </a:bodyPr>
          <a:lstStyle/>
          <a:p>
            <a:br>
              <a:rPr lang="en-GB" sz="3200" dirty="0"/>
            </a:br>
            <a:r>
              <a:rPr lang="en-GB" sz="3200" dirty="0">
                <a:solidFill>
                  <a:srgbClr val="C00000"/>
                </a:solidFill>
              </a:rPr>
              <a:t>Recap </a:t>
            </a:r>
            <a:br>
              <a:rPr lang="en-GB" sz="3200" dirty="0">
                <a:solidFill>
                  <a:srgbClr val="C00000"/>
                </a:solidFill>
              </a:rPr>
            </a:br>
            <a:r>
              <a:rPr lang="en-GB" sz="2800" dirty="0">
                <a:solidFill>
                  <a:srgbClr val="C00000"/>
                </a:solidFill>
              </a:rPr>
              <a:t>The Marketing Environment </a:t>
            </a:r>
            <a:br>
              <a:rPr lang="en-GB" sz="2800" dirty="0"/>
            </a:b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788" y="1697424"/>
            <a:ext cx="7467600" cy="4773144"/>
          </a:xfrm>
        </p:spPr>
        <p:txBody>
          <a:bodyPr>
            <a:normAutofit/>
          </a:bodyPr>
          <a:lstStyle/>
          <a:p>
            <a:pPr marL="411480" lvl="2" indent="0"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The Microenvironment:</a:t>
            </a:r>
            <a:r>
              <a:rPr lang="en-US" altLang="en-US" sz="2000" dirty="0"/>
              <a:t> </a:t>
            </a:r>
            <a:r>
              <a:rPr lang="en-GB" altLang="en-US" sz="2000" dirty="0"/>
              <a:t>Consists of the actors close to the company that affect its ability to serve its </a:t>
            </a:r>
          </a:p>
          <a:p>
            <a:pPr marL="411480" lvl="2" indent="0">
              <a:buNone/>
            </a:pPr>
            <a:r>
              <a:rPr lang="en-GB" altLang="en-US" sz="2000" dirty="0"/>
              <a:t>Customers, </a:t>
            </a:r>
            <a:r>
              <a:rPr lang="en-GB" altLang="en-US" sz="2000" b="1" dirty="0"/>
              <a:t>the company, suppliers, marketing intermediaries, competitors, and publics (bank, media)</a:t>
            </a:r>
          </a:p>
          <a:p>
            <a:pPr marL="411480" lvl="2" indent="0">
              <a:buNone/>
            </a:pPr>
            <a:endParaRPr lang="en-GB" altLang="en-US" sz="2000" b="1" dirty="0">
              <a:solidFill>
                <a:srgbClr val="FF0000"/>
              </a:solidFill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altLang="en-US" sz="2000" b="1" dirty="0">
                <a:solidFill>
                  <a:srgbClr val="FF0000"/>
                </a:solidFill>
              </a:rPr>
              <a:t>The Macroenvironment</a:t>
            </a:r>
            <a:r>
              <a:rPr lang="en-GB" altLang="en-US" sz="2000" b="1" dirty="0">
                <a:solidFill>
                  <a:srgbClr val="FF0000"/>
                </a:solidFill>
              </a:rPr>
              <a:t>:</a:t>
            </a:r>
            <a:r>
              <a:rPr lang="en-US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en-US" sz="2000" dirty="0">
                <a:solidFill>
                  <a:schemeClr val="tx1"/>
                </a:solidFill>
              </a:rPr>
              <a:t>C</a:t>
            </a:r>
            <a:r>
              <a:rPr lang="en-US" dirty="0">
                <a:solidFill>
                  <a:schemeClr val="tx1"/>
                </a:solidFill>
              </a:rPr>
              <a:t>omprises a complex set of uncontrollable variables which collectively form a framework within which organization's conduct business.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Kotler &amp; Armstrong 15 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ED86-9F18-421D-85DE-B5EF9B42C7E0}" type="slidenum">
              <a:rPr lang="en-GB" smtClean="0"/>
              <a:t>2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4401292"/>
            <a:ext cx="4622972" cy="219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0590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Implementing &amp; Interpreting </a:t>
            </a:r>
            <a:br>
              <a:rPr lang="en-GB" dirty="0"/>
            </a:br>
            <a:r>
              <a:rPr lang="en-GB" dirty="0"/>
              <a:t>the Research Plan</a:t>
            </a:r>
            <a:br>
              <a:rPr lang="en-GB" dirty="0"/>
            </a:b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19502" y="1844824"/>
            <a:ext cx="6504996" cy="424847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Kotler &amp; Armstrong 15 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ED86-9F18-421D-85DE-B5EF9B42C7E0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58099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Analysing and Using Marketing</a:t>
            </a:r>
            <a:br>
              <a:rPr lang="en-GB" dirty="0"/>
            </a:br>
            <a:r>
              <a:rPr lang="en-GB" dirty="0"/>
              <a:t>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44824"/>
            <a:ext cx="8242437" cy="4680520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Customer relationship management (CRM): </a:t>
            </a:r>
            <a:r>
              <a:rPr lang="en-GB" sz="18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is the overall process of building and maintaining </a:t>
            </a:r>
            <a:r>
              <a:rPr lang="en-GB" sz="1800" b="1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profitable customer relationships </a:t>
            </a:r>
            <a:r>
              <a:rPr lang="en-GB" sz="18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by delivering </a:t>
            </a:r>
            <a:r>
              <a:rPr lang="en-GB" sz="1800" b="1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superior customer value </a:t>
            </a:r>
            <a:r>
              <a:rPr lang="en-GB" sz="18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and satisfaction.</a:t>
            </a:r>
          </a:p>
          <a:p>
            <a:r>
              <a:rPr lang="en-GB" sz="18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It is Managing detailed information about individual customers and carefully managing customer </a:t>
            </a:r>
            <a:r>
              <a:rPr lang="en-GB" sz="1800" b="1" dirty="0">
                <a:solidFill>
                  <a:schemeClr val="accent3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touch points to maximize customer loyalty.</a:t>
            </a:r>
            <a:endParaRPr lang="en-GB" sz="1800" dirty="0">
              <a:solidFill>
                <a:schemeClr val="accent3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0" i="0" dirty="0">
                <a:solidFill>
                  <a:schemeClr val="accent4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By using CRM </a:t>
            </a:r>
            <a:r>
              <a:rPr lang="en-GB" sz="1800" b="0" i="0" dirty="0">
                <a:solidFill>
                  <a:srgbClr val="525252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to understand customers better, companies can provide higher levels of customer service </a:t>
            </a:r>
            <a:r>
              <a:rPr lang="en-GB" sz="1800" dirty="0"/>
              <a:t>and apply the results to build stronger customer relationships. </a:t>
            </a:r>
            <a:endParaRPr lang="en-GB" sz="18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Kotler &amp; Armstrong 15 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ED86-9F18-421D-85DE-B5EF9B42C7E0}" type="slidenum">
              <a:rPr lang="en-GB" smtClean="0"/>
              <a:t>21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910" y="5162639"/>
            <a:ext cx="2255153" cy="15478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5769" y="5167825"/>
            <a:ext cx="1998825" cy="16795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3630" y="5166803"/>
            <a:ext cx="2442348" cy="158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1117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2" y="642594"/>
            <a:ext cx="7543800" cy="770182"/>
          </a:xfrm>
        </p:spPr>
        <p:txBody>
          <a:bodyPr/>
          <a:lstStyle/>
          <a:p>
            <a:r>
              <a:rPr lang="en-GB" dirty="0"/>
              <a:t>Review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424936" cy="4801760"/>
          </a:xfrm>
        </p:spPr>
        <p:txBody>
          <a:bodyPr>
            <a:normAutofit/>
          </a:bodyPr>
          <a:lstStyle/>
          <a:p>
            <a:r>
              <a:rPr lang="en-GB" sz="2000" b="1" dirty="0">
                <a:solidFill>
                  <a:schemeClr val="accent4"/>
                </a:solidFill>
              </a:rPr>
              <a:t>Customer Insights:</a:t>
            </a:r>
          </a:p>
          <a:p>
            <a:pPr marL="0" indent="0">
              <a:buNone/>
            </a:pPr>
            <a:r>
              <a:rPr lang="en-GB" sz="2000" dirty="0"/>
              <a:t>Fresh understandings of customers and the marketplace derived from marketing information that become the basis for creating customer value and relationships.</a:t>
            </a:r>
          </a:p>
          <a:p>
            <a:r>
              <a:rPr lang="en-GB" sz="2000" b="1" dirty="0">
                <a:solidFill>
                  <a:schemeClr val="accent3"/>
                </a:solidFill>
              </a:rPr>
              <a:t>Marketing Information System (MIS) </a:t>
            </a:r>
            <a:r>
              <a:rPr lang="en-GB" sz="2000" dirty="0"/>
              <a:t>refers to People,  and procedures to gather, sort, analyse, evaluate and distribute needed  and accurate information to marketing decision makers to generate customer insight. </a:t>
            </a:r>
          </a:p>
          <a:p>
            <a:r>
              <a:rPr lang="en-GB" sz="2000" dirty="0"/>
              <a:t> </a:t>
            </a:r>
            <a:r>
              <a:rPr lang="en-GB" sz="2000" b="1" dirty="0">
                <a:solidFill>
                  <a:srgbClr val="00B0F0"/>
                </a:solidFill>
              </a:rPr>
              <a:t>Developing Marketing Information:</a:t>
            </a:r>
          </a:p>
          <a:p>
            <a:pPr marL="0" indent="0">
              <a:buNone/>
            </a:pPr>
            <a:r>
              <a:rPr lang="en-GB" sz="2000" b="1" dirty="0"/>
              <a:t> </a:t>
            </a:r>
            <a:r>
              <a:rPr lang="en-GB" sz="2000" dirty="0"/>
              <a:t>Internal data, Marketing intelligence, Marketing research</a:t>
            </a:r>
          </a:p>
          <a:p>
            <a:r>
              <a:rPr lang="en-GB" sz="2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Type of Research Objectives : </a:t>
            </a:r>
            <a:r>
              <a:rPr lang="en-GB" sz="2000" dirty="0"/>
              <a:t>Exploratory ,  descriptive, causal </a:t>
            </a:r>
          </a:p>
          <a:p>
            <a:r>
              <a:rPr lang="en-GB" sz="2000" b="1" dirty="0">
                <a:solidFill>
                  <a:srgbClr val="7030A0"/>
                </a:solidFill>
              </a:rPr>
              <a:t>Research approaches</a:t>
            </a:r>
            <a:r>
              <a:rPr lang="en-GB" sz="2000" dirty="0">
                <a:solidFill>
                  <a:srgbClr val="7030A0"/>
                </a:solidFill>
              </a:rPr>
              <a:t>:</a:t>
            </a:r>
            <a:r>
              <a:rPr lang="en-GB" sz="2000" dirty="0"/>
              <a:t> Observation, survey, experiment </a:t>
            </a:r>
          </a:p>
          <a:p>
            <a:endParaRPr lang="en-GB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>
          <a:xfrm>
            <a:off x="7761404" y="6214536"/>
            <a:ext cx="1097280" cy="2560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defPPr>
              <a:defRPr lang="en-US"/>
            </a:defPPr>
            <a:lvl1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750" b="0" i="0" u="none" strike="noStrike" kern="1200" cap="none" spc="0" baseline="0">
                <a:solidFill>
                  <a:srgbClr val="404040"/>
                </a:solidFill>
                <a:uFillTx/>
                <a:latin typeface="Century Gothic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11ED86-9F18-421D-85DE-B5EF9B42C7E0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9"/>
          </p:nvPr>
        </p:nvSpPr>
        <p:spPr>
          <a:xfrm>
            <a:off x="2617472" y="6214536"/>
            <a:ext cx="3909060" cy="2560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>
            <a:noAutofit/>
          </a:bodyPr>
          <a:lstStyle>
            <a:defPPr>
              <a:defRPr lang="en-US"/>
            </a:defPPr>
            <a:lvl1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750" b="0" i="0" u="none" strike="noStrike" kern="1200" cap="none" spc="0" baseline="0">
                <a:solidFill>
                  <a:srgbClr val="404040"/>
                </a:solidFill>
                <a:uFillTx/>
                <a:latin typeface="Century Gothic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Kotler &amp; Armstrong 15 Ed.</a:t>
            </a:r>
          </a:p>
        </p:txBody>
      </p:sp>
    </p:spTree>
    <p:extLst>
      <p:ext uri="{BB962C8B-B14F-4D97-AF65-F5344CB8AC3E}">
        <p14:creationId xmlns:p14="http://schemas.microsoft.com/office/powerpoint/2010/main" val="296756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2" y="642594"/>
            <a:ext cx="7543800" cy="770182"/>
          </a:xfrm>
        </p:spPr>
        <p:txBody>
          <a:bodyPr/>
          <a:lstStyle/>
          <a:p>
            <a:r>
              <a:rPr lang="en-GB" dirty="0"/>
              <a:t>Group activity : Market Research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306" y="1622457"/>
            <a:ext cx="7415078" cy="4622264"/>
          </a:xfrm>
        </p:spPr>
        <p:txBody>
          <a:bodyPr>
            <a:normAutofit/>
          </a:bodyPr>
          <a:lstStyle/>
          <a:p>
            <a:r>
              <a:rPr lang="en-GB" sz="2000" dirty="0"/>
              <a:t>You are working in the marketing department for Asda supermarket </a:t>
            </a:r>
          </a:p>
          <a:p>
            <a:r>
              <a:rPr lang="en-GB" sz="2000" dirty="0"/>
              <a:t> Director of your selected branch  would like you to conduct a research  to solve one of the branch problem therefore : 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1. Conduct exploratory  research, (recognise some issues)</a:t>
            </a:r>
          </a:p>
          <a:p>
            <a:r>
              <a:rPr lang="en-GB" sz="2000" dirty="0"/>
              <a:t>2. Research instrument : interview, open- end questions </a:t>
            </a:r>
          </a:p>
          <a:p>
            <a:r>
              <a:rPr lang="en-GB" sz="2000" dirty="0"/>
              <a:t>3. Analysis and interpret the data, </a:t>
            </a:r>
          </a:p>
          <a:p>
            <a:r>
              <a:rPr lang="en-GB" sz="2000" dirty="0"/>
              <a:t>4 . Present the recommendation for the managers. </a:t>
            </a:r>
          </a:p>
          <a:p>
            <a:endParaRPr lang="en-GB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Kotler &amp; Armstrong 15 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ED86-9F18-421D-85DE-B5EF9B42C7E0}" type="slidenum">
              <a:rPr lang="en-GB" smtClean="0"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1271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sz="4000" b="1" dirty="0"/>
              <a:t> Week 4</a:t>
            </a:r>
            <a:br>
              <a:rPr lang="en-GB" sz="4000" b="1" dirty="0"/>
            </a:br>
            <a:br>
              <a:rPr lang="en-GB" sz="4400" dirty="0"/>
            </a:br>
            <a:r>
              <a:rPr lang="en-GB" sz="2700" dirty="0"/>
              <a:t>Chapter 4</a:t>
            </a:r>
            <a:br>
              <a:rPr lang="en-GB" sz="2700" dirty="0"/>
            </a:br>
            <a:br>
              <a:rPr lang="en-GB" sz="4400" dirty="0"/>
            </a:br>
            <a:r>
              <a:rPr lang="en-GB" sz="4000" b="1" dirty="0">
                <a:solidFill>
                  <a:schemeClr val="accent4"/>
                </a:solidFill>
                <a:latin typeface="Candara Light" panose="020E0502030303020204" pitchFamily="34" charset="0"/>
              </a:rPr>
              <a:t>Managing Marketing </a:t>
            </a:r>
            <a:br>
              <a:rPr lang="en-GB" sz="4000" b="1" dirty="0">
                <a:solidFill>
                  <a:schemeClr val="accent4"/>
                </a:solidFill>
                <a:latin typeface="Candara Light" panose="020E0502030303020204" pitchFamily="34" charset="0"/>
              </a:rPr>
            </a:br>
            <a:r>
              <a:rPr lang="en-GB" sz="4000" b="1" dirty="0">
                <a:solidFill>
                  <a:schemeClr val="accent4"/>
                </a:solidFill>
                <a:latin typeface="Candara Light" panose="020E0502030303020204" pitchFamily="34" charset="0"/>
              </a:rPr>
              <a:t>Information to Gain Customer Insights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0841E5F1-068B-485B-9A15-916E88664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7664" y="4725144"/>
            <a:ext cx="3384376" cy="422589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Maryam.Feyzi-Zad@uwl.ac.uk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Kotler &amp; Armstrong 15 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ED86-9F18-421D-85DE-B5EF9B42C7E0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127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3"/>
                </a:solidFill>
              </a:rPr>
              <a:t>Marketing Information</a:t>
            </a:r>
            <a:r>
              <a:rPr lang="en-GB" dirty="0"/>
              <a:t> and </a:t>
            </a:r>
            <a:r>
              <a:rPr lang="en-GB" dirty="0">
                <a:solidFill>
                  <a:schemeClr val="accent4"/>
                </a:solidFill>
              </a:rPr>
              <a:t>Customer Insights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44824"/>
            <a:ext cx="8352928" cy="4464496"/>
          </a:xfrm>
        </p:spPr>
        <p:txBody>
          <a:bodyPr>
            <a:normAutofit/>
          </a:bodyPr>
          <a:lstStyle/>
          <a:p>
            <a:r>
              <a:rPr lang="en-GB" sz="2400" dirty="0"/>
              <a:t>(To create value for customer, marketers must first gain fresh, deep insights into what customers need and want)</a:t>
            </a:r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>
                <a:solidFill>
                  <a:schemeClr val="accent4"/>
                </a:solidFill>
              </a:rPr>
              <a:t>Customer Insights:</a:t>
            </a:r>
          </a:p>
          <a:p>
            <a:pPr marL="0" indent="0">
              <a:buNone/>
            </a:pPr>
            <a:r>
              <a:rPr lang="en-GB" sz="2400" dirty="0"/>
              <a:t>Fresh </a:t>
            </a:r>
            <a:r>
              <a:rPr lang="en-GB" sz="2400" b="1" dirty="0"/>
              <a:t>understandings</a:t>
            </a:r>
            <a:r>
              <a:rPr lang="en-GB" sz="2400" dirty="0"/>
              <a:t> of </a:t>
            </a:r>
            <a:r>
              <a:rPr lang="en-GB" sz="2400" b="1" dirty="0"/>
              <a:t>customers</a:t>
            </a:r>
            <a:r>
              <a:rPr lang="en-GB" sz="2400" dirty="0"/>
              <a:t> and the marketplace derived from </a:t>
            </a:r>
            <a:r>
              <a:rPr lang="en-GB" sz="2400" b="1" dirty="0"/>
              <a:t>marketing information </a:t>
            </a:r>
            <a:r>
              <a:rPr lang="en-GB" sz="2400" dirty="0"/>
              <a:t>that become the basis for </a:t>
            </a:r>
            <a:r>
              <a:rPr lang="en-GB" sz="2400" b="1" dirty="0"/>
              <a:t>creating customer value </a:t>
            </a:r>
            <a:r>
              <a:rPr lang="en-GB" sz="2400" dirty="0"/>
              <a:t>and </a:t>
            </a:r>
            <a:r>
              <a:rPr lang="en-GB" sz="2400" b="1" dirty="0"/>
              <a:t>relationships.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>
          <a:xfrm>
            <a:off x="7761404" y="6214536"/>
            <a:ext cx="1097280" cy="2560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defPPr>
              <a:defRPr lang="en-US"/>
            </a:defPPr>
            <a:lvl1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750" b="0" i="0" u="none" strike="noStrike" kern="1200" cap="none" spc="0" baseline="0">
                <a:solidFill>
                  <a:srgbClr val="404040"/>
                </a:solidFill>
                <a:uFillTx/>
                <a:latin typeface="Century Gothic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11ED86-9F18-421D-85DE-B5EF9B42C7E0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9"/>
          </p:nvPr>
        </p:nvSpPr>
        <p:spPr>
          <a:xfrm>
            <a:off x="2617472" y="6214536"/>
            <a:ext cx="3909060" cy="2560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>
            <a:noAutofit/>
          </a:bodyPr>
          <a:lstStyle>
            <a:defPPr>
              <a:defRPr lang="en-US"/>
            </a:defPPr>
            <a:lvl1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750" b="0" i="0" u="none" strike="noStrike" kern="1200" cap="none" spc="0" baseline="0">
                <a:solidFill>
                  <a:srgbClr val="404040"/>
                </a:solidFill>
                <a:uFillTx/>
                <a:latin typeface="Century Gothic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Kotler &amp; Armstrong 15 Ed.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3714" y="4407311"/>
            <a:ext cx="2580508" cy="206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65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584" y="620688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chemeClr val="accent3"/>
                </a:solidFill>
              </a:rPr>
              <a:t>Marketing Information systems (MIS)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584" y="2082868"/>
            <a:ext cx="8428100" cy="413166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b="1" dirty="0">
                <a:solidFill>
                  <a:srgbClr val="FF0000"/>
                </a:solidFill>
              </a:rPr>
              <a:t>Marketing information system (MIS)</a:t>
            </a:r>
            <a:r>
              <a:rPr lang="en-US" sz="2400" b="1" dirty="0"/>
              <a:t> </a:t>
            </a:r>
            <a:r>
              <a:rPr lang="en-US" sz="2400" dirty="0"/>
              <a:t>refers to </a:t>
            </a:r>
            <a:r>
              <a:rPr lang="en-GB" sz="2400" dirty="0"/>
              <a:t>People,  and procedures to </a:t>
            </a:r>
            <a:r>
              <a:rPr lang="en-GB" sz="2400" b="1" dirty="0"/>
              <a:t>gathe</a:t>
            </a:r>
            <a:r>
              <a:rPr lang="en-GB" sz="2400" dirty="0"/>
              <a:t>r, sort, </a:t>
            </a:r>
            <a:r>
              <a:rPr lang="en-GB" sz="2400" b="1" dirty="0"/>
              <a:t>analyse</a:t>
            </a:r>
            <a:r>
              <a:rPr lang="en-GB" sz="2400" dirty="0"/>
              <a:t>, evaluate and distribute </a:t>
            </a:r>
            <a:r>
              <a:rPr lang="en-GB" sz="2400" b="1" dirty="0"/>
              <a:t>needed  and accurate information </a:t>
            </a:r>
            <a:r>
              <a:rPr lang="en-GB" sz="2400" dirty="0"/>
              <a:t>to marketing</a:t>
            </a:r>
            <a:r>
              <a:rPr lang="en-GB" sz="2400" b="1" dirty="0"/>
              <a:t> decision makers</a:t>
            </a:r>
            <a:r>
              <a:rPr lang="en-GB" sz="2400" dirty="0"/>
              <a:t> to generate </a:t>
            </a:r>
            <a:r>
              <a:rPr lang="en-GB" sz="2400" b="1" dirty="0"/>
              <a:t>customer insight </a:t>
            </a:r>
          </a:p>
          <a:p>
            <a:pPr marL="0" indent="0">
              <a:buNone/>
            </a:pPr>
            <a:endParaRPr lang="en-US" sz="2400" dirty="0"/>
          </a:p>
          <a:p>
            <a:pPr marL="0" indent="0" algn="just">
              <a:buNone/>
            </a:pPr>
            <a:r>
              <a:rPr lang="en-US" sz="2400" dirty="0"/>
              <a:t>A </a:t>
            </a:r>
            <a:r>
              <a:rPr lang="en-US" sz="2400" b="1" dirty="0"/>
              <a:t>marketing information system (MIS) </a:t>
            </a:r>
            <a:r>
              <a:rPr lang="en-US" sz="2400" dirty="0"/>
              <a:t>provides information to the company’s marketing and other managers and external partners such as suppliers, resellers, and marketing service agencies.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GB" dirty="0"/>
          </a:p>
          <a:p>
            <a:pPr>
              <a:buFont typeface="Courier New" panose="02070309020205020404" pitchFamily="49" charset="0"/>
              <a:buChar char="o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>
          <a:xfrm>
            <a:off x="7761404" y="6214536"/>
            <a:ext cx="1097280" cy="2560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defPPr>
              <a:defRPr lang="en-US"/>
            </a:defPPr>
            <a:lvl1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750" b="0" i="0" u="none" strike="noStrike" kern="1200" cap="none" spc="0" baseline="0">
                <a:solidFill>
                  <a:srgbClr val="404040"/>
                </a:solidFill>
                <a:uFillTx/>
                <a:latin typeface="Century Gothic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11ED86-9F18-421D-85DE-B5EF9B42C7E0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9"/>
          </p:nvPr>
        </p:nvSpPr>
        <p:spPr>
          <a:xfrm>
            <a:off x="2617472" y="6214536"/>
            <a:ext cx="3909060" cy="2560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>
            <a:noAutofit/>
          </a:bodyPr>
          <a:lstStyle>
            <a:defPPr>
              <a:defRPr lang="en-US"/>
            </a:defPPr>
            <a:lvl1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750" b="0" i="0" u="none" strike="noStrike" kern="1200" cap="none" spc="0" baseline="0">
                <a:solidFill>
                  <a:srgbClr val="404040"/>
                </a:solidFill>
                <a:uFillTx/>
                <a:latin typeface="Century Gothic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Kotler &amp; Armstrong 15 Ed.</a:t>
            </a:r>
          </a:p>
        </p:txBody>
      </p:sp>
    </p:spTree>
    <p:extLst>
      <p:ext uri="{BB962C8B-B14F-4D97-AF65-F5344CB8AC3E}">
        <p14:creationId xmlns:p14="http://schemas.microsoft.com/office/powerpoint/2010/main" val="27567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8856"/>
            <a:ext cx="8136904" cy="1143000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chemeClr val="accent3"/>
                </a:solidFill>
              </a:rPr>
              <a:t>Marketing Information systems </a:t>
            </a:r>
            <a:r>
              <a:rPr lang="en-US" altLang="en-US" sz="2800" dirty="0">
                <a:solidFill>
                  <a:schemeClr val="accent3"/>
                </a:solidFill>
              </a:rPr>
              <a:t>(MIS)</a:t>
            </a:r>
            <a:endParaRPr lang="en-GB" sz="2800" dirty="0">
              <a:solidFill>
                <a:schemeClr val="accent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>
          <a:xfrm>
            <a:off x="7761404" y="6214536"/>
            <a:ext cx="1097280" cy="2560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defPPr>
              <a:defRPr lang="en-US"/>
            </a:defPPr>
            <a:lvl1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750" b="0" i="0" u="none" strike="noStrike" kern="1200" cap="none" spc="0" baseline="0">
                <a:solidFill>
                  <a:srgbClr val="404040"/>
                </a:solidFill>
                <a:uFillTx/>
                <a:latin typeface="Century Gothic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11ED86-9F18-421D-85DE-B5EF9B42C7E0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090" y="980728"/>
            <a:ext cx="8892406" cy="576064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9"/>
          </p:nvPr>
        </p:nvSpPr>
        <p:spPr>
          <a:xfrm>
            <a:off x="2617472" y="6214536"/>
            <a:ext cx="3909060" cy="2560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>
            <a:noAutofit/>
          </a:bodyPr>
          <a:lstStyle>
            <a:defPPr>
              <a:defRPr lang="en-US"/>
            </a:defPPr>
            <a:lvl1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750" b="0" i="0" u="none" strike="noStrike" kern="1200" cap="none" spc="0" baseline="0">
                <a:solidFill>
                  <a:srgbClr val="404040"/>
                </a:solidFill>
                <a:uFillTx/>
                <a:latin typeface="Century Gothic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Kotler &amp; Armstrong 15 Ed.</a:t>
            </a:r>
          </a:p>
        </p:txBody>
      </p:sp>
    </p:spTree>
    <p:extLst>
      <p:ext uri="{BB962C8B-B14F-4D97-AF65-F5344CB8AC3E}">
        <p14:creationId xmlns:p14="http://schemas.microsoft.com/office/powerpoint/2010/main" val="371734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3"/>
                </a:solidFill>
              </a:rPr>
              <a:t>MIS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556792"/>
            <a:ext cx="8208912" cy="4657744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sz="2400" dirty="0">
                <a:solidFill>
                  <a:schemeClr val="tx1"/>
                </a:solidFill>
              </a:rPr>
              <a:t>First</a:t>
            </a:r>
            <a:r>
              <a:rPr lang="en-GB" sz="2400" dirty="0"/>
              <a:t>, managers  </a:t>
            </a:r>
            <a:r>
              <a:rPr lang="en-GB" sz="2400" b="1" dirty="0"/>
              <a:t>assess</a:t>
            </a:r>
            <a:r>
              <a:rPr lang="en-GB" sz="2400" dirty="0"/>
              <a:t> their information needs. </a:t>
            </a:r>
          </a:p>
          <a:p>
            <a:r>
              <a:rPr lang="en-GB" sz="2400" dirty="0">
                <a:solidFill>
                  <a:schemeClr val="tx1"/>
                </a:solidFill>
              </a:rPr>
              <a:t>Next,  </a:t>
            </a:r>
            <a:r>
              <a:rPr lang="en-GB" sz="2400" b="1" dirty="0"/>
              <a:t>developing</a:t>
            </a:r>
            <a:r>
              <a:rPr lang="en-GB" sz="2400" dirty="0"/>
              <a:t> the needed information from </a:t>
            </a:r>
            <a:r>
              <a:rPr lang="en-GB" sz="2400" b="1" dirty="0"/>
              <a:t>internal company </a:t>
            </a:r>
            <a:r>
              <a:rPr lang="en-GB" sz="2400" dirty="0"/>
              <a:t>records, </a:t>
            </a:r>
            <a:r>
              <a:rPr lang="en-GB" sz="2400" b="1" dirty="0"/>
              <a:t>marketing intelligence </a:t>
            </a:r>
            <a:r>
              <a:rPr lang="en-GB" sz="2400" dirty="0"/>
              <a:t>activities and the </a:t>
            </a:r>
            <a:r>
              <a:rPr lang="en-GB" sz="2400" b="1" dirty="0"/>
              <a:t>marketing research </a:t>
            </a:r>
            <a:r>
              <a:rPr lang="en-GB" sz="2400" dirty="0"/>
              <a:t>process. </a:t>
            </a:r>
          </a:p>
          <a:p>
            <a:r>
              <a:rPr lang="en-GB" sz="2400" dirty="0"/>
              <a:t>Information analysis processes the information to make it more useful.</a:t>
            </a:r>
          </a:p>
          <a:p>
            <a:r>
              <a:rPr lang="en-GB" sz="2400" dirty="0"/>
              <a:t> Finally, the MIS </a:t>
            </a:r>
            <a:r>
              <a:rPr lang="en-GB" sz="2400" b="1" dirty="0"/>
              <a:t>distributes information </a:t>
            </a:r>
            <a:r>
              <a:rPr lang="en-GB" sz="2400" dirty="0"/>
              <a:t>to managers in the right form at the right time to help them in marketing planning, implementation and control.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>
          <a:xfrm>
            <a:off x="7761404" y="6214536"/>
            <a:ext cx="1097280" cy="2560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defPPr>
              <a:defRPr lang="en-US"/>
            </a:defPPr>
            <a:lvl1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750" b="0" i="0" u="none" strike="noStrike" kern="1200" cap="none" spc="0" baseline="0">
                <a:solidFill>
                  <a:srgbClr val="404040"/>
                </a:solidFill>
                <a:uFillTx/>
                <a:latin typeface="Century Gothic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11ED86-9F18-421D-85DE-B5EF9B42C7E0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9"/>
          </p:nvPr>
        </p:nvSpPr>
        <p:spPr>
          <a:xfrm>
            <a:off x="2617472" y="6214536"/>
            <a:ext cx="3909060" cy="2560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>
            <a:noAutofit/>
          </a:bodyPr>
          <a:lstStyle>
            <a:defPPr>
              <a:defRPr lang="en-US"/>
            </a:defPPr>
            <a:lvl1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750" b="0" i="0" u="none" strike="noStrike" kern="1200" cap="none" spc="0" baseline="0">
                <a:solidFill>
                  <a:srgbClr val="404040"/>
                </a:solidFill>
                <a:uFillTx/>
                <a:latin typeface="Century Gothic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Kotler &amp; Armstrong 15 Ed.</a:t>
            </a:r>
          </a:p>
        </p:txBody>
      </p:sp>
    </p:spTree>
    <p:extLst>
      <p:ext uri="{BB962C8B-B14F-4D97-AF65-F5344CB8AC3E}">
        <p14:creationId xmlns:p14="http://schemas.microsoft.com/office/powerpoint/2010/main" val="280352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07164" cy="11430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B0F0"/>
                </a:solidFill>
              </a:rPr>
              <a:t>Developing Marketing Information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Kotler &amp; Armstrong 15 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ED86-9F18-421D-85DE-B5EF9B42C7E0}" type="slidenum">
              <a:rPr lang="en-GB" smtClean="0"/>
              <a:t>8</a:t>
            </a:fld>
            <a:endParaRPr lang="en-GB" dirty="0"/>
          </a:p>
        </p:txBody>
      </p:sp>
      <p:graphicFrame>
        <p:nvGraphicFramePr>
          <p:cNvPr id="10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7876974"/>
              </p:ext>
            </p:extLst>
          </p:nvPr>
        </p:nvGraphicFramePr>
        <p:xfrm>
          <a:off x="1043608" y="2924944"/>
          <a:ext cx="7056784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43608" y="1988840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Marketers obtain information from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8363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883256"/>
          </a:xfrm>
        </p:spPr>
        <p:txBody>
          <a:bodyPr/>
          <a:lstStyle/>
          <a:p>
            <a:r>
              <a:rPr lang="en-GB" dirty="0"/>
              <a:t> 1. Internal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6912768" cy="4785760"/>
          </a:xfrm>
        </p:spPr>
        <p:txBody>
          <a:bodyPr>
            <a:normAutofit lnSpcReduction="10000"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Internal databases </a:t>
            </a:r>
            <a:r>
              <a:rPr lang="en-GB" sz="2400" dirty="0"/>
              <a:t>are </a:t>
            </a:r>
            <a:r>
              <a:rPr lang="en-GB" sz="2400" b="1" dirty="0"/>
              <a:t>electronic collections </a:t>
            </a:r>
            <a:r>
              <a:rPr lang="en-GB" sz="2400" dirty="0"/>
              <a:t>of consumer and market information obtained from data sources </a:t>
            </a:r>
            <a:r>
              <a:rPr lang="en-GB" sz="2400" b="1" dirty="0"/>
              <a:t>within the company network</a:t>
            </a:r>
          </a:p>
          <a:p>
            <a:pPr marL="0" indent="0">
              <a:buNone/>
            </a:pPr>
            <a:r>
              <a:rPr lang="en-GB" sz="2000" dirty="0"/>
              <a:t>(Marketing department, financial reports, customer service, company website , shipment) 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ED7D3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Secondary </a:t>
            </a:r>
            <a:endParaRPr lang="en-GB" sz="2400" dirty="0"/>
          </a:p>
          <a:p>
            <a:r>
              <a:rPr lang="en-GB" sz="2200" dirty="0"/>
              <a:t>Information from internal records</a:t>
            </a:r>
          </a:p>
          <a:p>
            <a:pPr marL="0" indent="0">
              <a:buNone/>
            </a:pPr>
            <a:r>
              <a:rPr lang="en-GB" sz="2200" dirty="0"/>
              <a:t> is usually </a:t>
            </a:r>
            <a:r>
              <a:rPr lang="en-GB" sz="2200" b="1" dirty="0">
                <a:solidFill>
                  <a:schemeClr val="tx1"/>
                </a:solidFill>
              </a:rPr>
              <a:t>quicker</a:t>
            </a:r>
            <a:r>
              <a:rPr lang="en-GB" sz="2200" dirty="0"/>
              <a:t> and </a:t>
            </a:r>
            <a:r>
              <a:rPr lang="en-GB" sz="2200" b="1" dirty="0">
                <a:solidFill>
                  <a:schemeClr val="tx1"/>
                </a:solidFill>
              </a:rPr>
              <a:t>cheaper</a:t>
            </a:r>
            <a:r>
              <a:rPr lang="en-GB" sz="22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n-GB" sz="2200" dirty="0">
                <a:solidFill>
                  <a:schemeClr val="tx1"/>
                </a:solidFill>
              </a:rPr>
              <a:t>however has some </a:t>
            </a:r>
            <a:r>
              <a:rPr lang="en-GB" sz="2200" b="1" dirty="0">
                <a:solidFill>
                  <a:schemeClr val="tx1"/>
                </a:solidFill>
              </a:rPr>
              <a:t>problems</a:t>
            </a:r>
            <a:r>
              <a:rPr lang="en-GB" sz="2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200" dirty="0">
                <a:solidFill>
                  <a:schemeClr val="tx1"/>
                </a:solidFill>
              </a:rPr>
              <a:t>because it</a:t>
            </a:r>
          </a:p>
          <a:p>
            <a:pPr marL="0" indent="0">
              <a:buNone/>
            </a:pPr>
            <a:r>
              <a:rPr lang="en-GB" sz="2200" dirty="0">
                <a:solidFill>
                  <a:schemeClr val="tx1"/>
                </a:solidFill>
              </a:rPr>
              <a:t>Collected for </a:t>
            </a:r>
            <a:r>
              <a:rPr lang="en-GB" sz="2200" b="1" dirty="0">
                <a:solidFill>
                  <a:schemeClr val="tx1"/>
                </a:solidFill>
              </a:rPr>
              <a:t>another purpose</a:t>
            </a:r>
            <a:r>
              <a:rPr lang="en-GB" sz="22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en-GB" sz="2400" dirty="0"/>
              <a:t>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Kotler &amp; Armstrong 15 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ED86-9F18-421D-85DE-B5EF9B42C7E0}" type="slidenum">
              <a:rPr lang="en-GB" smtClean="0"/>
              <a:t>9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9605" y="419942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93379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acet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90C226"/>
    </a:accent1>
    <a:accent2>
      <a:srgbClr val="54A021"/>
    </a:accent2>
    <a:accent3>
      <a:srgbClr val="E6B91E"/>
    </a:accent3>
    <a:accent4>
      <a:srgbClr val="E76618"/>
    </a:accent4>
    <a:accent5>
      <a:srgbClr val="C42F1A"/>
    </a:accent5>
    <a:accent6>
      <a:srgbClr val="918655"/>
    </a:accent6>
    <a:hlink>
      <a:srgbClr val="99CA3C"/>
    </a:hlink>
    <a:folHlink>
      <a:srgbClr val="B9D18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1487</TotalTime>
  <Words>1859</Words>
  <Application>Microsoft Office PowerPoint</Application>
  <PresentationFormat>On-screen Show (4:3)</PresentationFormat>
  <Paragraphs>197</Paragraphs>
  <Slides>23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Calibri</vt:lpstr>
      <vt:lpstr>Candara Light</vt:lpstr>
      <vt:lpstr>Century Gothic</vt:lpstr>
      <vt:lpstr>Courier New</vt:lpstr>
      <vt:lpstr>Roboto</vt:lpstr>
      <vt:lpstr>Symbol</vt:lpstr>
      <vt:lpstr>Trebuchet MS</vt:lpstr>
      <vt:lpstr>Wingdings 3</vt:lpstr>
      <vt:lpstr>Facet</vt:lpstr>
      <vt:lpstr> </vt:lpstr>
      <vt:lpstr> Recap  The Marketing Environment  </vt:lpstr>
      <vt:lpstr>    Week 4  Chapter 4  Managing Marketing  Information to Gain Customer Insights</vt:lpstr>
      <vt:lpstr>Marketing Information and Customer Insights</vt:lpstr>
      <vt:lpstr>Marketing Information systems (MIS)</vt:lpstr>
      <vt:lpstr>Marketing Information systems (MIS)</vt:lpstr>
      <vt:lpstr>MIS </vt:lpstr>
      <vt:lpstr>Developing Marketing Information</vt:lpstr>
      <vt:lpstr> 1. Internal data</vt:lpstr>
      <vt:lpstr>2. Competitive Marketing Intelligence </vt:lpstr>
      <vt:lpstr> 3. Marketing research</vt:lpstr>
      <vt:lpstr>Marketing research process</vt:lpstr>
      <vt:lpstr>Defining the Problem and Research Objectives</vt:lpstr>
      <vt:lpstr>Developing the Research Plan  (Data collection) </vt:lpstr>
      <vt:lpstr>Research Approaches</vt:lpstr>
      <vt:lpstr>Research Approaches (Primary Data Collection) </vt:lpstr>
      <vt:lpstr>Contact methods </vt:lpstr>
      <vt:lpstr>Sampling Plan</vt:lpstr>
      <vt:lpstr>Research Instruments</vt:lpstr>
      <vt:lpstr>Implementing &amp; Interpreting  the Research Plan </vt:lpstr>
      <vt:lpstr>Analysing and Using Marketing Information</vt:lpstr>
      <vt:lpstr>Review </vt:lpstr>
      <vt:lpstr>Group activity : Market Research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Recap</dc:title>
  <dc:creator>elham javaherizadeh</dc:creator>
  <cp:lastModifiedBy>Maryam Feyzi Zad</cp:lastModifiedBy>
  <cp:revision>66</cp:revision>
  <dcterms:created xsi:type="dcterms:W3CDTF">2019-09-27T08:57:54Z</dcterms:created>
  <dcterms:modified xsi:type="dcterms:W3CDTF">2021-10-25T08:51:08Z</dcterms:modified>
</cp:coreProperties>
</file>