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3" r:id="rId1"/>
  </p:sldMasterIdLst>
  <p:notesMasterIdLst>
    <p:notesMasterId r:id="rId40"/>
  </p:notesMasterIdLst>
  <p:sldIdLst>
    <p:sldId id="256" r:id="rId2"/>
    <p:sldId id="356" r:id="rId3"/>
    <p:sldId id="355" r:id="rId4"/>
    <p:sldId id="261" r:id="rId5"/>
    <p:sldId id="262" r:id="rId6"/>
    <p:sldId id="336" r:id="rId7"/>
    <p:sldId id="325" r:id="rId8"/>
    <p:sldId id="290" r:id="rId9"/>
    <p:sldId id="337" r:id="rId10"/>
    <p:sldId id="326" r:id="rId11"/>
    <p:sldId id="300" r:id="rId12"/>
    <p:sldId id="338" r:id="rId13"/>
    <p:sldId id="266" r:id="rId14"/>
    <p:sldId id="268" r:id="rId15"/>
    <p:sldId id="309" r:id="rId16"/>
    <p:sldId id="303" r:id="rId17"/>
    <p:sldId id="328" r:id="rId18"/>
    <p:sldId id="362" r:id="rId19"/>
    <p:sldId id="319" r:id="rId20"/>
    <p:sldId id="320" r:id="rId21"/>
    <p:sldId id="324" r:id="rId22"/>
    <p:sldId id="321" r:id="rId23"/>
    <p:sldId id="363" r:id="rId24"/>
    <p:sldId id="330" r:id="rId25"/>
    <p:sldId id="331" r:id="rId26"/>
    <p:sldId id="332" r:id="rId27"/>
    <p:sldId id="360" r:id="rId28"/>
    <p:sldId id="347" r:id="rId29"/>
    <p:sldId id="346" r:id="rId30"/>
    <p:sldId id="350" r:id="rId31"/>
    <p:sldId id="361" r:id="rId32"/>
    <p:sldId id="348" r:id="rId33"/>
    <p:sldId id="335" r:id="rId34"/>
    <p:sldId id="354" r:id="rId35"/>
    <p:sldId id="353" r:id="rId36"/>
    <p:sldId id="357" r:id="rId37"/>
    <p:sldId id="358" r:id="rId38"/>
    <p:sldId id="359"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0A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0" autoAdjust="0"/>
    <p:restoredTop sz="94660"/>
  </p:normalViewPr>
  <p:slideViewPr>
    <p:cSldViewPr>
      <p:cViewPr varScale="1">
        <p:scale>
          <a:sx n="75" d="100"/>
          <a:sy n="75" d="100"/>
        </p:scale>
        <p:origin x="848" y="56"/>
      </p:cViewPr>
      <p:guideLst>
        <p:guide orient="horz" pos="2160"/>
        <p:guide pos="2880"/>
      </p:guideLst>
    </p:cSldViewPr>
  </p:slideViewPr>
  <p:notesTextViewPr>
    <p:cViewPr>
      <p:scale>
        <a:sx n="1" d="1"/>
        <a:sy n="1" d="1"/>
      </p:scale>
      <p:origin x="0" y="0"/>
    </p:cViewPr>
  </p:notesTextViewPr>
  <p:sorterViewPr>
    <p:cViewPr>
      <p:scale>
        <a:sx n="100" d="100"/>
        <a:sy n="100" d="100"/>
      </p:scale>
      <p:origin x="0" y="-46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 Id="rId4" Type="http://schemas.openxmlformats.org/officeDocument/2006/relationships/image" Target="../media/image7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 Id="rId4" Type="http://schemas.openxmlformats.org/officeDocument/2006/relationships/image" Target="../media/image70.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061D6E-1B9B-408A-B221-9B458043D6F8}" type="doc">
      <dgm:prSet loTypeId="urn:microsoft.com/office/officeart/2005/8/layout/pList1" loCatId="list" qsTypeId="urn:microsoft.com/office/officeart/2005/8/quickstyle/3d3" qsCatId="3D" csTypeId="urn:microsoft.com/office/officeart/2005/8/colors/colorful2" csCatId="colorful" phldr="1"/>
      <dgm:spPr/>
      <dgm:t>
        <a:bodyPr/>
        <a:lstStyle/>
        <a:p>
          <a:endParaRPr lang="en-GB"/>
        </a:p>
      </dgm:t>
    </dgm:pt>
    <dgm:pt modelId="{3F997CD7-AA1D-43A7-A72B-1FC21B085E9B}">
      <dgm:prSet phldrT="[Text]"/>
      <dgm:spPr/>
      <dgm:t>
        <a:bodyPr/>
        <a:lstStyle/>
        <a:p>
          <a:r>
            <a:rPr lang="en-GB" dirty="0"/>
            <a:t>Line Extension </a:t>
          </a:r>
        </a:p>
      </dgm:t>
    </dgm:pt>
    <dgm:pt modelId="{9B51BBA2-2007-48EB-BC43-F7BD55113F31}" type="parTrans" cxnId="{78D437A0-79B3-4398-BE54-E8BC514BB8F5}">
      <dgm:prSet/>
      <dgm:spPr/>
      <dgm:t>
        <a:bodyPr/>
        <a:lstStyle/>
        <a:p>
          <a:endParaRPr lang="en-GB"/>
        </a:p>
      </dgm:t>
    </dgm:pt>
    <dgm:pt modelId="{4743131D-CD5C-4EE4-BA1D-1E4790796063}" type="sibTrans" cxnId="{78D437A0-79B3-4398-BE54-E8BC514BB8F5}">
      <dgm:prSet/>
      <dgm:spPr/>
      <dgm:t>
        <a:bodyPr/>
        <a:lstStyle/>
        <a:p>
          <a:endParaRPr lang="en-GB"/>
        </a:p>
      </dgm:t>
    </dgm:pt>
    <dgm:pt modelId="{888C69FB-A30A-4D9D-9532-3996184EE2AA}">
      <dgm:prSet phldrT="[Text]"/>
      <dgm:spPr/>
      <dgm:t>
        <a:bodyPr/>
        <a:lstStyle/>
        <a:p>
          <a:r>
            <a:rPr lang="en-GB" dirty="0"/>
            <a:t>Brand Extension </a:t>
          </a:r>
        </a:p>
      </dgm:t>
    </dgm:pt>
    <dgm:pt modelId="{94E58D4D-1920-4744-886A-1E5F79D42F2F}" type="parTrans" cxnId="{A10887DB-D443-4B97-BB04-D0947C283298}">
      <dgm:prSet/>
      <dgm:spPr/>
      <dgm:t>
        <a:bodyPr/>
        <a:lstStyle/>
        <a:p>
          <a:endParaRPr lang="en-GB"/>
        </a:p>
      </dgm:t>
    </dgm:pt>
    <dgm:pt modelId="{ED4EF300-BC0F-4B72-9403-1C966ADFCBF2}" type="sibTrans" cxnId="{A10887DB-D443-4B97-BB04-D0947C283298}">
      <dgm:prSet/>
      <dgm:spPr/>
      <dgm:t>
        <a:bodyPr/>
        <a:lstStyle/>
        <a:p>
          <a:endParaRPr lang="en-GB"/>
        </a:p>
      </dgm:t>
    </dgm:pt>
    <dgm:pt modelId="{4E7E776C-7E99-4592-8EDE-E39D15F4C312}">
      <dgm:prSet phldrT="[Text]"/>
      <dgm:spPr/>
      <dgm:t>
        <a:bodyPr/>
        <a:lstStyle/>
        <a:p>
          <a:r>
            <a:rPr lang="en-GB" dirty="0"/>
            <a:t>Multi-brand </a:t>
          </a:r>
        </a:p>
      </dgm:t>
    </dgm:pt>
    <dgm:pt modelId="{0D657E70-7758-4083-A7C4-61EF981224C8}" type="parTrans" cxnId="{7996034A-81B9-40C4-9FFB-5EFE47360BDA}">
      <dgm:prSet/>
      <dgm:spPr/>
      <dgm:t>
        <a:bodyPr/>
        <a:lstStyle/>
        <a:p>
          <a:endParaRPr lang="en-GB"/>
        </a:p>
      </dgm:t>
    </dgm:pt>
    <dgm:pt modelId="{CD1A8ED4-FFBA-49B9-88BA-230557E3C398}" type="sibTrans" cxnId="{7996034A-81B9-40C4-9FFB-5EFE47360BDA}">
      <dgm:prSet/>
      <dgm:spPr/>
      <dgm:t>
        <a:bodyPr/>
        <a:lstStyle/>
        <a:p>
          <a:endParaRPr lang="en-GB"/>
        </a:p>
      </dgm:t>
    </dgm:pt>
    <dgm:pt modelId="{A4DE3B0A-5449-4749-B1E3-260E58042018}">
      <dgm:prSet phldrT="[Text]"/>
      <dgm:spPr/>
      <dgm:t>
        <a:bodyPr/>
        <a:lstStyle/>
        <a:p>
          <a:r>
            <a:rPr lang="en-GB" dirty="0"/>
            <a:t>New Brand </a:t>
          </a:r>
        </a:p>
      </dgm:t>
    </dgm:pt>
    <dgm:pt modelId="{45B48DAD-DDE0-4F6E-9758-D70DDF5C24B9}" type="parTrans" cxnId="{C598A19B-A443-426A-AC93-606C228C3DE1}">
      <dgm:prSet/>
      <dgm:spPr/>
      <dgm:t>
        <a:bodyPr/>
        <a:lstStyle/>
        <a:p>
          <a:endParaRPr lang="en-GB"/>
        </a:p>
      </dgm:t>
    </dgm:pt>
    <dgm:pt modelId="{7CE0D096-B0E0-4B4D-9C5F-BB02A982CA35}" type="sibTrans" cxnId="{C598A19B-A443-426A-AC93-606C228C3DE1}">
      <dgm:prSet/>
      <dgm:spPr/>
      <dgm:t>
        <a:bodyPr/>
        <a:lstStyle/>
        <a:p>
          <a:endParaRPr lang="en-GB"/>
        </a:p>
      </dgm:t>
    </dgm:pt>
    <dgm:pt modelId="{4BA8F757-AE51-4FD1-AF72-031F9CF1F5E6}" type="pres">
      <dgm:prSet presAssocID="{32061D6E-1B9B-408A-B221-9B458043D6F8}" presName="Name0" presStyleCnt="0">
        <dgm:presLayoutVars>
          <dgm:dir/>
          <dgm:resizeHandles val="exact"/>
        </dgm:presLayoutVars>
      </dgm:prSet>
      <dgm:spPr/>
    </dgm:pt>
    <dgm:pt modelId="{EC06C223-6122-479E-98F8-9941FC0BC909}" type="pres">
      <dgm:prSet presAssocID="{3F997CD7-AA1D-43A7-A72B-1FC21B085E9B}" presName="compNode" presStyleCnt="0"/>
      <dgm:spPr/>
    </dgm:pt>
    <dgm:pt modelId="{5333E737-4BD8-46C3-BFCF-A080AE0C766E}" type="pres">
      <dgm:prSet presAssocID="{3F997CD7-AA1D-43A7-A72B-1FC21B085E9B}" presName="pictRect" presStyleLbl="node1" presStyleIdx="0" presStyleCnt="4"/>
      <dgm:spPr>
        <a:blipFill rotWithShape="1">
          <a:blip xmlns:r="http://schemas.openxmlformats.org/officeDocument/2006/relationships" r:embed="rId1"/>
          <a:stretch>
            <a:fillRect/>
          </a:stretch>
        </a:blipFill>
      </dgm:spPr>
    </dgm:pt>
    <dgm:pt modelId="{AE059CD7-8D28-4E3F-82E7-D71668534D0F}" type="pres">
      <dgm:prSet presAssocID="{3F997CD7-AA1D-43A7-A72B-1FC21B085E9B}" presName="textRect" presStyleLbl="revTx" presStyleIdx="0" presStyleCnt="4">
        <dgm:presLayoutVars>
          <dgm:bulletEnabled val="1"/>
        </dgm:presLayoutVars>
      </dgm:prSet>
      <dgm:spPr/>
    </dgm:pt>
    <dgm:pt modelId="{08C10FEE-7E62-4C11-8BD1-1742B5FD58A1}" type="pres">
      <dgm:prSet presAssocID="{4743131D-CD5C-4EE4-BA1D-1E4790796063}" presName="sibTrans" presStyleLbl="sibTrans2D1" presStyleIdx="0" presStyleCnt="0"/>
      <dgm:spPr/>
    </dgm:pt>
    <dgm:pt modelId="{5585B023-E14B-4E6A-B044-941EE48DC5F2}" type="pres">
      <dgm:prSet presAssocID="{888C69FB-A30A-4D9D-9532-3996184EE2AA}" presName="compNode" presStyleCnt="0"/>
      <dgm:spPr/>
    </dgm:pt>
    <dgm:pt modelId="{CB0F0C86-A1C2-430F-9FC0-6AB37275E4CD}" type="pres">
      <dgm:prSet presAssocID="{888C69FB-A30A-4D9D-9532-3996184EE2AA}" presName="pictRect" presStyleLbl="node1" presStyleIdx="1" presStyleCnt="4"/>
      <dgm:spPr>
        <a:blipFill rotWithShape="1">
          <a:blip xmlns:r="http://schemas.openxmlformats.org/officeDocument/2006/relationships" r:embed="rId2"/>
          <a:stretch>
            <a:fillRect/>
          </a:stretch>
        </a:blipFill>
      </dgm:spPr>
    </dgm:pt>
    <dgm:pt modelId="{04C66FDF-F54E-4490-9DF8-35E6180C6E59}" type="pres">
      <dgm:prSet presAssocID="{888C69FB-A30A-4D9D-9532-3996184EE2AA}" presName="textRect" presStyleLbl="revTx" presStyleIdx="1" presStyleCnt="4" custScaleX="142276">
        <dgm:presLayoutVars>
          <dgm:bulletEnabled val="1"/>
        </dgm:presLayoutVars>
      </dgm:prSet>
      <dgm:spPr/>
    </dgm:pt>
    <dgm:pt modelId="{F6F94681-588A-43AF-9EBC-CA0666665388}" type="pres">
      <dgm:prSet presAssocID="{ED4EF300-BC0F-4B72-9403-1C966ADFCBF2}" presName="sibTrans" presStyleLbl="sibTrans2D1" presStyleIdx="0" presStyleCnt="0"/>
      <dgm:spPr/>
    </dgm:pt>
    <dgm:pt modelId="{BF823C09-9540-43F3-BAC3-8E15A2877E4E}" type="pres">
      <dgm:prSet presAssocID="{4E7E776C-7E99-4592-8EDE-E39D15F4C312}" presName="compNode" presStyleCnt="0"/>
      <dgm:spPr/>
    </dgm:pt>
    <dgm:pt modelId="{B3F29CC3-AB67-40D5-BCBD-34E6A67E95FA}" type="pres">
      <dgm:prSet presAssocID="{4E7E776C-7E99-4592-8EDE-E39D15F4C312}" presName="pictRect" presStyleLbl="node1" presStyleIdx="2" presStyleCnt="4" custLinFactNeighborX="-17315" custLinFactNeighborY="937"/>
      <dgm:spPr>
        <a:blipFill rotWithShape="1">
          <a:blip xmlns:r="http://schemas.openxmlformats.org/officeDocument/2006/relationships" r:embed="rId3"/>
          <a:stretch>
            <a:fillRect/>
          </a:stretch>
        </a:blipFill>
      </dgm:spPr>
    </dgm:pt>
    <dgm:pt modelId="{E5577C44-B605-4E64-8166-8CF176C9CCD4}" type="pres">
      <dgm:prSet presAssocID="{4E7E776C-7E99-4592-8EDE-E39D15F4C312}" presName="textRect" presStyleLbl="revTx" presStyleIdx="2" presStyleCnt="4" custLinFactNeighborX="-17315" custLinFactNeighborY="8770">
        <dgm:presLayoutVars>
          <dgm:bulletEnabled val="1"/>
        </dgm:presLayoutVars>
      </dgm:prSet>
      <dgm:spPr/>
    </dgm:pt>
    <dgm:pt modelId="{E0C7CF17-F4B2-4292-BDB4-04967C209E33}" type="pres">
      <dgm:prSet presAssocID="{CD1A8ED4-FFBA-49B9-88BA-230557E3C398}" presName="sibTrans" presStyleLbl="sibTrans2D1" presStyleIdx="0" presStyleCnt="0"/>
      <dgm:spPr/>
    </dgm:pt>
    <dgm:pt modelId="{67B12EAC-453B-4770-8F4F-63574B59DE57}" type="pres">
      <dgm:prSet presAssocID="{A4DE3B0A-5449-4749-B1E3-260E58042018}" presName="compNode" presStyleCnt="0"/>
      <dgm:spPr/>
    </dgm:pt>
    <dgm:pt modelId="{DC8BE7B1-9B6E-40D7-BEA7-B669E3CACC30}" type="pres">
      <dgm:prSet presAssocID="{A4DE3B0A-5449-4749-B1E3-260E58042018}" presName="pictRect" presStyleLbl="node1" presStyleIdx="3" presStyleCnt="4"/>
      <dgm:spPr>
        <a:blipFill rotWithShape="1">
          <a:blip xmlns:r="http://schemas.openxmlformats.org/officeDocument/2006/relationships" r:embed="rId4"/>
          <a:stretch>
            <a:fillRect/>
          </a:stretch>
        </a:blipFill>
      </dgm:spPr>
    </dgm:pt>
    <dgm:pt modelId="{2A0DEFA2-5FF8-4C4D-BA7A-DF32A80E2945}" type="pres">
      <dgm:prSet presAssocID="{A4DE3B0A-5449-4749-B1E3-260E58042018}" presName="textRect" presStyleLbl="revTx" presStyleIdx="3" presStyleCnt="4">
        <dgm:presLayoutVars>
          <dgm:bulletEnabled val="1"/>
        </dgm:presLayoutVars>
      </dgm:prSet>
      <dgm:spPr/>
    </dgm:pt>
  </dgm:ptLst>
  <dgm:cxnLst>
    <dgm:cxn modelId="{D4350A27-A8CD-4CC4-A545-6B538D7A8451}" type="presOf" srcId="{CD1A8ED4-FFBA-49B9-88BA-230557E3C398}" destId="{E0C7CF17-F4B2-4292-BDB4-04967C209E33}" srcOrd="0" destOrd="0" presId="urn:microsoft.com/office/officeart/2005/8/layout/pList1"/>
    <dgm:cxn modelId="{67A7AD29-23BA-42C0-A3AC-C89C2C03E07C}" type="presOf" srcId="{888C69FB-A30A-4D9D-9532-3996184EE2AA}" destId="{04C66FDF-F54E-4490-9DF8-35E6180C6E59}" srcOrd="0" destOrd="0" presId="urn:microsoft.com/office/officeart/2005/8/layout/pList1"/>
    <dgm:cxn modelId="{7111D832-08A5-4136-9975-5FC610A07CE2}" type="presOf" srcId="{32061D6E-1B9B-408A-B221-9B458043D6F8}" destId="{4BA8F757-AE51-4FD1-AF72-031F9CF1F5E6}" srcOrd="0" destOrd="0" presId="urn:microsoft.com/office/officeart/2005/8/layout/pList1"/>
    <dgm:cxn modelId="{EC5BAA46-D0C7-4FB8-BF12-DC367F477A24}" type="presOf" srcId="{3F997CD7-AA1D-43A7-A72B-1FC21B085E9B}" destId="{AE059CD7-8D28-4E3F-82E7-D71668534D0F}" srcOrd="0" destOrd="0" presId="urn:microsoft.com/office/officeart/2005/8/layout/pList1"/>
    <dgm:cxn modelId="{7996034A-81B9-40C4-9FFB-5EFE47360BDA}" srcId="{32061D6E-1B9B-408A-B221-9B458043D6F8}" destId="{4E7E776C-7E99-4592-8EDE-E39D15F4C312}" srcOrd="2" destOrd="0" parTransId="{0D657E70-7758-4083-A7C4-61EF981224C8}" sibTransId="{CD1A8ED4-FFBA-49B9-88BA-230557E3C398}"/>
    <dgm:cxn modelId="{80329D6A-1277-4435-B717-776EFA24479C}" type="presOf" srcId="{A4DE3B0A-5449-4749-B1E3-260E58042018}" destId="{2A0DEFA2-5FF8-4C4D-BA7A-DF32A80E2945}" srcOrd="0" destOrd="0" presId="urn:microsoft.com/office/officeart/2005/8/layout/pList1"/>
    <dgm:cxn modelId="{C598A19B-A443-426A-AC93-606C228C3DE1}" srcId="{32061D6E-1B9B-408A-B221-9B458043D6F8}" destId="{A4DE3B0A-5449-4749-B1E3-260E58042018}" srcOrd="3" destOrd="0" parTransId="{45B48DAD-DDE0-4F6E-9758-D70DDF5C24B9}" sibTransId="{7CE0D096-B0E0-4B4D-9C5F-BB02A982CA35}"/>
    <dgm:cxn modelId="{78D437A0-79B3-4398-BE54-E8BC514BB8F5}" srcId="{32061D6E-1B9B-408A-B221-9B458043D6F8}" destId="{3F997CD7-AA1D-43A7-A72B-1FC21B085E9B}" srcOrd="0" destOrd="0" parTransId="{9B51BBA2-2007-48EB-BC43-F7BD55113F31}" sibTransId="{4743131D-CD5C-4EE4-BA1D-1E4790796063}"/>
    <dgm:cxn modelId="{5850C1A3-7680-49C2-BFFE-29444017DB14}" type="presOf" srcId="{4E7E776C-7E99-4592-8EDE-E39D15F4C312}" destId="{E5577C44-B605-4E64-8166-8CF176C9CCD4}" srcOrd="0" destOrd="0" presId="urn:microsoft.com/office/officeart/2005/8/layout/pList1"/>
    <dgm:cxn modelId="{F7ACD4CC-0981-4969-A45E-6936154884FE}" type="presOf" srcId="{ED4EF300-BC0F-4B72-9403-1C966ADFCBF2}" destId="{F6F94681-588A-43AF-9EBC-CA0666665388}" srcOrd="0" destOrd="0" presId="urn:microsoft.com/office/officeart/2005/8/layout/pList1"/>
    <dgm:cxn modelId="{A10887DB-D443-4B97-BB04-D0947C283298}" srcId="{32061D6E-1B9B-408A-B221-9B458043D6F8}" destId="{888C69FB-A30A-4D9D-9532-3996184EE2AA}" srcOrd="1" destOrd="0" parTransId="{94E58D4D-1920-4744-886A-1E5F79D42F2F}" sibTransId="{ED4EF300-BC0F-4B72-9403-1C966ADFCBF2}"/>
    <dgm:cxn modelId="{72A81BDD-CFD9-4369-923C-8BE8D9287EF0}" type="presOf" srcId="{4743131D-CD5C-4EE4-BA1D-1E4790796063}" destId="{08C10FEE-7E62-4C11-8BD1-1742B5FD58A1}" srcOrd="0" destOrd="0" presId="urn:microsoft.com/office/officeart/2005/8/layout/pList1"/>
    <dgm:cxn modelId="{A8B1277A-E7D9-4DEA-8F64-917C794C7557}" type="presParOf" srcId="{4BA8F757-AE51-4FD1-AF72-031F9CF1F5E6}" destId="{EC06C223-6122-479E-98F8-9941FC0BC909}" srcOrd="0" destOrd="0" presId="urn:microsoft.com/office/officeart/2005/8/layout/pList1"/>
    <dgm:cxn modelId="{C4A465A7-6719-46DC-8570-DB9E09AA26DF}" type="presParOf" srcId="{EC06C223-6122-479E-98F8-9941FC0BC909}" destId="{5333E737-4BD8-46C3-BFCF-A080AE0C766E}" srcOrd="0" destOrd="0" presId="urn:microsoft.com/office/officeart/2005/8/layout/pList1"/>
    <dgm:cxn modelId="{14D98B4C-5312-4FDC-9E46-7C14850F1E2A}" type="presParOf" srcId="{EC06C223-6122-479E-98F8-9941FC0BC909}" destId="{AE059CD7-8D28-4E3F-82E7-D71668534D0F}" srcOrd="1" destOrd="0" presId="urn:microsoft.com/office/officeart/2005/8/layout/pList1"/>
    <dgm:cxn modelId="{59B93018-3C8E-4301-A411-9C34B73D30D2}" type="presParOf" srcId="{4BA8F757-AE51-4FD1-AF72-031F9CF1F5E6}" destId="{08C10FEE-7E62-4C11-8BD1-1742B5FD58A1}" srcOrd="1" destOrd="0" presId="urn:microsoft.com/office/officeart/2005/8/layout/pList1"/>
    <dgm:cxn modelId="{6797BE9E-1952-4C43-A0FA-23D3F32DF56A}" type="presParOf" srcId="{4BA8F757-AE51-4FD1-AF72-031F9CF1F5E6}" destId="{5585B023-E14B-4E6A-B044-941EE48DC5F2}" srcOrd="2" destOrd="0" presId="urn:microsoft.com/office/officeart/2005/8/layout/pList1"/>
    <dgm:cxn modelId="{907655D4-0A6F-4D03-809C-21E5A98A53B4}" type="presParOf" srcId="{5585B023-E14B-4E6A-B044-941EE48DC5F2}" destId="{CB0F0C86-A1C2-430F-9FC0-6AB37275E4CD}" srcOrd="0" destOrd="0" presId="urn:microsoft.com/office/officeart/2005/8/layout/pList1"/>
    <dgm:cxn modelId="{B8FF7984-780A-46EC-9486-42B86A14C4C8}" type="presParOf" srcId="{5585B023-E14B-4E6A-B044-941EE48DC5F2}" destId="{04C66FDF-F54E-4490-9DF8-35E6180C6E59}" srcOrd="1" destOrd="0" presId="urn:microsoft.com/office/officeart/2005/8/layout/pList1"/>
    <dgm:cxn modelId="{3A87B1F8-D565-4735-BD0B-6EE6649DEC09}" type="presParOf" srcId="{4BA8F757-AE51-4FD1-AF72-031F9CF1F5E6}" destId="{F6F94681-588A-43AF-9EBC-CA0666665388}" srcOrd="3" destOrd="0" presId="urn:microsoft.com/office/officeart/2005/8/layout/pList1"/>
    <dgm:cxn modelId="{7B7D7312-D6A8-40BB-81E7-70E7DED3D043}" type="presParOf" srcId="{4BA8F757-AE51-4FD1-AF72-031F9CF1F5E6}" destId="{BF823C09-9540-43F3-BAC3-8E15A2877E4E}" srcOrd="4" destOrd="0" presId="urn:microsoft.com/office/officeart/2005/8/layout/pList1"/>
    <dgm:cxn modelId="{E3DB662A-7DB4-47E7-AC19-502A29511711}" type="presParOf" srcId="{BF823C09-9540-43F3-BAC3-8E15A2877E4E}" destId="{B3F29CC3-AB67-40D5-BCBD-34E6A67E95FA}" srcOrd="0" destOrd="0" presId="urn:microsoft.com/office/officeart/2005/8/layout/pList1"/>
    <dgm:cxn modelId="{D68314AE-225E-436B-98E0-BE77E089B336}" type="presParOf" srcId="{BF823C09-9540-43F3-BAC3-8E15A2877E4E}" destId="{E5577C44-B605-4E64-8166-8CF176C9CCD4}" srcOrd="1" destOrd="0" presId="urn:microsoft.com/office/officeart/2005/8/layout/pList1"/>
    <dgm:cxn modelId="{298B89D2-E1C8-4EA4-AE17-C176E8B7FFF6}" type="presParOf" srcId="{4BA8F757-AE51-4FD1-AF72-031F9CF1F5E6}" destId="{E0C7CF17-F4B2-4292-BDB4-04967C209E33}" srcOrd="5" destOrd="0" presId="urn:microsoft.com/office/officeart/2005/8/layout/pList1"/>
    <dgm:cxn modelId="{29E0C9D7-F16D-4436-99D2-9DF9D4571E9D}" type="presParOf" srcId="{4BA8F757-AE51-4FD1-AF72-031F9CF1F5E6}" destId="{67B12EAC-453B-4770-8F4F-63574B59DE57}" srcOrd="6" destOrd="0" presId="urn:microsoft.com/office/officeart/2005/8/layout/pList1"/>
    <dgm:cxn modelId="{1D5025F8-46CA-4668-869F-4D970356FFDB}" type="presParOf" srcId="{67B12EAC-453B-4770-8F4F-63574B59DE57}" destId="{DC8BE7B1-9B6E-40D7-BEA7-B669E3CACC30}" srcOrd="0" destOrd="0" presId="urn:microsoft.com/office/officeart/2005/8/layout/pList1"/>
    <dgm:cxn modelId="{ECFFA34E-CB52-4BCA-9CCB-CFF175BB6478}" type="presParOf" srcId="{67B12EAC-453B-4770-8F4F-63574B59DE57}" destId="{2A0DEFA2-5FF8-4C4D-BA7A-DF32A80E2945}"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3E737-4BD8-46C3-BFCF-A080AE0C766E}">
      <dsp:nvSpPr>
        <dsp:cNvPr id="0" name=""/>
        <dsp:cNvSpPr/>
      </dsp:nvSpPr>
      <dsp:spPr>
        <a:xfrm>
          <a:off x="358894" y="495"/>
          <a:ext cx="1913279" cy="1318249"/>
        </a:xfrm>
        <a:prstGeom prst="roundRect">
          <a:avLst/>
        </a:prstGeom>
        <a:blipFill rotWithShape="1">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E059CD7-8D28-4E3F-82E7-D71668534D0F}">
      <dsp:nvSpPr>
        <dsp:cNvPr id="0" name=""/>
        <dsp:cNvSpPr/>
      </dsp:nvSpPr>
      <dsp:spPr>
        <a:xfrm>
          <a:off x="358894" y="1318745"/>
          <a:ext cx="1913279" cy="709826"/>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Line Extension </a:t>
          </a:r>
        </a:p>
      </dsp:txBody>
      <dsp:txXfrm>
        <a:off x="358894" y="1318745"/>
        <a:ext cx="1913279" cy="709826"/>
      </dsp:txXfrm>
    </dsp:sp>
    <dsp:sp modelId="{CB0F0C86-A1C2-430F-9FC0-6AB37275E4CD}">
      <dsp:nvSpPr>
        <dsp:cNvPr id="0" name=""/>
        <dsp:cNvSpPr/>
      </dsp:nvSpPr>
      <dsp:spPr>
        <a:xfrm>
          <a:off x="2868012" y="495"/>
          <a:ext cx="1913279" cy="1318249"/>
        </a:xfrm>
        <a:prstGeom prst="roundRect">
          <a:avLst/>
        </a:prstGeom>
        <a:blipFill rotWithShape="1">
          <a:blip xmlns:r="http://schemas.openxmlformats.org/officeDocument/2006/relationships" r:embed="rId2"/>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4C66FDF-F54E-4490-9DF8-35E6180C6E59}">
      <dsp:nvSpPr>
        <dsp:cNvPr id="0" name=""/>
        <dsp:cNvSpPr/>
      </dsp:nvSpPr>
      <dsp:spPr>
        <a:xfrm>
          <a:off x="2463583" y="1318745"/>
          <a:ext cx="2722138" cy="709826"/>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Brand Extension </a:t>
          </a:r>
        </a:p>
      </dsp:txBody>
      <dsp:txXfrm>
        <a:off x="2463583" y="1318745"/>
        <a:ext cx="2722138" cy="709826"/>
      </dsp:txXfrm>
    </dsp:sp>
    <dsp:sp modelId="{B3F29CC3-AB67-40D5-BCBD-34E6A67E95FA}">
      <dsp:nvSpPr>
        <dsp:cNvPr id="0" name=""/>
        <dsp:cNvSpPr/>
      </dsp:nvSpPr>
      <dsp:spPr>
        <a:xfrm>
          <a:off x="432039" y="2232252"/>
          <a:ext cx="1913279" cy="1318249"/>
        </a:xfrm>
        <a:prstGeom prst="roundRect">
          <a:avLst/>
        </a:prstGeom>
        <a:blipFill rotWithShape="1">
          <a:blip xmlns:r="http://schemas.openxmlformats.org/officeDocument/2006/relationships" r:embed="rId3"/>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5577C44-B605-4E64-8166-8CF176C9CCD4}">
      <dsp:nvSpPr>
        <dsp:cNvPr id="0" name=""/>
        <dsp:cNvSpPr/>
      </dsp:nvSpPr>
      <dsp:spPr>
        <a:xfrm>
          <a:off x="432039" y="3538646"/>
          <a:ext cx="1913279" cy="709826"/>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Multi-brand </a:t>
          </a:r>
        </a:p>
      </dsp:txBody>
      <dsp:txXfrm>
        <a:off x="432039" y="3538646"/>
        <a:ext cx="1913279" cy="709826"/>
      </dsp:txXfrm>
    </dsp:sp>
    <dsp:sp modelId="{DC8BE7B1-9B6E-40D7-BEA7-B669E3CACC30}">
      <dsp:nvSpPr>
        <dsp:cNvPr id="0" name=""/>
        <dsp:cNvSpPr/>
      </dsp:nvSpPr>
      <dsp:spPr>
        <a:xfrm>
          <a:off x="2868012" y="2219900"/>
          <a:ext cx="1913279" cy="1318249"/>
        </a:xfrm>
        <a:prstGeom prst="roundRect">
          <a:avLst/>
        </a:prstGeom>
        <a:blipFill rotWithShape="1">
          <a:blip xmlns:r="http://schemas.openxmlformats.org/officeDocument/2006/relationships" r:embed="rId4"/>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A0DEFA2-5FF8-4C4D-BA7A-DF32A80E2945}">
      <dsp:nvSpPr>
        <dsp:cNvPr id="0" name=""/>
        <dsp:cNvSpPr/>
      </dsp:nvSpPr>
      <dsp:spPr>
        <a:xfrm>
          <a:off x="2868012" y="3538150"/>
          <a:ext cx="1913279" cy="709826"/>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New Brand </a:t>
          </a:r>
        </a:p>
      </dsp:txBody>
      <dsp:txXfrm>
        <a:off x="2868012" y="3538150"/>
        <a:ext cx="1913279" cy="709826"/>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B8BD49-2824-408E-B8BD-AA4CACF9965D}" type="datetimeFigureOut">
              <a:rPr lang="en-GB" smtClean="0"/>
              <a:t>07/03/2023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77C752-8803-4010-932E-14F658E479DE}" type="slidenum">
              <a:rPr lang="en-GB" smtClean="0"/>
              <a:t>‹#›</a:t>
            </a:fld>
            <a:endParaRPr lang="en-GB"/>
          </a:p>
        </p:txBody>
      </p:sp>
    </p:spTree>
    <p:extLst>
      <p:ext uri="{BB962C8B-B14F-4D97-AF65-F5344CB8AC3E}">
        <p14:creationId xmlns:p14="http://schemas.microsoft.com/office/powerpoint/2010/main" val="4260033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15"/>
          <p:cNvSpPr/>
          <p:nvPr/>
        </p:nvSpPr>
        <p:spPr>
          <a:xfrm>
            <a:off x="0" y="0"/>
            <a:ext cx="9143997" cy="6858000"/>
          </a:xfrm>
          <a:prstGeom prst="rect">
            <a:avLst/>
          </a:prstGeom>
          <a:blipFill>
            <a:blip r:embed="rId2">
              <a:alphaModFix amt="40000"/>
            </a:blip>
            <a:tile sx="85657" sy="85657" algn="tl"/>
          </a:blipFill>
          <a:ln cap="flat">
            <a:noFill/>
            <a:prstDash val="solid"/>
          </a:ln>
        </p:spPr>
        <p:txBody>
          <a:bodyPr lIns="0" tIns="0" rIns="0" bIns="0"/>
          <a:lstStyle/>
          <a:p>
            <a:endParaRPr lang="en-GB" sz="1350"/>
          </a:p>
        </p:txBody>
      </p:sp>
      <p:sp>
        <p:nvSpPr>
          <p:cNvPr id="3" name="Rectangle 9"/>
          <p:cNvSpPr/>
          <p:nvPr/>
        </p:nvSpPr>
        <p:spPr>
          <a:xfrm>
            <a:off x="980900" y="1267733"/>
            <a:ext cx="7182198" cy="4307948"/>
          </a:xfrm>
          <a:prstGeom prst="rect">
            <a:avLst/>
          </a:prstGeom>
          <a:solidFill>
            <a:srgbClr val="FFFFFF"/>
          </a:solidFill>
          <a:ln cap="flat">
            <a:noFill/>
            <a:prstDash val="solid"/>
          </a:ln>
          <a:effectLst>
            <a:outerShdw dir="16200000" algn="tl">
              <a:srgbClr val="000000">
                <a:alpha val="66000"/>
              </a:srgbClr>
            </a:outerShdw>
          </a:effectLst>
        </p:spPr>
        <p:txBody>
          <a:bodyPr lIns="0" tIns="0" rIns="0" bIns="0"/>
          <a:lstStyle/>
          <a:p>
            <a:endParaRPr lang="en-GB" sz="1350"/>
          </a:p>
        </p:txBody>
      </p:sp>
      <p:sp>
        <p:nvSpPr>
          <p:cNvPr id="4" name="Rectangle 10"/>
          <p:cNvSpPr/>
          <p:nvPr/>
        </p:nvSpPr>
        <p:spPr>
          <a:xfrm>
            <a:off x="1085848" y="1411615"/>
            <a:ext cx="6972302" cy="4034771"/>
          </a:xfrm>
          <a:prstGeom prst="rect">
            <a:avLst/>
          </a:prstGeom>
          <a:noFill/>
          <a:ln w="6345" cap="sq">
            <a:solidFill>
              <a:srgbClr val="404040"/>
            </a:solidFill>
            <a:prstDash val="solid"/>
            <a:miter/>
          </a:ln>
        </p:spPr>
        <p:txBody>
          <a:bodyPr lIns="0" tIns="0" rIns="0" bIns="0"/>
          <a:lstStyle/>
          <a:p>
            <a:endParaRPr lang="en-GB" sz="1350"/>
          </a:p>
        </p:txBody>
      </p:sp>
      <p:sp>
        <p:nvSpPr>
          <p:cNvPr id="5" name="Rectangle 14"/>
          <p:cNvSpPr/>
          <p:nvPr/>
        </p:nvSpPr>
        <p:spPr>
          <a:xfrm>
            <a:off x="3851912" y="1267733"/>
            <a:ext cx="1440180" cy="731520"/>
          </a:xfrm>
          <a:prstGeom prst="rect">
            <a:avLst/>
          </a:prstGeom>
          <a:solidFill>
            <a:srgbClr val="92B0C8"/>
          </a:solidFill>
          <a:ln cap="flat">
            <a:noFill/>
            <a:prstDash val="solid"/>
          </a:ln>
        </p:spPr>
        <p:txBody>
          <a:bodyPr lIns="0" tIns="0" rIns="0" bIns="0"/>
          <a:lstStyle/>
          <a:p>
            <a:endParaRPr lang="en-GB" sz="1350"/>
          </a:p>
        </p:txBody>
      </p:sp>
      <p:grpSp>
        <p:nvGrpSpPr>
          <p:cNvPr id="6" name="Group 3"/>
          <p:cNvGrpSpPr/>
          <p:nvPr/>
        </p:nvGrpSpPr>
        <p:grpSpPr>
          <a:xfrm>
            <a:off x="3937637" y="1267733"/>
            <a:ext cx="1268730" cy="645292"/>
            <a:chOff x="5250183" y="1267733"/>
            <a:chExt cx="1691640" cy="645292"/>
          </a:xfrm>
        </p:grpSpPr>
        <p:cxnSp>
          <p:nvCxnSpPr>
            <p:cNvPr id="7" name="Straight Connector 16"/>
            <p:cNvCxnSpPr/>
            <p:nvPr/>
          </p:nvCxnSpPr>
          <p:spPr>
            <a:xfrm>
              <a:off x="5250183" y="1267733"/>
              <a:ext cx="0" cy="640080"/>
            </a:xfrm>
            <a:prstGeom prst="straightConnector1">
              <a:avLst/>
            </a:prstGeom>
            <a:noFill/>
            <a:ln w="6345" cap="flat">
              <a:solidFill>
                <a:srgbClr val="262626"/>
              </a:solidFill>
              <a:prstDash val="solid"/>
              <a:miter/>
            </a:ln>
          </p:spPr>
        </p:cxnSp>
        <p:cxnSp>
          <p:nvCxnSpPr>
            <p:cNvPr id="8" name="Straight Connector 17"/>
            <p:cNvCxnSpPr/>
            <p:nvPr/>
          </p:nvCxnSpPr>
          <p:spPr>
            <a:xfrm>
              <a:off x="6941823" y="1267733"/>
              <a:ext cx="0" cy="640080"/>
            </a:xfrm>
            <a:prstGeom prst="straightConnector1">
              <a:avLst/>
            </a:prstGeom>
            <a:noFill/>
            <a:ln w="6345" cap="flat">
              <a:solidFill>
                <a:srgbClr val="262626"/>
              </a:solidFill>
              <a:prstDash val="solid"/>
              <a:miter/>
            </a:ln>
          </p:spPr>
        </p:cxnSp>
        <p:cxnSp>
          <p:nvCxnSpPr>
            <p:cNvPr id="9" name="Straight Connector 18"/>
            <p:cNvCxnSpPr/>
            <p:nvPr/>
          </p:nvCxnSpPr>
          <p:spPr>
            <a:xfrm>
              <a:off x="5250183" y="1913025"/>
              <a:ext cx="1691640" cy="0"/>
            </a:xfrm>
            <a:prstGeom prst="straightConnector1">
              <a:avLst/>
            </a:prstGeom>
            <a:noFill/>
            <a:ln w="6345" cap="flat">
              <a:solidFill>
                <a:srgbClr val="262626"/>
              </a:solidFill>
              <a:prstDash val="solid"/>
              <a:miter/>
            </a:ln>
          </p:spPr>
        </p:cxnSp>
      </p:grpSp>
      <p:sp>
        <p:nvSpPr>
          <p:cNvPr id="10" name="Title 1"/>
          <p:cNvSpPr txBox="1">
            <a:spLocks noGrp="1"/>
          </p:cNvSpPr>
          <p:nvPr>
            <p:ph type="ctrTitle"/>
          </p:nvPr>
        </p:nvSpPr>
        <p:spPr>
          <a:xfrm>
            <a:off x="1171278" y="2091260"/>
            <a:ext cx="6801442" cy="2590796"/>
          </a:xfrm>
        </p:spPr>
        <p:txBody>
          <a:bodyPr anchorCtr="1">
            <a:noAutofit/>
          </a:bodyPr>
          <a:lstStyle>
            <a:lvl1pPr algn="ctr">
              <a:lnSpc>
                <a:spcPct val="83000"/>
              </a:lnSpc>
              <a:defRPr sz="5400" cap="all" spc="-75"/>
            </a:lvl1pPr>
          </a:lstStyle>
          <a:p>
            <a:pPr lvl="0"/>
            <a:r>
              <a:rPr lang="en-US"/>
              <a:t>Click to edit Master title style</a:t>
            </a:r>
          </a:p>
        </p:txBody>
      </p:sp>
      <p:sp>
        <p:nvSpPr>
          <p:cNvPr id="11" name="Subtitle 2"/>
          <p:cNvSpPr txBox="1">
            <a:spLocks noGrp="1"/>
          </p:cNvSpPr>
          <p:nvPr>
            <p:ph type="subTitle" idx="1"/>
          </p:nvPr>
        </p:nvSpPr>
        <p:spPr>
          <a:xfrm>
            <a:off x="1171572" y="4682066"/>
            <a:ext cx="6803136" cy="457200"/>
          </a:xfrm>
        </p:spPr>
        <p:txBody>
          <a:bodyPr anchorCtr="1"/>
          <a:lstStyle>
            <a:lvl1pPr marL="0" indent="0" algn="ctr">
              <a:spcBef>
                <a:spcPts val="0"/>
              </a:spcBef>
              <a:buNone/>
              <a:defRPr sz="1200" spc="60">
                <a:solidFill>
                  <a:srgbClr val="564843"/>
                </a:solidFill>
              </a:defRPr>
            </a:lvl1pPr>
          </a:lstStyle>
          <a:p>
            <a:pPr lvl="0"/>
            <a:r>
              <a:rPr lang="en-US"/>
              <a:t>Click to edit Master subtitle style</a:t>
            </a:r>
          </a:p>
        </p:txBody>
      </p:sp>
      <p:sp>
        <p:nvSpPr>
          <p:cNvPr id="12" name="Date Placeholder 19"/>
          <p:cNvSpPr txBox="1">
            <a:spLocks noGrp="1"/>
          </p:cNvSpPr>
          <p:nvPr>
            <p:ph type="dt" sz="half" idx="7"/>
          </p:nvPr>
        </p:nvSpPr>
        <p:spPr>
          <a:xfrm>
            <a:off x="3989072" y="1341252"/>
            <a:ext cx="1165860" cy="527215"/>
          </a:xfrm>
        </p:spPr>
        <p:txBody>
          <a:bodyPr anchorCtr="1"/>
          <a:lstStyle>
            <a:lvl1pPr algn="ctr">
              <a:defRPr sz="975">
                <a:solidFill>
                  <a:srgbClr val="FFFFFF"/>
                </a:solidFill>
              </a:defRPr>
            </a:lvl1pPr>
          </a:lstStyle>
          <a:p>
            <a:fld id="{5E88803E-CAD5-4369-9C03-A68A18E20FAE}" type="datetime1">
              <a:rPr lang="en-GB" smtClean="0"/>
              <a:t>07/03/2023</a:t>
            </a:fld>
            <a:endParaRPr lang="en-GB"/>
          </a:p>
        </p:txBody>
      </p:sp>
      <p:sp>
        <p:nvSpPr>
          <p:cNvPr id="13" name="Footer Placeholder 20"/>
          <p:cNvSpPr txBox="1">
            <a:spLocks noGrp="1"/>
          </p:cNvSpPr>
          <p:nvPr>
            <p:ph type="ftr" sz="quarter" idx="9"/>
          </p:nvPr>
        </p:nvSpPr>
        <p:spPr>
          <a:xfrm>
            <a:off x="1090422" y="5212080"/>
            <a:ext cx="4429122" cy="228600"/>
          </a:xfrm>
        </p:spPr>
        <p:txBody>
          <a:bodyPr anchorCtr="0"/>
          <a:lstStyle>
            <a:lvl1pPr algn="l">
              <a:defRPr/>
            </a:lvl1pPr>
          </a:lstStyle>
          <a:p>
            <a:endParaRPr lang="en-GB"/>
          </a:p>
        </p:txBody>
      </p:sp>
      <p:sp>
        <p:nvSpPr>
          <p:cNvPr id="14" name="Slide Number Placeholder 21"/>
          <p:cNvSpPr txBox="1">
            <a:spLocks noGrp="1"/>
          </p:cNvSpPr>
          <p:nvPr>
            <p:ph type="sldNum" sz="quarter" idx="8"/>
          </p:nvPr>
        </p:nvSpPr>
        <p:spPr>
          <a:xfrm>
            <a:off x="6455189" y="5212080"/>
            <a:ext cx="1583909" cy="228600"/>
          </a:xfrm>
        </p:spPr>
        <p:txBody>
          <a:bodyPr/>
          <a:lstStyle>
            <a:lvl1pPr>
              <a:defRPr/>
            </a:lvl1pPr>
          </a:lstStyle>
          <a:p>
            <a:fld id="{9711ED86-9F18-421D-85DE-B5EF9B42C7E0}" type="slidenum">
              <a:rPr lang="en-GB" smtClean="0"/>
              <a:t>‹#›</a:t>
            </a:fld>
            <a:endParaRPr lang="en-GB"/>
          </a:p>
        </p:txBody>
      </p:sp>
    </p:spTree>
    <p:extLst>
      <p:ext uri="{BB962C8B-B14F-4D97-AF65-F5344CB8AC3E}">
        <p14:creationId xmlns:p14="http://schemas.microsoft.com/office/powerpoint/2010/main" val="3249523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fld id="{EA0843B0-6FE3-4627-8175-7C4E093BD9C6}" type="datetime1">
              <a:rPr lang="en-GB" smtClean="0"/>
              <a:t>07/03/2023</a:t>
            </a:fld>
            <a:endParaRPr lang="en-GB"/>
          </a:p>
        </p:txBody>
      </p:sp>
      <p:sp>
        <p:nvSpPr>
          <p:cNvPr id="5" name="Footer Placeholder 4"/>
          <p:cNvSpPr txBox="1">
            <a:spLocks noGrp="1"/>
          </p:cNvSpPr>
          <p:nvPr>
            <p:ph type="ftr" sz="quarter" idx="9"/>
          </p:nvPr>
        </p:nvSpPr>
        <p:spPr/>
        <p:txBody>
          <a:bodyPr/>
          <a:lstStyle>
            <a:lvl1pPr>
              <a:defRPr/>
            </a:lvl1pPr>
          </a:lstStyle>
          <a:p>
            <a:endParaRPr lang="en-GB"/>
          </a:p>
        </p:txBody>
      </p:sp>
      <p:sp>
        <p:nvSpPr>
          <p:cNvPr id="6" name="Slide Number Placeholder 5"/>
          <p:cNvSpPr txBox="1">
            <a:spLocks noGrp="1"/>
          </p:cNvSpPr>
          <p:nvPr>
            <p:ph type="sldNum" sz="quarter" idx="8"/>
          </p:nvPr>
        </p:nvSpPr>
        <p:spPr/>
        <p:txBody>
          <a:bodyPr/>
          <a:lstStyle>
            <a:lvl1pPr>
              <a:defRPr/>
            </a:lvl1pPr>
          </a:lstStyle>
          <a:p>
            <a:fld id="{9711ED86-9F18-421D-85DE-B5EF9B42C7E0}" type="slidenum">
              <a:rPr lang="en-GB" smtClean="0"/>
              <a:t>‹#›</a:t>
            </a:fld>
            <a:endParaRPr lang="en-GB"/>
          </a:p>
        </p:txBody>
      </p:sp>
    </p:spTree>
    <p:extLst>
      <p:ext uri="{BB962C8B-B14F-4D97-AF65-F5344CB8AC3E}">
        <p14:creationId xmlns:p14="http://schemas.microsoft.com/office/powerpoint/2010/main" val="1524861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743697" y="761996"/>
            <a:ext cx="1771647" cy="52578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28652" y="761996"/>
            <a:ext cx="6057897" cy="52578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fld id="{66F5A42B-4BAB-4D2E-BEB0-8E691D2BCE79}" type="datetime1">
              <a:rPr lang="en-GB" smtClean="0"/>
              <a:t>07/03/2023</a:t>
            </a:fld>
            <a:endParaRPr lang="en-GB"/>
          </a:p>
        </p:txBody>
      </p:sp>
      <p:sp>
        <p:nvSpPr>
          <p:cNvPr id="5" name="Footer Placeholder 4"/>
          <p:cNvSpPr txBox="1">
            <a:spLocks noGrp="1"/>
          </p:cNvSpPr>
          <p:nvPr>
            <p:ph type="ftr" sz="quarter" idx="9"/>
          </p:nvPr>
        </p:nvSpPr>
        <p:spPr/>
        <p:txBody>
          <a:bodyPr/>
          <a:lstStyle>
            <a:lvl1pPr>
              <a:defRPr/>
            </a:lvl1pPr>
          </a:lstStyle>
          <a:p>
            <a:endParaRPr lang="en-GB"/>
          </a:p>
        </p:txBody>
      </p:sp>
      <p:sp>
        <p:nvSpPr>
          <p:cNvPr id="6" name="Slide Number Placeholder 5"/>
          <p:cNvSpPr txBox="1">
            <a:spLocks noGrp="1"/>
          </p:cNvSpPr>
          <p:nvPr>
            <p:ph type="sldNum" sz="quarter" idx="8"/>
          </p:nvPr>
        </p:nvSpPr>
        <p:spPr/>
        <p:txBody>
          <a:bodyPr/>
          <a:lstStyle>
            <a:lvl1pPr>
              <a:defRPr/>
            </a:lvl1pPr>
          </a:lstStyle>
          <a:p>
            <a:fld id="{9711ED86-9F18-421D-85DE-B5EF9B42C7E0}" type="slidenum">
              <a:rPr lang="en-GB" smtClean="0"/>
              <a:t>‹#›</a:t>
            </a:fld>
            <a:endParaRPr lang="en-GB"/>
          </a:p>
        </p:txBody>
      </p:sp>
    </p:spTree>
    <p:extLst>
      <p:ext uri="{BB962C8B-B14F-4D97-AF65-F5344CB8AC3E}">
        <p14:creationId xmlns:p14="http://schemas.microsoft.com/office/powerpoint/2010/main" val="2327360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fld id="{1B256742-0A26-4699-92C7-5DD48C06DAF3}" type="datetime1">
              <a:rPr lang="en-GB" smtClean="0"/>
              <a:t>07/03/2023</a:t>
            </a:fld>
            <a:endParaRPr lang="en-GB"/>
          </a:p>
        </p:txBody>
      </p:sp>
      <p:sp>
        <p:nvSpPr>
          <p:cNvPr id="5" name="Footer Placeholder 4"/>
          <p:cNvSpPr txBox="1">
            <a:spLocks noGrp="1"/>
          </p:cNvSpPr>
          <p:nvPr>
            <p:ph type="ftr" sz="quarter" idx="9"/>
          </p:nvPr>
        </p:nvSpPr>
        <p:spPr/>
        <p:txBody>
          <a:bodyPr/>
          <a:lstStyle>
            <a:lvl1pPr>
              <a:defRPr/>
            </a:lvl1pPr>
          </a:lstStyle>
          <a:p>
            <a:endParaRPr lang="en-GB"/>
          </a:p>
        </p:txBody>
      </p:sp>
      <p:sp>
        <p:nvSpPr>
          <p:cNvPr id="6" name="Slide Number Placeholder 5"/>
          <p:cNvSpPr txBox="1">
            <a:spLocks noGrp="1"/>
          </p:cNvSpPr>
          <p:nvPr>
            <p:ph type="sldNum" sz="quarter" idx="8"/>
          </p:nvPr>
        </p:nvSpPr>
        <p:spPr/>
        <p:txBody>
          <a:bodyPr/>
          <a:lstStyle>
            <a:lvl1pPr>
              <a:defRPr/>
            </a:lvl1pPr>
          </a:lstStyle>
          <a:p>
            <a:fld id="{9711ED86-9F18-421D-85DE-B5EF9B42C7E0}" type="slidenum">
              <a:rPr lang="en-GB" smtClean="0"/>
              <a:t>‹#›</a:t>
            </a:fld>
            <a:endParaRPr lang="en-GB"/>
          </a:p>
        </p:txBody>
      </p:sp>
    </p:spTree>
    <p:extLst>
      <p:ext uri="{BB962C8B-B14F-4D97-AF65-F5344CB8AC3E}">
        <p14:creationId xmlns:p14="http://schemas.microsoft.com/office/powerpoint/2010/main" val="2728668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Rectangle 15"/>
          <p:cNvSpPr/>
          <p:nvPr/>
        </p:nvSpPr>
        <p:spPr>
          <a:xfrm>
            <a:off x="8840" y="0"/>
            <a:ext cx="9143997" cy="6858000"/>
          </a:xfrm>
          <a:prstGeom prst="rect">
            <a:avLst/>
          </a:prstGeom>
          <a:blipFill>
            <a:blip r:embed="rId2">
              <a:alphaModFix amt="40000"/>
            </a:blip>
            <a:tile sx="85657" sy="85657" algn="tl"/>
          </a:blipFill>
          <a:ln cap="flat">
            <a:noFill/>
            <a:prstDash val="solid"/>
          </a:ln>
        </p:spPr>
        <p:txBody>
          <a:bodyPr lIns="0" tIns="0" rIns="0" bIns="0"/>
          <a:lstStyle/>
          <a:p>
            <a:endParaRPr lang="en-GB" sz="1350"/>
          </a:p>
        </p:txBody>
      </p:sp>
      <p:sp>
        <p:nvSpPr>
          <p:cNvPr id="3" name="Rectangle 22"/>
          <p:cNvSpPr/>
          <p:nvPr/>
        </p:nvSpPr>
        <p:spPr>
          <a:xfrm>
            <a:off x="980900" y="1267733"/>
            <a:ext cx="7182198" cy="4307948"/>
          </a:xfrm>
          <a:prstGeom prst="rect">
            <a:avLst/>
          </a:prstGeom>
          <a:solidFill>
            <a:srgbClr val="FFFFFF"/>
          </a:solidFill>
          <a:ln cap="flat">
            <a:noFill/>
            <a:prstDash val="solid"/>
          </a:ln>
          <a:effectLst>
            <a:outerShdw dir="16200000" algn="tl">
              <a:srgbClr val="000000">
                <a:alpha val="66000"/>
              </a:srgbClr>
            </a:outerShdw>
          </a:effectLst>
        </p:spPr>
        <p:txBody>
          <a:bodyPr lIns="0" tIns="0" rIns="0" bIns="0"/>
          <a:lstStyle/>
          <a:p>
            <a:endParaRPr lang="en-GB" sz="1350"/>
          </a:p>
        </p:txBody>
      </p:sp>
      <p:sp>
        <p:nvSpPr>
          <p:cNvPr id="4" name="Rectangle 23"/>
          <p:cNvSpPr/>
          <p:nvPr/>
        </p:nvSpPr>
        <p:spPr>
          <a:xfrm>
            <a:off x="1085848" y="1411615"/>
            <a:ext cx="6972302" cy="4034771"/>
          </a:xfrm>
          <a:prstGeom prst="rect">
            <a:avLst/>
          </a:prstGeom>
          <a:noFill/>
          <a:ln w="6345" cap="sq">
            <a:solidFill>
              <a:srgbClr val="404040"/>
            </a:solidFill>
            <a:prstDash val="solid"/>
            <a:miter/>
          </a:ln>
        </p:spPr>
        <p:txBody>
          <a:bodyPr lIns="0" tIns="0" rIns="0" bIns="0"/>
          <a:lstStyle/>
          <a:p>
            <a:endParaRPr lang="en-GB" sz="1350"/>
          </a:p>
        </p:txBody>
      </p:sp>
      <p:sp>
        <p:nvSpPr>
          <p:cNvPr id="5" name="Rectangle 29"/>
          <p:cNvSpPr/>
          <p:nvPr/>
        </p:nvSpPr>
        <p:spPr>
          <a:xfrm>
            <a:off x="3851912" y="1267733"/>
            <a:ext cx="1440180" cy="731520"/>
          </a:xfrm>
          <a:prstGeom prst="rect">
            <a:avLst/>
          </a:prstGeom>
          <a:solidFill>
            <a:srgbClr val="E37C3D"/>
          </a:solidFill>
          <a:ln cap="flat">
            <a:noFill/>
            <a:prstDash val="solid"/>
          </a:ln>
        </p:spPr>
        <p:txBody>
          <a:bodyPr lIns="0" tIns="0" rIns="0" bIns="0"/>
          <a:lstStyle/>
          <a:p>
            <a:endParaRPr lang="en-GB" sz="1350"/>
          </a:p>
        </p:txBody>
      </p:sp>
      <p:grpSp>
        <p:nvGrpSpPr>
          <p:cNvPr id="6" name="Group 30"/>
          <p:cNvGrpSpPr/>
          <p:nvPr/>
        </p:nvGrpSpPr>
        <p:grpSpPr>
          <a:xfrm>
            <a:off x="3937637" y="1267733"/>
            <a:ext cx="1268730" cy="645292"/>
            <a:chOff x="5250183" y="1267733"/>
            <a:chExt cx="1691640" cy="645292"/>
          </a:xfrm>
        </p:grpSpPr>
        <p:cxnSp>
          <p:nvCxnSpPr>
            <p:cNvPr id="7" name="Straight Connector 31"/>
            <p:cNvCxnSpPr/>
            <p:nvPr/>
          </p:nvCxnSpPr>
          <p:spPr>
            <a:xfrm>
              <a:off x="5250183" y="1267733"/>
              <a:ext cx="0" cy="640080"/>
            </a:xfrm>
            <a:prstGeom prst="straightConnector1">
              <a:avLst/>
            </a:prstGeom>
            <a:noFill/>
            <a:ln w="6345" cap="flat">
              <a:solidFill>
                <a:srgbClr val="7E3B12"/>
              </a:solidFill>
              <a:prstDash val="solid"/>
              <a:miter/>
            </a:ln>
          </p:spPr>
        </p:cxnSp>
        <p:cxnSp>
          <p:nvCxnSpPr>
            <p:cNvPr id="8" name="Straight Connector 32"/>
            <p:cNvCxnSpPr/>
            <p:nvPr/>
          </p:nvCxnSpPr>
          <p:spPr>
            <a:xfrm>
              <a:off x="6941823" y="1267733"/>
              <a:ext cx="0" cy="640080"/>
            </a:xfrm>
            <a:prstGeom prst="straightConnector1">
              <a:avLst/>
            </a:prstGeom>
            <a:noFill/>
            <a:ln w="6345" cap="flat">
              <a:solidFill>
                <a:srgbClr val="7E3B12"/>
              </a:solidFill>
              <a:prstDash val="solid"/>
              <a:miter/>
            </a:ln>
          </p:spPr>
        </p:cxnSp>
        <p:cxnSp>
          <p:nvCxnSpPr>
            <p:cNvPr id="9" name="Straight Connector 33"/>
            <p:cNvCxnSpPr/>
            <p:nvPr/>
          </p:nvCxnSpPr>
          <p:spPr>
            <a:xfrm>
              <a:off x="5250183" y="1913025"/>
              <a:ext cx="1691640" cy="0"/>
            </a:xfrm>
            <a:prstGeom prst="straightConnector1">
              <a:avLst/>
            </a:prstGeom>
            <a:noFill/>
            <a:ln w="6345" cap="flat">
              <a:solidFill>
                <a:srgbClr val="7E3B12"/>
              </a:solidFill>
              <a:prstDash val="solid"/>
              <a:miter/>
            </a:ln>
          </p:spPr>
        </p:cxnSp>
      </p:grpSp>
      <p:sp>
        <p:nvSpPr>
          <p:cNvPr id="10" name="Title 1"/>
          <p:cNvSpPr txBox="1">
            <a:spLocks noGrp="1"/>
          </p:cNvSpPr>
          <p:nvPr>
            <p:ph type="title"/>
          </p:nvPr>
        </p:nvSpPr>
        <p:spPr>
          <a:xfrm>
            <a:off x="1172718" y="2094306"/>
            <a:ext cx="6803136" cy="2587751"/>
          </a:xfrm>
        </p:spPr>
        <p:txBody>
          <a:bodyPr anchorCtr="1">
            <a:noAutofit/>
          </a:bodyPr>
          <a:lstStyle>
            <a:lvl1pPr algn="ctr">
              <a:lnSpc>
                <a:spcPct val="83000"/>
              </a:lnSpc>
              <a:defRPr sz="5400" cap="all" spc="-75"/>
            </a:lvl1pPr>
          </a:lstStyle>
          <a:p>
            <a:pPr lvl="0"/>
            <a:r>
              <a:rPr lang="en-US"/>
              <a:t>Click to edit Master title style</a:t>
            </a:r>
          </a:p>
        </p:txBody>
      </p:sp>
      <p:sp>
        <p:nvSpPr>
          <p:cNvPr id="11" name="Text Placeholder 2"/>
          <p:cNvSpPr txBox="1">
            <a:spLocks noGrp="1"/>
          </p:cNvSpPr>
          <p:nvPr>
            <p:ph type="body" idx="1"/>
          </p:nvPr>
        </p:nvSpPr>
        <p:spPr>
          <a:xfrm>
            <a:off x="1172718" y="4682066"/>
            <a:ext cx="6803136" cy="457200"/>
          </a:xfrm>
        </p:spPr>
        <p:txBody>
          <a:bodyPr anchorCtr="1"/>
          <a:lstStyle>
            <a:lvl1pPr marL="0" indent="0" algn="ctr">
              <a:buNone/>
              <a:tabLst>
                <a:tab pos="1975248" algn="l"/>
              </a:tabLst>
              <a:defRPr sz="1200">
                <a:solidFill>
                  <a:srgbClr val="736059"/>
                </a:solidFill>
              </a:defRPr>
            </a:lvl1pPr>
          </a:lstStyle>
          <a:p>
            <a:pPr lvl="0"/>
            <a:r>
              <a:rPr lang="en-US"/>
              <a:t>Click to edit Master text styles</a:t>
            </a:r>
          </a:p>
        </p:txBody>
      </p:sp>
      <p:sp>
        <p:nvSpPr>
          <p:cNvPr id="12" name="Date Placeholder 3"/>
          <p:cNvSpPr txBox="1">
            <a:spLocks noGrp="1"/>
          </p:cNvSpPr>
          <p:nvPr>
            <p:ph type="dt" sz="half" idx="7"/>
          </p:nvPr>
        </p:nvSpPr>
        <p:spPr>
          <a:xfrm>
            <a:off x="3991355" y="1344506"/>
            <a:ext cx="1165860" cy="530352"/>
          </a:xfrm>
        </p:spPr>
        <p:txBody>
          <a:bodyPr anchorCtr="1"/>
          <a:lstStyle>
            <a:lvl1pPr algn="ctr">
              <a:defRPr sz="975">
                <a:solidFill>
                  <a:srgbClr val="FFFFFF"/>
                </a:solidFill>
              </a:defRPr>
            </a:lvl1pPr>
          </a:lstStyle>
          <a:p>
            <a:fld id="{50AEA365-498C-4F2A-9C29-D92DF3A0A479}" type="datetime1">
              <a:rPr lang="en-GB" smtClean="0"/>
              <a:t>07/03/2023</a:t>
            </a:fld>
            <a:endParaRPr lang="en-GB"/>
          </a:p>
        </p:txBody>
      </p:sp>
      <p:sp>
        <p:nvSpPr>
          <p:cNvPr id="13" name="Footer Placeholder 4"/>
          <p:cNvSpPr txBox="1">
            <a:spLocks noGrp="1"/>
          </p:cNvSpPr>
          <p:nvPr>
            <p:ph type="ftr" sz="quarter" idx="9"/>
          </p:nvPr>
        </p:nvSpPr>
        <p:spPr>
          <a:xfrm>
            <a:off x="1090422" y="5212080"/>
            <a:ext cx="4430268" cy="228600"/>
          </a:xfrm>
        </p:spPr>
        <p:txBody>
          <a:bodyPr anchorCtr="0"/>
          <a:lstStyle>
            <a:lvl1pPr algn="l">
              <a:defRPr/>
            </a:lvl1pPr>
          </a:lstStyle>
          <a:p>
            <a:endParaRPr lang="en-GB"/>
          </a:p>
        </p:txBody>
      </p:sp>
      <p:sp>
        <p:nvSpPr>
          <p:cNvPr id="14" name="Slide Number Placeholder 5"/>
          <p:cNvSpPr txBox="1">
            <a:spLocks noGrp="1"/>
          </p:cNvSpPr>
          <p:nvPr>
            <p:ph type="sldNum" sz="quarter" idx="8"/>
          </p:nvPr>
        </p:nvSpPr>
        <p:spPr>
          <a:xfrm>
            <a:off x="6453379" y="5212080"/>
            <a:ext cx="1584197" cy="228600"/>
          </a:xfrm>
        </p:spPr>
        <p:txBody>
          <a:bodyPr/>
          <a:lstStyle>
            <a:lvl1pPr>
              <a:defRPr/>
            </a:lvl1pPr>
          </a:lstStyle>
          <a:p>
            <a:fld id="{9711ED86-9F18-421D-85DE-B5EF9B42C7E0}" type="slidenum">
              <a:rPr lang="en-GB" smtClean="0"/>
              <a:t>‹#›</a:t>
            </a:fld>
            <a:endParaRPr lang="en-GB"/>
          </a:p>
        </p:txBody>
      </p:sp>
    </p:spTree>
    <p:extLst>
      <p:ext uri="{BB962C8B-B14F-4D97-AF65-F5344CB8AC3E}">
        <p14:creationId xmlns:p14="http://schemas.microsoft.com/office/powerpoint/2010/main" val="2380377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7"/>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800102" y="2103120"/>
            <a:ext cx="3566160" cy="374903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777742" y="2103120"/>
            <a:ext cx="3566160" cy="374903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txBox="1">
            <a:spLocks noGrp="1"/>
          </p:cNvSpPr>
          <p:nvPr>
            <p:ph type="dt" sz="half" idx="7"/>
          </p:nvPr>
        </p:nvSpPr>
        <p:spPr/>
        <p:txBody>
          <a:bodyPr/>
          <a:lstStyle>
            <a:lvl1pPr>
              <a:defRPr/>
            </a:lvl1pPr>
          </a:lstStyle>
          <a:p>
            <a:fld id="{5A6F4551-D986-41E1-8FEB-923D1A0529A7}" type="datetime1">
              <a:rPr lang="en-GB" smtClean="0"/>
              <a:t>07/03/2023</a:t>
            </a:fld>
            <a:endParaRPr lang="en-GB"/>
          </a:p>
        </p:txBody>
      </p:sp>
      <p:sp>
        <p:nvSpPr>
          <p:cNvPr id="6" name="Footer Placeholder 5"/>
          <p:cNvSpPr txBox="1">
            <a:spLocks noGrp="1"/>
          </p:cNvSpPr>
          <p:nvPr>
            <p:ph type="ftr" sz="quarter" idx="9"/>
          </p:nvPr>
        </p:nvSpPr>
        <p:spPr/>
        <p:txBody>
          <a:bodyPr/>
          <a:lstStyle>
            <a:lvl1pPr>
              <a:defRPr/>
            </a:lvl1pPr>
          </a:lstStyle>
          <a:p>
            <a:endParaRPr lang="en-GB"/>
          </a:p>
        </p:txBody>
      </p:sp>
      <p:sp>
        <p:nvSpPr>
          <p:cNvPr id="7" name="Slide Number Placeholder 6"/>
          <p:cNvSpPr txBox="1">
            <a:spLocks noGrp="1"/>
          </p:cNvSpPr>
          <p:nvPr>
            <p:ph type="sldNum" sz="quarter" idx="8"/>
          </p:nvPr>
        </p:nvSpPr>
        <p:spPr/>
        <p:txBody>
          <a:bodyPr/>
          <a:lstStyle>
            <a:lvl1pPr>
              <a:defRPr/>
            </a:lvl1pPr>
          </a:lstStyle>
          <a:p>
            <a:fld id="{9711ED86-9F18-421D-85DE-B5EF9B42C7E0}" type="slidenum">
              <a:rPr lang="en-GB" smtClean="0"/>
              <a:t>‹#›</a:t>
            </a:fld>
            <a:endParaRPr lang="en-GB"/>
          </a:p>
        </p:txBody>
      </p:sp>
    </p:spTree>
    <p:extLst>
      <p:ext uri="{BB962C8B-B14F-4D97-AF65-F5344CB8AC3E}">
        <p14:creationId xmlns:p14="http://schemas.microsoft.com/office/powerpoint/2010/main" val="277449789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802386" y="2074334"/>
            <a:ext cx="3566160" cy="640080"/>
          </a:xfrm>
        </p:spPr>
        <p:txBody>
          <a:bodyPr anchor="ctr" anchorCtr="1"/>
          <a:lstStyle>
            <a:lvl1pPr marL="0" indent="0" algn="ctr">
              <a:spcBef>
                <a:spcPts val="0"/>
              </a:spcBef>
              <a:buNone/>
              <a:defRPr>
                <a:solidFill>
                  <a:srgbClr val="736059"/>
                </a:solidFill>
              </a:defRPr>
            </a:lvl1pPr>
          </a:lstStyle>
          <a:p>
            <a:pPr lvl="0"/>
            <a:r>
              <a:rPr lang="en-US"/>
              <a:t>Click to edit Master text styles</a:t>
            </a:r>
          </a:p>
        </p:txBody>
      </p:sp>
      <p:sp>
        <p:nvSpPr>
          <p:cNvPr id="4" name="Content Placeholder 3"/>
          <p:cNvSpPr txBox="1">
            <a:spLocks noGrp="1"/>
          </p:cNvSpPr>
          <p:nvPr>
            <p:ph idx="2"/>
          </p:nvPr>
        </p:nvSpPr>
        <p:spPr>
          <a:xfrm>
            <a:off x="802386" y="2755901"/>
            <a:ext cx="3566160" cy="320040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780026" y="2074334"/>
            <a:ext cx="3566160" cy="640080"/>
          </a:xfrm>
        </p:spPr>
        <p:txBody>
          <a:bodyPr anchor="ctr" anchorCtr="1"/>
          <a:lstStyle>
            <a:lvl1pPr marL="0" indent="0" algn="ctr">
              <a:spcBef>
                <a:spcPts val="0"/>
              </a:spcBef>
              <a:buNone/>
              <a:defRPr>
                <a:solidFill>
                  <a:srgbClr val="736059"/>
                </a:solidFill>
              </a:defRPr>
            </a:lvl1pPr>
          </a:lstStyle>
          <a:p>
            <a:pPr lvl="0"/>
            <a:r>
              <a:rPr lang="en-US"/>
              <a:t>Click to edit Master text styles</a:t>
            </a:r>
          </a:p>
        </p:txBody>
      </p:sp>
      <p:sp>
        <p:nvSpPr>
          <p:cNvPr id="6" name="Content Placeholder 5"/>
          <p:cNvSpPr txBox="1">
            <a:spLocks noGrp="1"/>
          </p:cNvSpPr>
          <p:nvPr>
            <p:ph idx="4"/>
          </p:nvPr>
        </p:nvSpPr>
        <p:spPr>
          <a:xfrm>
            <a:off x="4780026" y="2756577"/>
            <a:ext cx="3566160" cy="320040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txBox="1">
            <a:spLocks noGrp="1"/>
          </p:cNvSpPr>
          <p:nvPr>
            <p:ph type="dt" sz="half" idx="7"/>
          </p:nvPr>
        </p:nvSpPr>
        <p:spPr/>
        <p:txBody>
          <a:bodyPr/>
          <a:lstStyle>
            <a:lvl1pPr>
              <a:defRPr/>
            </a:lvl1pPr>
          </a:lstStyle>
          <a:p>
            <a:fld id="{79133C42-DAD8-40D3-B7CB-B9F79572E6C9}" type="datetime1">
              <a:rPr lang="en-GB" smtClean="0"/>
              <a:t>07/03/2023</a:t>
            </a:fld>
            <a:endParaRPr lang="en-GB"/>
          </a:p>
        </p:txBody>
      </p:sp>
      <p:sp>
        <p:nvSpPr>
          <p:cNvPr id="8" name="Footer Placeholder 7"/>
          <p:cNvSpPr txBox="1">
            <a:spLocks noGrp="1"/>
          </p:cNvSpPr>
          <p:nvPr>
            <p:ph type="ftr" sz="quarter" idx="9"/>
          </p:nvPr>
        </p:nvSpPr>
        <p:spPr/>
        <p:txBody>
          <a:bodyPr/>
          <a:lstStyle>
            <a:lvl1pPr>
              <a:defRPr/>
            </a:lvl1pPr>
          </a:lstStyle>
          <a:p>
            <a:endParaRPr lang="en-GB"/>
          </a:p>
        </p:txBody>
      </p:sp>
      <p:sp>
        <p:nvSpPr>
          <p:cNvPr id="9" name="Slide Number Placeholder 8"/>
          <p:cNvSpPr txBox="1">
            <a:spLocks noGrp="1"/>
          </p:cNvSpPr>
          <p:nvPr>
            <p:ph type="sldNum" sz="quarter" idx="8"/>
          </p:nvPr>
        </p:nvSpPr>
        <p:spPr/>
        <p:txBody>
          <a:bodyPr/>
          <a:lstStyle>
            <a:lvl1pPr>
              <a:defRPr/>
            </a:lvl1pPr>
          </a:lstStyle>
          <a:p>
            <a:fld id="{9711ED86-9F18-421D-85DE-B5EF9B42C7E0}" type="slidenum">
              <a:rPr lang="en-GB" smtClean="0"/>
              <a:t>‹#›</a:t>
            </a:fld>
            <a:endParaRPr lang="en-GB"/>
          </a:p>
        </p:txBody>
      </p:sp>
    </p:spTree>
    <p:extLst>
      <p:ext uri="{BB962C8B-B14F-4D97-AF65-F5344CB8AC3E}">
        <p14:creationId xmlns:p14="http://schemas.microsoft.com/office/powerpoint/2010/main" val="294122169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2"/>
          <p:cNvSpPr txBox="1">
            <a:spLocks noGrp="1"/>
          </p:cNvSpPr>
          <p:nvPr>
            <p:ph type="dt" sz="half" idx="7"/>
          </p:nvPr>
        </p:nvSpPr>
        <p:spPr/>
        <p:txBody>
          <a:bodyPr/>
          <a:lstStyle>
            <a:lvl1pPr>
              <a:defRPr/>
            </a:lvl1pPr>
          </a:lstStyle>
          <a:p>
            <a:fld id="{6E009D93-4919-4EC3-B52D-99ACA1525405}" type="datetime1">
              <a:rPr lang="en-GB" smtClean="0"/>
              <a:t>07/03/2023</a:t>
            </a:fld>
            <a:endParaRPr lang="en-GB"/>
          </a:p>
        </p:txBody>
      </p:sp>
      <p:sp>
        <p:nvSpPr>
          <p:cNvPr id="4" name="Footer Placeholder 3"/>
          <p:cNvSpPr txBox="1">
            <a:spLocks noGrp="1"/>
          </p:cNvSpPr>
          <p:nvPr>
            <p:ph type="ftr" sz="quarter" idx="9"/>
          </p:nvPr>
        </p:nvSpPr>
        <p:spPr/>
        <p:txBody>
          <a:bodyPr/>
          <a:lstStyle>
            <a:lvl1pPr>
              <a:defRPr/>
            </a:lvl1pPr>
          </a:lstStyle>
          <a:p>
            <a:endParaRPr lang="en-GB"/>
          </a:p>
        </p:txBody>
      </p:sp>
      <p:sp>
        <p:nvSpPr>
          <p:cNvPr id="5" name="Slide Number Placeholder 4"/>
          <p:cNvSpPr txBox="1">
            <a:spLocks noGrp="1"/>
          </p:cNvSpPr>
          <p:nvPr>
            <p:ph type="sldNum" sz="quarter" idx="8"/>
          </p:nvPr>
        </p:nvSpPr>
        <p:spPr/>
        <p:txBody>
          <a:bodyPr/>
          <a:lstStyle>
            <a:lvl1pPr>
              <a:defRPr/>
            </a:lvl1pPr>
          </a:lstStyle>
          <a:p>
            <a:fld id="{9711ED86-9F18-421D-85DE-B5EF9B42C7E0}" type="slidenum">
              <a:rPr lang="en-GB" smtClean="0"/>
              <a:t>‹#›</a:t>
            </a:fld>
            <a:endParaRPr lang="en-GB"/>
          </a:p>
        </p:txBody>
      </p:sp>
    </p:spTree>
    <p:extLst>
      <p:ext uri="{BB962C8B-B14F-4D97-AF65-F5344CB8AC3E}">
        <p14:creationId xmlns:p14="http://schemas.microsoft.com/office/powerpoint/2010/main" val="1684687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fld id="{D1F98FCD-C0BC-4B46-9FFE-8B220B6503F7}" type="datetime1">
              <a:rPr lang="en-GB" smtClean="0"/>
              <a:t>07/03/2023</a:t>
            </a:fld>
            <a:endParaRPr lang="en-GB"/>
          </a:p>
        </p:txBody>
      </p:sp>
      <p:sp>
        <p:nvSpPr>
          <p:cNvPr id="3" name="Footer Placeholder 2"/>
          <p:cNvSpPr txBox="1">
            <a:spLocks noGrp="1"/>
          </p:cNvSpPr>
          <p:nvPr>
            <p:ph type="ftr" sz="quarter" idx="9"/>
          </p:nvPr>
        </p:nvSpPr>
        <p:spPr/>
        <p:txBody>
          <a:bodyPr/>
          <a:lstStyle>
            <a:lvl1pPr>
              <a:defRPr/>
            </a:lvl1pPr>
          </a:lstStyle>
          <a:p>
            <a:endParaRPr lang="en-GB"/>
          </a:p>
        </p:txBody>
      </p:sp>
      <p:sp>
        <p:nvSpPr>
          <p:cNvPr id="4" name="Slide Number Placeholder 3"/>
          <p:cNvSpPr txBox="1">
            <a:spLocks noGrp="1"/>
          </p:cNvSpPr>
          <p:nvPr>
            <p:ph type="sldNum" sz="quarter" idx="8"/>
          </p:nvPr>
        </p:nvSpPr>
        <p:spPr/>
        <p:txBody>
          <a:bodyPr/>
          <a:lstStyle>
            <a:lvl1pPr>
              <a:defRPr/>
            </a:lvl1pPr>
          </a:lstStyle>
          <a:p>
            <a:fld id="{9711ED86-9F18-421D-85DE-B5EF9B42C7E0}" type="slidenum">
              <a:rPr lang="en-GB" smtClean="0"/>
              <a:t>‹#›</a:t>
            </a:fld>
            <a:endParaRPr lang="en-GB"/>
          </a:p>
        </p:txBody>
      </p:sp>
    </p:spTree>
    <p:extLst>
      <p:ext uri="{BB962C8B-B14F-4D97-AF65-F5344CB8AC3E}">
        <p14:creationId xmlns:p14="http://schemas.microsoft.com/office/powerpoint/2010/main" val="1750886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4"/>
          <p:cNvSpPr/>
          <p:nvPr/>
        </p:nvSpPr>
        <p:spPr>
          <a:xfrm>
            <a:off x="6765287" y="237744"/>
            <a:ext cx="2194560" cy="6382512"/>
          </a:xfrm>
          <a:prstGeom prst="rect">
            <a:avLst/>
          </a:prstGeom>
          <a:solidFill>
            <a:srgbClr val="E7E0C7"/>
          </a:solidFill>
          <a:ln cap="flat">
            <a:noFill/>
            <a:prstDash val="solid"/>
          </a:ln>
        </p:spPr>
        <p:txBody>
          <a:bodyPr lIns="0" tIns="0" rIns="0" bIns="0"/>
          <a:lstStyle/>
          <a:p>
            <a:endParaRPr lang="en-GB" sz="1350"/>
          </a:p>
        </p:txBody>
      </p:sp>
      <p:sp>
        <p:nvSpPr>
          <p:cNvPr id="3" name="Title 1"/>
          <p:cNvSpPr txBox="1">
            <a:spLocks noGrp="1"/>
          </p:cNvSpPr>
          <p:nvPr>
            <p:ph type="title"/>
          </p:nvPr>
        </p:nvSpPr>
        <p:spPr>
          <a:xfrm>
            <a:off x="6972302" y="607390"/>
            <a:ext cx="1823082" cy="1645920"/>
          </a:xfrm>
        </p:spPr>
        <p:txBody>
          <a:bodyPr anchor="b"/>
          <a:lstStyle>
            <a:lvl1pPr>
              <a:defRPr sz="2100">
                <a:solidFill>
                  <a:srgbClr val="000000"/>
                </a:solidFill>
              </a:defRPr>
            </a:lvl1pPr>
          </a:lstStyle>
          <a:p>
            <a:pPr lvl="0"/>
            <a:r>
              <a:rPr lang="en-US"/>
              <a:t>Click to edit Master title style</a:t>
            </a:r>
          </a:p>
        </p:txBody>
      </p:sp>
      <p:sp>
        <p:nvSpPr>
          <p:cNvPr id="4" name="Content Placeholder 2"/>
          <p:cNvSpPr txBox="1">
            <a:spLocks noGrp="1"/>
          </p:cNvSpPr>
          <p:nvPr>
            <p:ph idx="1"/>
          </p:nvPr>
        </p:nvSpPr>
        <p:spPr>
          <a:xfrm>
            <a:off x="514350" y="609603"/>
            <a:ext cx="5829300" cy="5333996"/>
          </a:xfrm>
        </p:spPr>
        <p:txBody>
          <a:bodyPr/>
          <a:lstStyle>
            <a:lvl1pPr>
              <a:defRPr sz="1425"/>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txBox="1">
            <a:spLocks noGrp="1"/>
          </p:cNvSpPr>
          <p:nvPr>
            <p:ph type="body" idx="2"/>
          </p:nvPr>
        </p:nvSpPr>
        <p:spPr>
          <a:xfrm>
            <a:off x="6972302" y="2286000"/>
            <a:ext cx="1823082" cy="3505196"/>
          </a:xfrm>
        </p:spPr>
        <p:txBody>
          <a:bodyPr/>
          <a:lstStyle>
            <a:lvl1pPr marL="0" indent="0">
              <a:lnSpc>
                <a:spcPct val="110000"/>
              </a:lnSpc>
              <a:spcBef>
                <a:spcPts val="600"/>
              </a:spcBef>
              <a:buNone/>
              <a:defRPr sz="1050"/>
            </a:lvl1pPr>
          </a:lstStyle>
          <a:p>
            <a:pPr lvl="0"/>
            <a:r>
              <a:rPr lang="en-US"/>
              <a:t>Click to edit Master text styles</a:t>
            </a:r>
          </a:p>
        </p:txBody>
      </p:sp>
      <p:sp>
        <p:nvSpPr>
          <p:cNvPr id="6" name="Date Placeholder 7"/>
          <p:cNvSpPr txBox="1">
            <a:spLocks noGrp="1"/>
          </p:cNvSpPr>
          <p:nvPr>
            <p:ph type="dt" sz="half" idx="7"/>
          </p:nvPr>
        </p:nvSpPr>
        <p:spPr/>
        <p:txBody>
          <a:bodyPr/>
          <a:lstStyle>
            <a:lvl1pPr>
              <a:defRPr/>
            </a:lvl1pPr>
          </a:lstStyle>
          <a:p>
            <a:fld id="{B3DE60BB-5EFC-4EB4-83DD-568AFCE04100}" type="datetime1">
              <a:rPr lang="en-GB" smtClean="0"/>
              <a:t>07/03/2023</a:t>
            </a:fld>
            <a:endParaRPr lang="en-GB"/>
          </a:p>
        </p:txBody>
      </p:sp>
      <p:sp>
        <p:nvSpPr>
          <p:cNvPr id="7" name="Footer Placeholder 8"/>
          <p:cNvSpPr txBox="1">
            <a:spLocks noGrp="1"/>
          </p:cNvSpPr>
          <p:nvPr>
            <p:ph type="ftr" sz="quarter" idx="9"/>
          </p:nvPr>
        </p:nvSpPr>
        <p:spPr/>
        <p:txBody>
          <a:bodyPr anchorCtr="0"/>
          <a:lstStyle>
            <a:lvl1pPr algn="r">
              <a:defRPr/>
            </a:lvl1pPr>
          </a:lstStyle>
          <a:p>
            <a:endParaRPr lang="en-GB"/>
          </a:p>
        </p:txBody>
      </p:sp>
      <p:sp>
        <p:nvSpPr>
          <p:cNvPr id="8" name="Slide Number Placeholder 10"/>
          <p:cNvSpPr txBox="1">
            <a:spLocks noGrp="1"/>
          </p:cNvSpPr>
          <p:nvPr>
            <p:ph type="sldNum" sz="quarter" idx="8"/>
          </p:nvPr>
        </p:nvSpPr>
        <p:spPr>
          <a:xfrm>
            <a:off x="7797546" y="6227064"/>
            <a:ext cx="1097280" cy="256032"/>
          </a:xfrm>
        </p:spPr>
        <p:txBody>
          <a:bodyPr/>
          <a:lstStyle>
            <a:lvl1pPr>
              <a:defRPr/>
            </a:lvl1pPr>
          </a:lstStyle>
          <a:p>
            <a:fld id="{9711ED86-9F18-421D-85DE-B5EF9B42C7E0}" type="slidenum">
              <a:rPr lang="en-GB" smtClean="0"/>
              <a:t>‹#›</a:t>
            </a:fld>
            <a:endParaRPr lang="en-GB"/>
          </a:p>
        </p:txBody>
      </p:sp>
      <p:sp>
        <p:nvSpPr>
          <p:cNvPr id="9" name="Rectangle 11"/>
          <p:cNvSpPr/>
          <p:nvPr/>
        </p:nvSpPr>
        <p:spPr>
          <a:xfrm>
            <a:off x="6868157" y="374904"/>
            <a:ext cx="1988820" cy="6108192"/>
          </a:xfrm>
          <a:prstGeom prst="rect">
            <a:avLst/>
          </a:prstGeom>
          <a:noFill/>
          <a:ln w="6345" cap="sq">
            <a:solidFill>
              <a:srgbClr val="404040"/>
            </a:solidFill>
            <a:prstDash val="solid"/>
            <a:miter/>
          </a:ln>
        </p:spPr>
        <p:txBody>
          <a:bodyPr lIns="0" tIns="0" rIns="0" bIns="0"/>
          <a:lstStyle/>
          <a:p>
            <a:endParaRPr lang="en-GB" sz="1350"/>
          </a:p>
        </p:txBody>
      </p:sp>
    </p:spTree>
    <p:extLst>
      <p:ext uri="{BB962C8B-B14F-4D97-AF65-F5344CB8AC3E}">
        <p14:creationId xmlns:p14="http://schemas.microsoft.com/office/powerpoint/2010/main" val="330812118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Rectangle 13"/>
          <p:cNvSpPr/>
          <p:nvPr/>
        </p:nvSpPr>
        <p:spPr>
          <a:xfrm>
            <a:off x="6765287" y="237744"/>
            <a:ext cx="2194560" cy="6382512"/>
          </a:xfrm>
          <a:prstGeom prst="rect">
            <a:avLst/>
          </a:prstGeom>
          <a:solidFill>
            <a:srgbClr val="E7E0C7"/>
          </a:solidFill>
          <a:ln cap="flat">
            <a:noFill/>
            <a:prstDash val="solid"/>
          </a:ln>
        </p:spPr>
        <p:txBody>
          <a:bodyPr lIns="0" tIns="0" rIns="0" bIns="0"/>
          <a:lstStyle/>
          <a:p>
            <a:endParaRPr lang="en-GB" sz="1350"/>
          </a:p>
        </p:txBody>
      </p:sp>
      <p:sp>
        <p:nvSpPr>
          <p:cNvPr id="3" name="Title 1"/>
          <p:cNvSpPr txBox="1">
            <a:spLocks noGrp="1"/>
          </p:cNvSpPr>
          <p:nvPr>
            <p:ph type="title"/>
          </p:nvPr>
        </p:nvSpPr>
        <p:spPr>
          <a:xfrm>
            <a:off x="6972302" y="603504"/>
            <a:ext cx="1824228" cy="1645920"/>
          </a:xfrm>
        </p:spPr>
        <p:txBody>
          <a:bodyPr anchor="b">
            <a:noAutofit/>
          </a:bodyPr>
          <a:lstStyle>
            <a:lvl1pPr>
              <a:defRPr sz="2100">
                <a:solidFill>
                  <a:srgbClr val="000000"/>
                </a:solidFill>
              </a:defRPr>
            </a:lvl1pPr>
          </a:lstStyle>
          <a:p>
            <a:pPr lvl="0"/>
            <a:r>
              <a:rPr lang="en-US"/>
              <a:t>Click to edit Master title style</a:t>
            </a:r>
          </a:p>
        </p:txBody>
      </p:sp>
      <p:sp>
        <p:nvSpPr>
          <p:cNvPr id="4" name="Picture Placeholder 2"/>
          <p:cNvSpPr txBox="1">
            <a:spLocks noGrp="1"/>
          </p:cNvSpPr>
          <p:nvPr>
            <p:ph type="pic" idx="1"/>
          </p:nvPr>
        </p:nvSpPr>
        <p:spPr>
          <a:xfrm>
            <a:off x="171450" y="237744"/>
            <a:ext cx="6398514" cy="6382512"/>
          </a:xfrm>
          <a:solidFill>
            <a:srgbClr val="C0BABA"/>
          </a:solidFill>
        </p:spPr>
        <p:txBody>
          <a:bodyPr/>
          <a:lstStyle>
            <a:lvl1pPr marL="0" indent="0">
              <a:buNone/>
              <a:defRPr sz="2400"/>
            </a:lvl1pPr>
          </a:lstStyle>
          <a:p>
            <a:pPr lvl="0"/>
            <a:r>
              <a:rPr lang="en-US"/>
              <a:t>Click icon to add picture</a:t>
            </a:r>
          </a:p>
        </p:txBody>
      </p:sp>
      <p:sp>
        <p:nvSpPr>
          <p:cNvPr id="5" name="Text Placeholder 3"/>
          <p:cNvSpPr txBox="1">
            <a:spLocks noGrp="1"/>
          </p:cNvSpPr>
          <p:nvPr>
            <p:ph type="body" idx="2"/>
          </p:nvPr>
        </p:nvSpPr>
        <p:spPr>
          <a:xfrm>
            <a:off x="6972302" y="2286001"/>
            <a:ext cx="1824228" cy="3502151"/>
          </a:xfrm>
        </p:spPr>
        <p:txBody>
          <a:bodyPr/>
          <a:lstStyle>
            <a:lvl1pPr marL="0" indent="0">
              <a:lnSpc>
                <a:spcPct val="110000"/>
              </a:lnSpc>
              <a:spcBef>
                <a:spcPts val="600"/>
              </a:spcBef>
              <a:buNone/>
              <a:defRPr sz="1050"/>
            </a:lvl1pPr>
          </a:lstStyle>
          <a:p>
            <a:pPr lvl="0"/>
            <a:r>
              <a:rPr lang="en-US"/>
              <a:t>Click to edit Master text styles</a:t>
            </a:r>
          </a:p>
        </p:txBody>
      </p:sp>
      <p:sp>
        <p:nvSpPr>
          <p:cNvPr id="6" name="Date Placeholder 4"/>
          <p:cNvSpPr txBox="1">
            <a:spLocks noGrp="1"/>
          </p:cNvSpPr>
          <p:nvPr>
            <p:ph type="dt" sz="half" idx="7"/>
          </p:nvPr>
        </p:nvSpPr>
        <p:spPr/>
        <p:txBody>
          <a:bodyPr/>
          <a:lstStyle>
            <a:lvl1pPr>
              <a:defRPr>
                <a:solidFill>
                  <a:srgbClr val="FFFFFF"/>
                </a:solidFill>
                <a:effectLst>
                  <a:outerShdw dist="6348" dir="2700000">
                    <a:srgbClr val="000000"/>
                  </a:outerShdw>
                </a:effectLst>
              </a:defRPr>
            </a:lvl1pPr>
          </a:lstStyle>
          <a:p>
            <a:fld id="{E30250AA-C5E2-4434-AC8E-4B660A7B5E24}" type="datetime1">
              <a:rPr lang="en-GB" smtClean="0"/>
              <a:t>07/03/2023</a:t>
            </a:fld>
            <a:endParaRPr lang="en-GB"/>
          </a:p>
        </p:txBody>
      </p:sp>
      <p:sp>
        <p:nvSpPr>
          <p:cNvPr id="7" name="Footer Placeholder 5"/>
          <p:cNvSpPr txBox="1">
            <a:spLocks noGrp="1"/>
          </p:cNvSpPr>
          <p:nvPr>
            <p:ph type="ftr" sz="quarter" idx="9"/>
          </p:nvPr>
        </p:nvSpPr>
        <p:spPr/>
        <p:txBody>
          <a:bodyPr anchorCtr="0"/>
          <a:lstStyle>
            <a:lvl1pPr algn="r" defTabSz="685800">
              <a:defRPr>
                <a:solidFill>
                  <a:srgbClr val="FFFFFF"/>
                </a:solidFill>
                <a:effectLst>
                  <a:outerShdw dist="6348" dir="2700000">
                    <a:srgbClr val="000000"/>
                  </a:outerShdw>
                </a:effectLst>
              </a:defRPr>
            </a:lvl1pPr>
          </a:lstStyle>
          <a:p>
            <a:endParaRPr lang="en-GB"/>
          </a:p>
        </p:txBody>
      </p:sp>
      <p:sp>
        <p:nvSpPr>
          <p:cNvPr id="8" name="Slide Number Placeholder 6"/>
          <p:cNvSpPr txBox="1">
            <a:spLocks noGrp="1"/>
          </p:cNvSpPr>
          <p:nvPr>
            <p:ph type="sldNum" sz="quarter" idx="8"/>
          </p:nvPr>
        </p:nvSpPr>
        <p:spPr>
          <a:xfrm>
            <a:off x="7797546" y="6227064"/>
            <a:ext cx="1097280" cy="256032"/>
          </a:xfrm>
        </p:spPr>
        <p:txBody>
          <a:bodyPr/>
          <a:lstStyle>
            <a:lvl1pPr>
              <a:defRPr/>
            </a:lvl1pPr>
          </a:lstStyle>
          <a:p>
            <a:fld id="{9711ED86-9F18-421D-85DE-B5EF9B42C7E0}" type="slidenum">
              <a:rPr lang="en-GB" smtClean="0"/>
              <a:t>‹#›</a:t>
            </a:fld>
            <a:endParaRPr lang="en-GB"/>
          </a:p>
        </p:txBody>
      </p:sp>
      <p:sp>
        <p:nvSpPr>
          <p:cNvPr id="9" name="Rectangle 9"/>
          <p:cNvSpPr/>
          <p:nvPr/>
        </p:nvSpPr>
        <p:spPr>
          <a:xfrm>
            <a:off x="6868157" y="374904"/>
            <a:ext cx="1988820" cy="6108192"/>
          </a:xfrm>
          <a:prstGeom prst="rect">
            <a:avLst/>
          </a:prstGeom>
          <a:noFill/>
          <a:ln w="6345" cap="sq">
            <a:solidFill>
              <a:srgbClr val="404040"/>
            </a:solidFill>
            <a:prstDash val="solid"/>
            <a:miter/>
          </a:ln>
        </p:spPr>
        <p:txBody>
          <a:bodyPr lIns="0" tIns="0" rIns="0" bIns="0"/>
          <a:lstStyle/>
          <a:p>
            <a:endParaRPr lang="en-GB" sz="1350"/>
          </a:p>
        </p:txBody>
      </p:sp>
    </p:spTree>
    <p:extLst>
      <p:ext uri="{BB962C8B-B14F-4D97-AF65-F5344CB8AC3E}">
        <p14:creationId xmlns:p14="http://schemas.microsoft.com/office/powerpoint/2010/main" val="1510423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tile sx="100000" sy="100000" algn="tl"/>
        </a:blipFill>
        <a:effectLst/>
      </p:bgPr>
    </p:bg>
    <p:spTree>
      <p:nvGrpSpPr>
        <p:cNvPr id="1" name=""/>
        <p:cNvGrpSpPr/>
        <p:nvPr/>
      </p:nvGrpSpPr>
      <p:grpSpPr>
        <a:xfrm>
          <a:off x="0" y="0"/>
          <a:ext cx="0" cy="0"/>
          <a:chOff x="0" y="0"/>
          <a:chExt cx="0" cy="0"/>
        </a:xfrm>
      </p:grpSpPr>
      <p:sp>
        <p:nvSpPr>
          <p:cNvPr id="2" name="Rectangle 6"/>
          <p:cNvSpPr/>
          <p:nvPr/>
        </p:nvSpPr>
        <p:spPr>
          <a:xfrm>
            <a:off x="176024" y="237744"/>
            <a:ext cx="8791956" cy="6382512"/>
          </a:xfrm>
          <a:prstGeom prst="rect">
            <a:avLst/>
          </a:prstGeom>
          <a:solidFill>
            <a:srgbClr val="E7E0C7"/>
          </a:solidFill>
          <a:ln cap="flat">
            <a:noFill/>
            <a:prstDash val="solid"/>
          </a:ln>
        </p:spPr>
        <p:txBody>
          <a:bodyPr lIns="0" tIns="0" rIns="0" bIns="0"/>
          <a:lstStyle/>
          <a:p>
            <a:endParaRPr lang="en-GB" sz="1350"/>
          </a:p>
        </p:txBody>
      </p:sp>
      <p:sp>
        <p:nvSpPr>
          <p:cNvPr id="3" name="Title Placeholder 1"/>
          <p:cNvSpPr txBox="1">
            <a:spLocks noGrp="1"/>
          </p:cNvSpPr>
          <p:nvPr>
            <p:ph type="title"/>
          </p:nvPr>
        </p:nvSpPr>
        <p:spPr>
          <a:xfrm>
            <a:off x="800102" y="642594"/>
            <a:ext cx="7543800" cy="1371600"/>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4" name="Text Placeholder 2"/>
          <p:cNvSpPr txBox="1">
            <a:spLocks noGrp="1"/>
          </p:cNvSpPr>
          <p:nvPr>
            <p:ph type="body" idx="1"/>
          </p:nvPr>
        </p:nvSpPr>
        <p:spPr>
          <a:xfrm>
            <a:off x="800102" y="2103120"/>
            <a:ext cx="7543800" cy="3931920"/>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txBox="1">
            <a:spLocks noGrp="1"/>
          </p:cNvSpPr>
          <p:nvPr>
            <p:ph type="dt" sz="half" idx="2"/>
          </p:nvPr>
        </p:nvSpPr>
        <p:spPr>
          <a:xfrm>
            <a:off x="292096" y="6214536"/>
            <a:ext cx="2057400" cy="256032"/>
          </a:xfrm>
          <a:prstGeom prst="rect">
            <a:avLst/>
          </a:prstGeom>
          <a:noFill/>
          <a:ln>
            <a:noFill/>
          </a:ln>
        </p:spPr>
        <p:txBody>
          <a:bodyPr vert="horz" wrap="square" lIns="91440" tIns="45720" rIns="91440" bIns="45720" anchor="b" anchorCtr="0" compatLnSpc="1">
            <a:noAutofit/>
          </a:bodyPr>
          <a:lstStyle>
            <a:lvl1pPr marL="0" marR="0" lvl="0" indent="0" algn="l" defTabSz="342900" rtl="0" fontAlgn="auto" hangingPunct="1">
              <a:lnSpc>
                <a:spcPct val="100000"/>
              </a:lnSpc>
              <a:spcBef>
                <a:spcPts val="0"/>
              </a:spcBef>
              <a:spcAft>
                <a:spcPts val="0"/>
              </a:spcAft>
              <a:buNone/>
              <a:tabLst/>
              <a:defRPr lang="en-GB" sz="750" b="0" i="0" u="none" strike="noStrike" kern="1200" cap="none" spc="0" baseline="0">
                <a:solidFill>
                  <a:srgbClr val="404040"/>
                </a:solidFill>
                <a:uFillTx/>
                <a:latin typeface="Century Gothic"/>
              </a:defRPr>
            </a:lvl1pPr>
          </a:lstStyle>
          <a:p>
            <a:fld id="{973E03D8-98C5-40B3-9210-CCCCDF73A1B7}" type="datetime1">
              <a:rPr lang="en-GB" smtClean="0"/>
              <a:t>07/03/2023</a:t>
            </a:fld>
            <a:endParaRPr lang="en-GB"/>
          </a:p>
        </p:txBody>
      </p:sp>
      <p:sp>
        <p:nvSpPr>
          <p:cNvPr id="6" name="Footer Placeholder 4"/>
          <p:cNvSpPr txBox="1">
            <a:spLocks noGrp="1"/>
          </p:cNvSpPr>
          <p:nvPr>
            <p:ph type="ftr" sz="quarter" idx="3"/>
          </p:nvPr>
        </p:nvSpPr>
        <p:spPr>
          <a:xfrm>
            <a:off x="2617472" y="6214536"/>
            <a:ext cx="3909060" cy="256032"/>
          </a:xfrm>
          <a:prstGeom prst="rect">
            <a:avLst/>
          </a:prstGeom>
          <a:noFill/>
          <a:ln>
            <a:noFill/>
          </a:ln>
        </p:spPr>
        <p:txBody>
          <a:bodyPr vert="horz" wrap="square" lIns="91440" tIns="45720" rIns="91440" bIns="45720" anchor="b" anchorCtr="1" compatLnSpc="1">
            <a:noAutofit/>
          </a:bodyPr>
          <a:lstStyle>
            <a:lvl1pPr marL="0" marR="0" lvl="0" indent="0" algn="ctr" defTabSz="342900" rtl="0" fontAlgn="auto" hangingPunct="1">
              <a:lnSpc>
                <a:spcPct val="100000"/>
              </a:lnSpc>
              <a:spcBef>
                <a:spcPts val="0"/>
              </a:spcBef>
              <a:spcAft>
                <a:spcPts val="0"/>
              </a:spcAft>
              <a:buNone/>
              <a:tabLst/>
              <a:defRPr lang="en-US" sz="750" b="0" i="0" u="none" strike="noStrike" kern="1200" cap="none" spc="0" baseline="0">
                <a:solidFill>
                  <a:srgbClr val="404040"/>
                </a:solidFill>
                <a:uFillTx/>
                <a:latin typeface="Century Gothic"/>
              </a:defRPr>
            </a:lvl1pPr>
          </a:lstStyle>
          <a:p>
            <a:endParaRPr lang="en-GB"/>
          </a:p>
        </p:txBody>
      </p:sp>
      <p:sp>
        <p:nvSpPr>
          <p:cNvPr id="7" name="Slide Number Placeholder 5"/>
          <p:cNvSpPr txBox="1">
            <a:spLocks noGrp="1"/>
          </p:cNvSpPr>
          <p:nvPr>
            <p:ph type="sldNum" sz="quarter" idx="4"/>
          </p:nvPr>
        </p:nvSpPr>
        <p:spPr>
          <a:xfrm>
            <a:off x="7761404" y="6214536"/>
            <a:ext cx="1097280" cy="256032"/>
          </a:xfrm>
          <a:prstGeom prst="rect">
            <a:avLst/>
          </a:prstGeom>
          <a:noFill/>
          <a:ln>
            <a:noFill/>
          </a:ln>
        </p:spPr>
        <p:txBody>
          <a:bodyPr vert="horz" wrap="square" lIns="91440" tIns="45720" rIns="91440" bIns="45720" anchor="b" anchorCtr="0" compatLnSpc="1">
            <a:noAutofit/>
          </a:bodyPr>
          <a:lstStyle>
            <a:lvl1pPr marL="0" marR="0" lvl="0" indent="0" algn="r" defTabSz="342900" rtl="0" fontAlgn="auto" hangingPunct="1">
              <a:lnSpc>
                <a:spcPct val="100000"/>
              </a:lnSpc>
              <a:spcBef>
                <a:spcPts val="0"/>
              </a:spcBef>
              <a:spcAft>
                <a:spcPts val="0"/>
              </a:spcAft>
              <a:buNone/>
              <a:tabLst/>
              <a:defRPr lang="en-US" sz="750" b="0" i="0" u="none" strike="noStrike" kern="1200" cap="none" spc="0" baseline="0">
                <a:solidFill>
                  <a:srgbClr val="404040"/>
                </a:solidFill>
                <a:uFillTx/>
                <a:latin typeface="Century Gothic"/>
              </a:defRPr>
            </a:lvl1pPr>
          </a:lstStyle>
          <a:p>
            <a:fld id="{9711ED86-9F18-421D-85DE-B5EF9B42C7E0}" type="slidenum">
              <a:rPr lang="en-GB" smtClean="0"/>
              <a:t>‹#›</a:t>
            </a:fld>
            <a:endParaRPr lang="en-GB"/>
          </a:p>
        </p:txBody>
      </p:sp>
      <p:sp>
        <p:nvSpPr>
          <p:cNvPr id="8" name="Rectangle 7"/>
          <p:cNvSpPr/>
          <p:nvPr/>
        </p:nvSpPr>
        <p:spPr>
          <a:xfrm>
            <a:off x="278894" y="374904"/>
            <a:ext cx="8586216" cy="6108192"/>
          </a:xfrm>
          <a:prstGeom prst="rect">
            <a:avLst/>
          </a:prstGeom>
          <a:noFill/>
          <a:ln w="6345" cap="sq">
            <a:solidFill>
              <a:srgbClr val="404040"/>
            </a:solidFill>
            <a:prstDash val="solid"/>
            <a:miter/>
          </a:ln>
        </p:spPr>
        <p:txBody>
          <a:bodyPr lIns="0" tIns="0" rIns="0" bIns="0"/>
          <a:lstStyle/>
          <a:p>
            <a:endParaRPr lang="en-GB" sz="1350"/>
          </a:p>
        </p:txBody>
      </p:sp>
    </p:spTree>
    <p:extLst>
      <p:ext uri="{BB962C8B-B14F-4D97-AF65-F5344CB8AC3E}">
        <p14:creationId xmlns:p14="http://schemas.microsoft.com/office/powerpoint/2010/main" val="264636666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ftr="0" dt="0"/>
  <p:txStyles>
    <p:titleStyle>
      <a:lvl1pPr marL="0" marR="0" lvl="0" indent="0" algn="l" defTabSz="685800" rtl="0" eaLnBrk="1" fontAlgn="auto" hangingPunct="1">
        <a:lnSpc>
          <a:spcPct val="90000"/>
        </a:lnSpc>
        <a:spcBef>
          <a:spcPts val="0"/>
        </a:spcBef>
        <a:spcAft>
          <a:spcPts val="0"/>
        </a:spcAft>
        <a:buNone/>
        <a:tabLst/>
        <a:defRPr lang="en-US" sz="3600" b="0" i="0" u="none" strike="noStrike" kern="1200" cap="none" spc="0" baseline="0">
          <a:solidFill>
            <a:srgbClr val="262626"/>
          </a:solidFill>
          <a:uFillTx/>
          <a:latin typeface="Century Gothic"/>
        </a:defRPr>
      </a:lvl1pPr>
    </p:titleStyle>
    <p:bodyStyle>
      <a:lvl1pPr marL="137160" marR="0" lvl="0" indent="-137160" algn="l" defTabSz="685800" rtl="0" eaLnBrk="1" fontAlgn="auto" hangingPunct="1">
        <a:lnSpc>
          <a:spcPct val="100000"/>
        </a:lnSpc>
        <a:spcBef>
          <a:spcPts val="675"/>
        </a:spcBef>
        <a:spcAft>
          <a:spcPts val="0"/>
        </a:spcAft>
        <a:buClr>
          <a:srgbClr val="262626"/>
        </a:buClr>
        <a:buSzPct val="100000"/>
        <a:buFont typeface="Garamond" pitchFamily="18"/>
        <a:buChar char="◦"/>
        <a:tabLst/>
        <a:defRPr lang="en-US" sz="1350" b="0" i="0" u="none" strike="noStrike" kern="1200" cap="none" spc="0" baseline="0">
          <a:solidFill>
            <a:srgbClr val="000000"/>
          </a:solidFill>
          <a:uFillTx/>
          <a:latin typeface="Century Gothic"/>
        </a:defRPr>
      </a:lvl1pPr>
      <a:lvl2pPr marL="342900" marR="0" lvl="1" indent="-137160" algn="l" defTabSz="685800" rtl="0" eaLnBrk="1" fontAlgn="auto" hangingPunct="1">
        <a:lnSpc>
          <a:spcPct val="100000"/>
        </a:lnSpc>
        <a:spcBef>
          <a:spcPts val="375"/>
        </a:spcBef>
        <a:spcAft>
          <a:spcPts val="0"/>
        </a:spcAft>
        <a:buClr>
          <a:srgbClr val="262626"/>
        </a:buClr>
        <a:buSzPct val="100000"/>
        <a:buFont typeface="Garamond" pitchFamily="18"/>
        <a:buChar char="◦"/>
        <a:tabLst/>
        <a:defRPr lang="en-US" sz="1200" b="0" i="0" u="none" strike="noStrike" kern="1200" cap="none" spc="0" baseline="0">
          <a:solidFill>
            <a:srgbClr val="000000"/>
          </a:solidFill>
          <a:uFillTx/>
          <a:latin typeface="Century Gothic"/>
        </a:defRPr>
      </a:lvl2pPr>
      <a:lvl3pPr marL="548640" marR="0" lvl="2" indent="-137160" algn="l" defTabSz="685800" rtl="0" eaLnBrk="1" fontAlgn="auto" hangingPunct="1">
        <a:lnSpc>
          <a:spcPct val="100000"/>
        </a:lnSpc>
        <a:spcBef>
          <a:spcPts val="375"/>
        </a:spcBef>
        <a:spcAft>
          <a:spcPts val="0"/>
        </a:spcAft>
        <a:buClr>
          <a:srgbClr val="262626"/>
        </a:buClr>
        <a:buSzPct val="100000"/>
        <a:buFont typeface="Garamond" pitchFamily="18"/>
        <a:buChar char="◦"/>
        <a:tabLst/>
        <a:defRPr lang="en-US" sz="1050" b="0" i="0" u="none" strike="noStrike" kern="1200" cap="none" spc="0" baseline="0">
          <a:solidFill>
            <a:srgbClr val="000000"/>
          </a:solidFill>
          <a:uFillTx/>
          <a:latin typeface="Century Gothic"/>
        </a:defRPr>
      </a:lvl3pPr>
      <a:lvl4pPr marL="754380" marR="0" lvl="3" indent="-137160" algn="l" defTabSz="685800" rtl="0" eaLnBrk="1" fontAlgn="auto" hangingPunct="1">
        <a:lnSpc>
          <a:spcPct val="100000"/>
        </a:lnSpc>
        <a:spcBef>
          <a:spcPts val="375"/>
        </a:spcBef>
        <a:spcAft>
          <a:spcPts val="0"/>
        </a:spcAft>
        <a:buClr>
          <a:srgbClr val="262626"/>
        </a:buClr>
        <a:buSzPct val="100000"/>
        <a:buFont typeface="Garamond" pitchFamily="18"/>
        <a:buChar char="◦"/>
        <a:tabLst/>
        <a:defRPr lang="en-US" sz="1050" b="0" i="0" u="none" strike="noStrike" kern="1200" cap="none" spc="0" baseline="0">
          <a:solidFill>
            <a:srgbClr val="000000"/>
          </a:solidFill>
          <a:uFillTx/>
          <a:latin typeface="Century Gothic"/>
        </a:defRPr>
      </a:lvl4pPr>
      <a:lvl5pPr marL="960120" marR="0" lvl="4" indent="-137160" algn="l" defTabSz="685800" rtl="0" eaLnBrk="1" fontAlgn="auto" hangingPunct="1">
        <a:lnSpc>
          <a:spcPct val="100000"/>
        </a:lnSpc>
        <a:spcBef>
          <a:spcPts val="375"/>
        </a:spcBef>
        <a:spcAft>
          <a:spcPts val="0"/>
        </a:spcAft>
        <a:buClr>
          <a:srgbClr val="262626"/>
        </a:buClr>
        <a:buSzPct val="100000"/>
        <a:buFont typeface="Garamond" pitchFamily="18"/>
        <a:buChar char="◦"/>
        <a:tabLst/>
        <a:defRPr lang="en-US" sz="1050" b="0" i="0" u="none" strike="noStrike" kern="1200" cap="none" spc="0" baseline="0">
          <a:solidFill>
            <a:srgbClr val="000000"/>
          </a:solidFill>
          <a:uFillTx/>
          <a:latin typeface="Century Gothic"/>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jpeg"/><Relationship Id="rId7" Type="http://schemas.openxmlformats.org/officeDocument/2006/relationships/image" Target="../media/image61.png"/><Relationship Id="rId2" Type="http://schemas.openxmlformats.org/officeDocument/2006/relationships/hyperlink" Target="https://www.google.co.uk/url?sa=i&amp;rct=j&amp;q=&amp;esrc=s&amp;source=images&amp;cd=&amp;cad=rja&amp;uact=8&amp;ved=0CAcQjRxqFQoTCM2G3_6v2cgCFcFdGgodjKcJhQ&amp;url=http://www.aerva.com/taco-bell-uses-aerva-platform-for-product-launch-tweet-off/&amp;bvm=bv.105841590,d.cWw&amp;psig=AFQjCNFtL0KQErglX7MmDHdXXdZ4HGQ8bQ&amp;ust=1445716543593824" TargetMode="Externa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jpeg"/><Relationship Id="rId10" Type="http://schemas.openxmlformats.org/officeDocument/2006/relationships/image" Target="../media/image64.png"/><Relationship Id="rId4" Type="http://schemas.openxmlformats.org/officeDocument/2006/relationships/hyperlink" Target="https://www.google.co.uk/url?sa=i&amp;rct=j&amp;q=&amp;esrc=s&amp;source=images&amp;cd=&amp;cad=rja&amp;uact=8&amp;ved=0CAcQjRxqFQoTCImhrcux2cgCFQIoGgodlNsMlw&amp;url=http://www.ozgameshop.com/ps3-games/harry-potter-and-the-deathly-hallows-part-1-game-ps3--&amp;psig=AFQjCNEOLDm9o-IpysIowITnvFvHkvHV5Q&amp;ust=1445716977416999" TargetMode="External"/><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61284" y="2132856"/>
            <a:ext cx="6172200" cy="2309642"/>
          </a:xfrm>
        </p:spPr>
        <p:txBody>
          <a:bodyPr>
            <a:normAutofit/>
          </a:bodyPr>
          <a:lstStyle/>
          <a:p>
            <a:r>
              <a:rPr lang="en-GB" sz="3600" dirty="0"/>
              <a:t>Week 6 </a:t>
            </a:r>
            <a:br>
              <a:rPr lang="en-GB" sz="3600" dirty="0"/>
            </a:br>
            <a:br>
              <a:rPr lang="en-GB" sz="3600" dirty="0"/>
            </a:br>
            <a:r>
              <a:rPr lang="en-GB" sz="3600" dirty="0"/>
              <a:t>Products &amp; Branding </a:t>
            </a:r>
          </a:p>
        </p:txBody>
      </p:sp>
    </p:spTree>
    <p:extLst>
      <p:ext uri="{BB962C8B-B14F-4D97-AF65-F5344CB8AC3E}">
        <p14:creationId xmlns:p14="http://schemas.microsoft.com/office/powerpoint/2010/main" val="247127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Customer product </a:t>
            </a:r>
          </a:p>
        </p:txBody>
      </p:sp>
      <p:sp>
        <p:nvSpPr>
          <p:cNvPr id="3" name="Content Placeholder 2"/>
          <p:cNvSpPr>
            <a:spLocks noGrp="1"/>
          </p:cNvSpPr>
          <p:nvPr>
            <p:ph idx="1"/>
          </p:nvPr>
        </p:nvSpPr>
        <p:spPr>
          <a:xfrm>
            <a:off x="395536" y="2014194"/>
            <a:ext cx="7948366" cy="4020846"/>
          </a:xfrm>
        </p:spPr>
        <p:txBody>
          <a:bodyPr>
            <a:normAutofit/>
          </a:bodyPr>
          <a:lstStyle/>
          <a:p>
            <a:r>
              <a:rPr lang="en-GB" sz="2000" dirty="0">
                <a:solidFill>
                  <a:srgbClr val="FF0000"/>
                </a:solidFill>
              </a:rPr>
              <a:t>2. </a:t>
            </a:r>
            <a:r>
              <a:rPr lang="en-GB" sz="2000" b="1" dirty="0">
                <a:solidFill>
                  <a:srgbClr val="FF0000"/>
                </a:solidFill>
              </a:rPr>
              <a:t>Shopping products </a:t>
            </a:r>
            <a:r>
              <a:rPr lang="en-GB" sz="2000" dirty="0">
                <a:solidFill>
                  <a:schemeClr val="tx1"/>
                </a:solidFill>
              </a:rPr>
              <a:t>(durable products) are less frequently purchased and consumers spend considerable time and effort gathering information and comparing alternative brands carefully on suitability, quality, price and style. Examples of shopping products are :</a:t>
            </a:r>
          </a:p>
          <a:p>
            <a:r>
              <a:rPr lang="en-GB" sz="2000" dirty="0">
                <a:solidFill>
                  <a:schemeClr val="tx1"/>
                </a:solidFill>
              </a:rPr>
              <a:t>Major appliances,</a:t>
            </a:r>
          </a:p>
          <a:p>
            <a:r>
              <a:rPr lang="en-GB" sz="2000" dirty="0">
                <a:solidFill>
                  <a:schemeClr val="tx1"/>
                </a:solidFill>
              </a:rPr>
              <a:t>televisions, furniture,</a:t>
            </a:r>
          </a:p>
          <a:p>
            <a:r>
              <a:rPr lang="en-GB" sz="2000" dirty="0">
                <a:solidFill>
                  <a:schemeClr val="tx1"/>
                </a:solidFill>
              </a:rPr>
              <a:t>and clothing.</a:t>
            </a:r>
          </a:p>
          <a:p>
            <a:pPr marL="0" indent="0">
              <a:buNone/>
            </a:pPr>
            <a:r>
              <a:rPr lang="en-GB" sz="2000" dirty="0">
                <a:solidFill>
                  <a:schemeClr val="tx1"/>
                </a:solidFill>
              </a:rPr>
              <a:t>(Selective distribution in</a:t>
            </a:r>
          </a:p>
          <a:p>
            <a:pPr marL="0" indent="0">
              <a:buNone/>
            </a:pPr>
            <a:r>
              <a:rPr lang="en-GB" sz="2000" dirty="0">
                <a:solidFill>
                  <a:schemeClr val="tx1"/>
                </a:solidFill>
              </a:rPr>
              <a:t>fewer outlets)</a:t>
            </a:r>
          </a:p>
        </p:txBody>
      </p:sp>
      <p:sp>
        <p:nvSpPr>
          <p:cNvPr id="4" name="Slide Number Placeholder 3"/>
          <p:cNvSpPr>
            <a:spLocks noGrp="1"/>
          </p:cNvSpPr>
          <p:nvPr>
            <p:ph type="sldNum" sz="quarter" idx="8"/>
          </p:nvPr>
        </p:nvSpPr>
        <p:spPr/>
        <p:txBody>
          <a:bodyPr/>
          <a:lstStyle/>
          <a:p>
            <a:fld id="{9711ED86-9F18-421D-85DE-B5EF9B42C7E0}" type="slidenum">
              <a:rPr lang="en-GB" smtClean="0"/>
              <a:t>10</a:t>
            </a:fld>
            <a:endParaRPr lang="en-GB"/>
          </a:p>
        </p:txBody>
      </p:sp>
      <p:pic>
        <p:nvPicPr>
          <p:cNvPr id="7" name="Picture 6"/>
          <p:cNvPicPr>
            <a:picLocks noChangeAspect="1"/>
          </p:cNvPicPr>
          <p:nvPr/>
        </p:nvPicPr>
        <p:blipFill>
          <a:blip r:embed="rId2"/>
          <a:stretch>
            <a:fillRect/>
          </a:stretch>
        </p:blipFill>
        <p:spPr>
          <a:xfrm>
            <a:off x="4369719" y="3858585"/>
            <a:ext cx="3649588" cy="2266203"/>
          </a:xfrm>
          <a:prstGeom prst="rect">
            <a:avLst/>
          </a:prstGeom>
        </p:spPr>
      </p:pic>
    </p:spTree>
    <p:extLst>
      <p:ext uri="{BB962C8B-B14F-4D97-AF65-F5344CB8AC3E}">
        <p14:creationId xmlns:p14="http://schemas.microsoft.com/office/powerpoint/2010/main" val="1233812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2" y="642594"/>
            <a:ext cx="7543800" cy="842189"/>
          </a:xfrm>
        </p:spPr>
        <p:txBody>
          <a:bodyPr/>
          <a:lstStyle/>
          <a:p>
            <a:r>
              <a:rPr lang="en-GB" dirty="0"/>
              <a:t>Customer product </a:t>
            </a:r>
          </a:p>
        </p:txBody>
      </p:sp>
      <p:sp>
        <p:nvSpPr>
          <p:cNvPr id="3" name="Content Placeholder 2"/>
          <p:cNvSpPr>
            <a:spLocks noGrp="1"/>
          </p:cNvSpPr>
          <p:nvPr>
            <p:ph idx="1"/>
          </p:nvPr>
        </p:nvSpPr>
        <p:spPr>
          <a:xfrm>
            <a:off x="467544" y="1340769"/>
            <a:ext cx="8104956" cy="5034910"/>
          </a:xfrm>
        </p:spPr>
        <p:txBody>
          <a:bodyPr>
            <a:normAutofit/>
          </a:bodyPr>
          <a:lstStyle/>
          <a:p>
            <a:r>
              <a:rPr lang="en-US" altLang="en-US" sz="2400" b="1" dirty="0">
                <a:solidFill>
                  <a:srgbClr val="FF0000"/>
                </a:solidFill>
              </a:rPr>
              <a:t>3</a:t>
            </a:r>
            <a:r>
              <a:rPr lang="en-US" altLang="en-US" sz="2400" b="1" dirty="0">
                <a:solidFill>
                  <a:srgbClr val="FF0000"/>
                </a:solidFill>
                <a:latin typeface="+mj-lt"/>
              </a:rPr>
              <a:t>. Specialty products </a:t>
            </a:r>
            <a:r>
              <a:rPr lang="en-US" altLang="en-US" sz="2400" dirty="0">
                <a:solidFill>
                  <a:schemeClr val="tx1"/>
                </a:solidFill>
                <a:latin typeface="+mj-lt"/>
              </a:rPr>
              <a:t>are</a:t>
            </a:r>
            <a:r>
              <a:rPr lang="en-US" altLang="en-US" sz="2400" b="1" dirty="0">
                <a:solidFill>
                  <a:schemeClr val="tx1"/>
                </a:solidFill>
                <a:latin typeface="+mj-lt"/>
              </a:rPr>
              <a:t> </a:t>
            </a:r>
            <a:r>
              <a:rPr lang="en-US" altLang="en-US" sz="2400" dirty="0">
                <a:solidFill>
                  <a:schemeClr val="tx1"/>
                </a:solidFill>
                <a:latin typeface="+mj-lt"/>
              </a:rPr>
              <a:t>consumer products and services with unique characteristics or brand identification for which a significant group of buyers is willing to make a special purchase effort. (</a:t>
            </a:r>
            <a:r>
              <a:rPr lang="en-GB" altLang="en-US" sz="2400" b="1" dirty="0">
                <a:solidFill>
                  <a:schemeClr val="tx1"/>
                </a:solidFill>
                <a:latin typeface="+mj-lt"/>
              </a:rPr>
              <a:t>Luxury goods</a:t>
            </a:r>
            <a:r>
              <a:rPr lang="en-GB" altLang="en-US" sz="2400" dirty="0">
                <a:solidFill>
                  <a:schemeClr val="tx1"/>
                </a:solidFill>
                <a:latin typeface="+mj-lt"/>
              </a:rPr>
              <a:t>: Rolex watches or fine crystal)</a:t>
            </a:r>
          </a:p>
          <a:p>
            <a:endParaRPr lang="en-GB" altLang="en-US" sz="2400" dirty="0">
              <a:solidFill>
                <a:schemeClr val="tx1"/>
              </a:solidFill>
              <a:latin typeface="+mj-lt"/>
            </a:endParaRPr>
          </a:p>
          <a:p>
            <a:r>
              <a:rPr lang="en-GB" altLang="en-US" sz="2400" dirty="0">
                <a:solidFill>
                  <a:schemeClr val="tx1"/>
                </a:solidFill>
                <a:latin typeface="+mj-lt"/>
              </a:rPr>
              <a:t> </a:t>
            </a:r>
            <a:r>
              <a:rPr lang="en-GB" altLang="en-US" sz="2400" b="1" dirty="0">
                <a:solidFill>
                  <a:schemeClr val="tx1"/>
                </a:solidFill>
                <a:latin typeface="+mj-lt"/>
              </a:rPr>
              <a:t>Exclusive distribution in only one or a few</a:t>
            </a:r>
          </a:p>
          <a:p>
            <a:pPr marL="0" indent="0">
              <a:buNone/>
            </a:pPr>
            <a:r>
              <a:rPr lang="en-GB" altLang="en-US" sz="2400" b="1" dirty="0">
                <a:solidFill>
                  <a:schemeClr val="tx1"/>
                </a:solidFill>
                <a:latin typeface="+mj-lt"/>
              </a:rPr>
              <a:t>outlets per market area</a:t>
            </a:r>
            <a:endParaRPr lang="en-GB" sz="2400" b="1" dirty="0"/>
          </a:p>
        </p:txBody>
      </p:sp>
      <p:sp>
        <p:nvSpPr>
          <p:cNvPr id="4" name="Slide Number Placeholder 3"/>
          <p:cNvSpPr>
            <a:spLocks noGrp="1"/>
          </p:cNvSpPr>
          <p:nvPr>
            <p:ph type="sldNum" sz="quarter" idx="8"/>
          </p:nvPr>
        </p:nvSpPr>
        <p:spPr/>
        <p:txBody>
          <a:bodyPr/>
          <a:lstStyle/>
          <a:p>
            <a:fld id="{9711ED86-9F18-421D-85DE-B5EF9B42C7E0}" type="slidenum">
              <a:rPr lang="en-GB" smtClean="0"/>
              <a:t>11</a:t>
            </a:fld>
            <a:endParaRPr lang="en-GB"/>
          </a:p>
        </p:txBody>
      </p:sp>
      <p:pic>
        <p:nvPicPr>
          <p:cNvPr id="5" name="Picture 4"/>
          <p:cNvPicPr>
            <a:picLocks noChangeAspect="1"/>
          </p:cNvPicPr>
          <p:nvPr/>
        </p:nvPicPr>
        <p:blipFill>
          <a:blip r:embed="rId2"/>
          <a:stretch>
            <a:fillRect/>
          </a:stretch>
        </p:blipFill>
        <p:spPr>
          <a:xfrm>
            <a:off x="6423659" y="4556404"/>
            <a:ext cx="2174868" cy="1746882"/>
          </a:xfrm>
          <a:prstGeom prst="rect">
            <a:avLst/>
          </a:prstGeom>
        </p:spPr>
      </p:pic>
      <p:pic>
        <p:nvPicPr>
          <p:cNvPr id="7" name="Picture 6"/>
          <p:cNvPicPr>
            <a:picLocks noChangeAspect="1"/>
          </p:cNvPicPr>
          <p:nvPr/>
        </p:nvPicPr>
        <p:blipFill>
          <a:blip r:embed="rId3"/>
          <a:stretch>
            <a:fillRect/>
          </a:stretch>
        </p:blipFill>
        <p:spPr>
          <a:xfrm>
            <a:off x="506475" y="4556403"/>
            <a:ext cx="3112055" cy="1762125"/>
          </a:xfrm>
          <a:prstGeom prst="rect">
            <a:avLst/>
          </a:prstGeom>
        </p:spPr>
      </p:pic>
      <p:pic>
        <p:nvPicPr>
          <p:cNvPr id="9" name="Picture 8"/>
          <p:cNvPicPr>
            <a:picLocks noChangeAspect="1"/>
          </p:cNvPicPr>
          <p:nvPr/>
        </p:nvPicPr>
        <p:blipFill>
          <a:blip r:embed="rId4"/>
          <a:stretch>
            <a:fillRect/>
          </a:stretch>
        </p:blipFill>
        <p:spPr>
          <a:xfrm>
            <a:off x="6038980" y="3142915"/>
            <a:ext cx="2304922" cy="1278811"/>
          </a:xfrm>
          <a:prstGeom prst="rect">
            <a:avLst/>
          </a:prstGeom>
        </p:spPr>
      </p:pic>
      <p:pic>
        <p:nvPicPr>
          <p:cNvPr id="10" name="Picture 9"/>
          <p:cNvPicPr>
            <a:picLocks noChangeAspect="1"/>
          </p:cNvPicPr>
          <p:nvPr/>
        </p:nvPicPr>
        <p:blipFill>
          <a:blip r:embed="rId5"/>
          <a:stretch>
            <a:fillRect/>
          </a:stretch>
        </p:blipFill>
        <p:spPr>
          <a:xfrm>
            <a:off x="3725300" y="4508778"/>
            <a:ext cx="2533650" cy="1809750"/>
          </a:xfrm>
          <a:prstGeom prst="rect">
            <a:avLst/>
          </a:prstGeom>
        </p:spPr>
      </p:pic>
    </p:spTree>
    <p:extLst>
      <p:ext uri="{BB962C8B-B14F-4D97-AF65-F5344CB8AC3E}">
        <p14:creationId xmlns:p14="http://schemas.microsoft.com/office/powerpoint/2010/main" val="79492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Customer product </a:t>
            </a:r>
          </a:p>
        </p:txBody>
      </p:sp>
      <p:sp>
        <p:nvSpPr>
          <p:cNvPr id="3" name="Content Placeholder 2"/>
          <p:cNvSpPr>
            <a:spLocks noGrp="1"/>
          </p:cNvSpPr>
          <p:nvPr>
            <p:ph idx="1"/>
          </p:nvPr>
        </p:nvSpPr>
        <p:spPr>
          <a:xfrm>
            <a:off x="467544" y="1772816"/>
            <a:ext cx="8136904" cy="4697752"/>
          </a:xfrm>
        </p:spPr>
        <p:txBody>
          <a:bodyPr/>
          <a:lstStyle/>
          <a:p>
            <a:pPr lvl="0"/>
            <a:r>
              <a:rPr lang="en-US" altLang="en-US" sz="2400" b="1" dirty="0">
                <a:solidFill>
                  <a:srgbClr val="FF0000"/>
                </a:solidFill>
              </a:rPr>
              <a:t>4. Unsought products </a:t>
            </a:r>
            <a:r>
              <a:rPr lang="en-US" altLang="en-US" sz="2400" dirty="0">
                <a:solidFill>
                  <a:prstClr val="black"/>
                </a:solidFill>
              </a:rPr>
              <a:t>are consumer products that the consumer does not know about or knows about but does not normally think of buying.</a:t>
            </a:r>
          </a:p>
          <a:p>
            <a:pPr lvl="0"/>
            <a:r>
              <a:rPr lang="en-GB" altLang="en-US" sz="2400" dirty="0">
                <a:solidFill>
                  <a:prstClr val="black"/>
                </a:solidFill>
              </a:rPr>
              <a:t>Require a lot of advertising,</a:t>
            </a:r>
          </a:p>
          <a:p>
            <a:pPr marL="0" lvl="0" indent="0">
              <a:buNone/>
            </a:pPr>
            <a:r>
              <a:rPr lang="en-GB" altLang="en-US" sz="2400" dirty="0">
                <a:solidFill>
                  <a:prstClr val="black"/>
                </a:solidFill>
              </a:rPr>
              <a:t>personal selling, and </a:t>
            </a:r>
          </a:p>
          <a:p>
            <a:pPr marL="0" lvl="0" indent="0">
              <a:buNone/>
            </a:pPr>
            <a:r>
              <a:rPr lang="en-GB" altLang="en-US" sz="2400" dirty="0">
                <a:solidFill>
                  <a:prstClr val="black"/>
                </a:solidFill>
              </a:rPr>
              <a:t>other marketing efforts.</a:t>
            </a:r>
            <a:endParaRPr lang="en-GB" dirty="0"/>
          </a:p>
        </p:txBody>
      </p:sp>
      <p:sp>
        <p:nvSpPr>
          <p:cNvPr id="4" name="Slide Number Placeholder 3"/>
          <p:cNvSpPr>
            <a:spLocks noGrp="1"/>
          </p:cNvSpPr>
          <p:nvPr>
            <p:ph type="sldNum" sz="quarter" idx="8"/>
          </p:nvPr>
        </p:nvSpPr>
        <p:spPr/>
        <p:txBody>
          <a:bodyPr/>
          <a:lstStyle/>
          <a:p>
            <a:fld id="{9711ED86-9F18-421D-85DE-B5EF9B42C7E0}" type="slidenum">
              <a:rPr lang="en-GB" smtClean="0"/>
              <a:t>12</a:t>
            </a:fld>
            <a:endParaRPr lang="en-GB"/>
          </a:p>
        </p:txBody>
      </p:sp>
      <p:pic>
        <p:nvPicPr>
          <p:cNvPr id="5" name="Picture 4"/>
          <p:cNvPicPr>
            <a:picLocks noChangeAspect="1"/>
          </p:cNvPicPr>
          <p:nvPr/>
        </p:nvPicPr>
        <p:blipFill>
          <a:blip r:embed="rId2"/>
          <a:stretch>
            <a:fillRect/>
          </a:stretch>
        </p:blipFill>
        <p:spPr>
          <a:xfrm>
            <a:off x="4826401" y="5113827"/>
            <a:ext cx="3705225" cy="1228725"/>
          </a:xfrm>
          <a:prstGeom prst="rect">
            <a:avLst/>
          </a:prstGeom>
        </p:spPr>
      </p:pic>
      <p:pic>
        <p:nvPicPr>
          <p:cNvPr id="6" name="Picture 5"/>
          <p:cNvPicPr>
            <a:picLocks noChangeAspect="1"/>
          </p:cNvPicPr>
          <p:nvPr/>
        </p:nvPicPr>
        <p:blipFill>
          <a:blip r:embed="rId3"/>
          <a:stretch>
            <a:fillRect/>
          </a:stretch>
        </p:blipFill>
        <p:spPr>
          <a:xfrm>
            <a:off x="944977" y="4821725"/>
            <a:ext cx="3095625" cy="1476375"/>
          </a:xfrm>
          <a:prstGeom prst="rect">
            <a:avLst/>
          </a:prstGeom>
        </p:spPr>
      </p:pic>
      <p:pic>
        <p:nvPicPr>
          <p:cNvPr id="7" name="Picture 6"/>
          <p:cNvPicPr>
            <a:picLocks noChangeAspect="1"/>
          </p:cNvPicPr>
          <p:nvPr/>
        </p:nvPicPr>
        <p:blipFill>
          <a:blip r:embed="rId4"/>
          <a:stretch>
            <a:fillRect/>
          </a:stretch>
        </p:blipFill>
        <p:spPr>
          <a:xfrm>
            <a:off x="5508104" y="3160051"/>
            <a:ext cx="2341820" cy="1725029"/>
          </a:xfrm>
          <a:prstGeom prst="rect">
            <a:avLst/>
          </a:prstGeom>
        </p:spPr>
      </p:pic>
    </p:spTree>
    <p:extLst>
      <p:ext uri="{BB962C8B-B14F-4D97-AF65-F5344CB8AC3E}">
        <p14:creationId xmlns:p14="http://schemas.microsoft.com/office/powerpoint/2010/main" val="920451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521" y="464963"/>
            <a:ext cx="7467600" cy="1143000"/>
          </a:xfrm>
        </p:spPr>
        <p:txBody>
          <a:bodyPr>
            <a:normAutofit/>
          </a:bodyPr>
          <a:lstStyle/>
          <a:p>
            <a:r>
              <a:rPr lang="en-US" altLang="en-US" dirty="0"/>
              <a:t>Product Classification </a:t>
            </a:r>
            <a:endParaRPr lang="en-GB" sz="3100" dirty="0"/>
          </a:p>
        </p:txBody>
      </p:sp>
      <p:sp>
        <p:nvSpPr>
          <p:cNvPr id="4" name="Slide Number Placeholder 3"/>
          <p:cNvSpPr>
            <a:spLocks noGrp="1"/>
          </p:cNvSpPr>
          <p:nvPr>
            <p:ph type="sldNum" sz="quarter" idx="8"/>
          </p:nvPr>
        </p:nvSpPr>
        <p:spPr/>
        <p:txBody>
          <a:bodyPr/>
          <a:lstStyle/>
          <a:p>
            <a:fld id="{9711ED86-9F18-421D-85DE-B5EF9B42C7E0}" type="slidenum">
              <a:rPr lang="en-GB" smtClean="0"/>
              <a:t>13</a:t>
            </a:fld>
            <a:endParaRPr lang="en-GB"/>
          </a:p>
        </p:txBody>
      </p:sp>
      <p:sp>
        <p:nvSpPr>
          <p:cNvPr id="3" name="TextBox 2"/>
          <p:cNvSpPr txBox="1"/>
          <p:nvPr/>
        </p:nvSpPr>
        <p:spPr>
          <a:xfrm>
            <a:off x="467544" y="1607963"/>
            <a:ext cx="8104956" cy="2923877"/>
          </a:xfrm>
          <a:prstGeom prst="rect">
            <a:avLst/>
          </a:prstGeom>
          <a:noFill/>
        </p:spPr>
        <p:txBody>
          <a:bodyPr wrap="square" rtlCol="0">
            <a:spAutoFit/>
          </a:bodyPr>
          <a:lstStyle/>
          <a:p>
            <a:pPr eaLnBrk="0" fontAlgn="base" hangingPunct="0">
              <a:spcBef>
                <a:spcPct val="30000"/>
              </a:spcBef>
              <a:spcAft>
                <a:spcPct val="0"/>
              </a:spcAft>
              <a:defRPr/>
            </a:pPr>
            <a:r>
              <a:rPr lang="en-US" altLang="en-US" b="1" dirty="0">
                <a:solidFill>
                  <a:srgbClr val="FF0000"/>
                </a:solidFill>
              </a:rPr>
              <a:t>2</a:t>
            </a:r>
            <a:r>
              <a:rPr lang="en-US" altLang="en-US" sz="2000" b="1" dirty="0">
                <a:solidFill>
                  <a:srgbClr val="FF0000"/>
                </a:solidFill>
              </a:rPr>
              <a:t>. Industrial products </a:t>
            </a:r>
            <a:r>
              <a:rPr lang="en-US" altLang="en-US" sz="2000" dirty="0"/>
              <a:t>are those products purchased for further processing or for use in conducting a business.</a:t>
            </a:r>
          </a:p>
          <a:p>
            <a:pPr eaLnBrk="0" fontAlgn="base" hangingPunct="0">
              <a:spcBef>
                <a:spcPct val="30000"/>
              </a:spcBef>
              <a:spcAft>
                <a:spcPct val="0"/>
              </a:spcAft>
              <a:defRPr/>
            </a:pPr>
            <a:r>
              <a:rPr lang="en-US" altLang="en-US" sz="2000" dirty="0"/>
              <a:t>The </a:t>
            </a:r>
            <a:r>
              <a:rPr lang="en-US" altLang="en-US" sz="2000" b="1" dirty="0"/>
              <a:t>distinction</a:t>
            </a:r>
            <a:r>
              <a:rPr lang="en-US" altLang="en-US" sz="2000" dirty="0"/>
              <a:t> between a consumer product and an industrial product is based on </a:t>
            </a:r>
            <a:r>
              <a:rPr lang="en-US" altLang="en-US" sz="2000" b="1" dirty="0"/>
              <a:t>the </a:t>
            </a:r>
            <a:r>
              <a:rPr lang="en-US" altLang="en-US" sz="2000" b="1" i="1" dirty="0"/>
              <a:t>purpose</a:t>
            </a:r>
            <a:r>
              <a:rPr lang="en-US" altLang="en-US" sz="2000" b="1" dirty="0"/>
              <a:t> for which the product is purchased</a:t>
            </a:r>
            <a:r>
              <a:rPr lang="en-US" altLang="en-US" sz="2000" dirty="0"/>
              <a:t>. </a:t>
            </a:r>
          </a:p>
          <a:p>
            <a:pPr marL="342900" indent="-342900" eaLnBrk="0" fontAlgn="base" hangingPunct="0">
              <a:spcBef>
                <a:spcPct val="30000"/>
              </a:spcBef>
              <a:spcAft>
                <a:spcPct val="0"/>
              </a:spcAft>
              <a:buFont typeface="Arial" panose="020B0604020202020204" pitchFamily="34" charset="0"/>
              <a:buChar char="•"/>
              <a:defRPr/>
            </a:pPr>
            <a:r>
              <a:rPr lang="en-US" altLang="en-US" sz="2000" b="1" dirty="0"/>
              <a:t>Materials and parts </a:t>
            </a:r>
            <a:r>
              <a:rPr lang="en-US" altLang="en-US" sz="2000" dirty="0"/>
              <a:t>(Raw ,  Manufactured, Natural &amp; Farm materials )</a:t>
            </a:r>
          </a:p>
          <a:p>
            <a:pPr marL="342900" indent="-342900" eaLnBrk="0" fontAlgn="base" hangingPunct="0">
              <a:spcBef>
                <a:spcPct val="30000"/>
              </a:spcBef>
              <a:spcAft>
                <a:spcPct val="0"/>
              </a:spcAft>
              <a:buFont typeface="Arial" panose="020B0604020202020204" pitchFamily="34" charset="0"/>
              <a:buChar char="•"/>
              <a:defRPr/>
            </a:pPr>
            <a:r>
              <a:rPr lang="en-US" altLang="en-US" sz="2000" b="1" dirty="0"/>
              <a:t>Capital items </a:t>
            </a:r>
            <a:r>
              <a:rPr lang="en-US" altLang="en-US" sz="2000" dirty="0"/>
              <a:t>(production &amp; operation) construction and  equipment </a:t>
            </a:r>
          </a:p>
          <a:p>
            <a:pPr marL="342900" indent="-342900" eaLnBrk="0" fontAlgn="base" hangingPunct="0">
              <a:spcBef>
                <a:spcPct val="30000"/>
              </a:spcBef>
              <a:spcAft>
                <a:spcPct val="0"/>
              </a:spcAft>
              <a:buFont typeface="Arial" panose="020B0604020202020204" pitchFamily="34" charset="0"/>
              <a:buChar char="•"/>
              <a:defRPr/>
            </a:pPr>
            <a:r>
              <a:rPr lang="en-US" altLang="en-US" sz="2000" b="1" dirty="0"/>
              <a:t>Supplies and services </a:t>
            </a:r>
            <a:r>
              <a:rPr lang="en-US" altLang="en-US" sz="2000" dirty="0"/>
              <a:t>(</a:t>
            </a:r>
            <a:r>
              <a:rPr lang="en-GB" altLang="en-US" sz="2000" dirty="0"/>
              <a:t>convenience products of the industrial field &amp; repair and advisory service </a:t>
            </a:r>
            <a:endParaRPr lang="en-US" altLang="en-US" sz="2000" dirty="0"/>
          </a:p>
        </p:txBody>
      </p:sp>
      <p:pic>
        <p:nvPicPr>
          <p:cNvPr id="6" name="Picture 5"/>
          <p:cNvPicPr>
            <a:picLocks noChangeAspect="1"/>
          </p:cNvPicPr>
          <p:nvPr/>
        </p:nvPicPr>
        <p:blipFill>
          <a:blip r:embed="rId2"/>
          <a:stretch>
            <a:fillRect/>
          </a:stretch>
        </p:blipFill>
        <p:spPr>
          <a:xfrm>
            <a:off x="391463" y="4774300"/>
            <a:ext cx="2466975" cy="1568252"/>
          </a:xfrm>
          <a:prstGeom prst="rect">
            <a:avLst/>
          </a:prstGeom>
        </p:spPr>
      </p:pic>
      <p:pic>
        <p:nvPicPr>
          <p:cNvPr id="7" name="Picture 6"/>
          <p:cNvPicPr>
            <a:picLocks noChangeAspect="1"/>
          </p:cNvPicPr>
          <p:nvPr/>
        </p:nvPicPr>
        <p:blipFill>
          <a:blip r:embed="rId3"/>
          <a:stretch>
            <a:fillRect/>
          </a:stretch>
        </p:blipFill>
        <p:spPr>
          <a:xfrm>
            <a:off x="6431073" y="4339726"/>
            <a:ext cx="2219325" cy="2066925"/>
          </a:xfrm>
          <a:prstGeom prst="rect">
            <a:avLst/>
          </a:prstGeom>
        </p:spPr>
      </p:pic>
      <p:pic>
        <p:nvPicPr>
          <p:cNvPr id="8" name="Picture 7"/>
          <p:cNvPicPr>
            <a:picLocks noChangeAspect="1"/>
          </p:cNvPicPr>
          <p:nvPr/>
        </p:nvPicPr>
        <p:blipFill>
          <a:blip r:embed="rId4"/>
          <a:stretch>
            <a:fillRect/>
          </a:stretch>
        </p:blipFill>
        <p:spPr>
          <a:xfrm>
            <a:off x="2195736" y="4673908"/>
            <a:ext cx="2876550" cy="1590675"/>
          </a:xfrm>
          <a:prstGeom prst="rect">
            <a:avLst/>
          </a:prstGeom>
        </p:spPr>
      </p:pic>
      <p:pic>
        <p:nvPicPr>
          <p:cNvPr id="9" name="Picture 8"/>
          <p:cNvPicPr>
            <a:picLocks noChangeAspect="1"/>
          </p:cNvPicPr>
          <p:nvPr/>
        </p:nvPicPr>
        <p:blipFill>
          <a:blip r:embed="rId5"/>
          <a:stretch>
            <a:fillRect/>
          </a:stretch>
        </p:blipFill>
        <p:spPr>
          <a:xfrm>
            <a:off x="4100104" y="4364486"/>
            <a:ext cx="2152650" cy="2124075"/>
          </a:xfrm>
          <a:prstGeom prst="rect">
            <a:avLst/>
          </a:prstGeom>
        </p:spPr>
      </p:pic>
    </p:spTree>
    <p:extLst>
      <p:ext uri="{BB962C8B-B14F-4D97-AF65-F5344CB8AC3E}">
        <p14:creationId xmlns:p14="http://schemas.microsoft.com/office/powerpoint/2010/main" val="275679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147" y="239849"/>
            <a:ext cx="7467600" cy="1143000"/>
          </a:xfrm>
        </p:spPr>
        <p:txBody>
          <a:bodyPr/>
          <a:lstStyle/>
          <a:p>
            <a:r>
              <a:rPr lang="en-GB" dirty="0"/>
              <a:t>Types of Marketing </a:t>
            </a:r>
          </a:p>
        </p:txBody>
      </p:sp>
      <p:sp>
        <p:nvSpPr>
          <p:cNvPr id="3" name="Content Placeholder 2"/>
          <p:cNvSpPr>
            <a:spLocks noGrp="1"/>
          </p:cNvSpPr>
          <p:nvPr>
            <p:ph idx="1"/>
          </p:nvPr>
        </p:nvSpPr>
        <p:spPr>
          <a:xfrm>
            <a:off x="436081" y="3140968"/>
            <a:ext cx="8083664" cy="5321295"/>
          </a:xfrm>
        </p:spPr>
        <p:txBody>
          <a:bodyPr>
            <a:normAutofit/>
          </a:bodyPr>
          <a:lstStyle/>
          <a:p>
            <a:pPr>
              <a:defRPr/>
            </a:pPr>
            <a:endParaRPr lang="en-US" altLang="en-US" dirty="0"/>
          </a:p>
          <a:p>
            <a:pPr>
              <a:defRPr/>
            </a:pPr>
            <a:endParaRPr lang="en-US" altLang="en-US" dirty="0"/>
          </a:p>
          <a:p>
            <a:pPr>
              <a:defRPr/>
            </a:pPr>
            <a:endParaRPr lang="en-US" b="1" dirty="0"/>
          </a:p>
          <a:p>
            <a:pPr marL="0" indent="0">
              <a:buNone/>
            </a:pPr>
            <a:endParaRPr lang="en-GB" dirty="0"/>
          </a:p>
        </p:txBody>
      </p:sp>
      <p:sp>
        <p:nvSpPr>
          <p:cNvPr id="4" name="Slide Number Placeholder 3"/>
          <p:cNvSpPr>
            <a:spLocks noGrp="1"/>
          </p:cNvSpPr>
          <p:nvPr>
            <p:ph type="sldNum" sz="quarter" idx="8"/>
          </p:nvPr>
        </p:nvSpPr>
        <p:spPr/>
        <p:txBody>
          <a:bodyPr/>
          <a:lstStyle/>
          <a:p>
            <a:fld id="{9711ED86-9F18-421D-85DE-B5EF9B42C7E0}" type="slidenum">
              <a:rPr lang="en-GB" smtClean="0"/>
              <a:t>14</a:t>
            </a:fld>
            <a:endParaRPr lang="en-GB"/>
          </a:p>
        </p:txBody>
      </p:sp>
      <p:sp>
        <p:nvSpPr>
          <p:cNvPr id="7" name="TextBox 6"/>
          <p:cNvSpPr txBox="1"/>
          <p:nvPr/>
        </p:nvSpPr>
        <p:spPr>
          <a:xfrm>
            <a:off x="436081" y="1196753"/>
            <a:ext cx="8036665" cy="3693319"/>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C00000"/>
                </a:solidFill>
                <a:ea typeface="ＭＳ Ｐゴシック" charset="0"/>
                <a:cs typeface="ＭＳ Ｐゴシック" charset="0"/>
              </a:rPr>
              <a:t>Organisation Marketing: </a:t>
            </a:r>
            <a:r>
              <a:rPr lang="en-US" dirty="0">
                <a:ea typeface="ＭＳ Ｐゴシック" charset="0"/>
                <a:cs typeface="ＭＳ Ｐゴシック" charset="0"/>
              </a:rPr>
              <a:t>Organisation often carry out activities to “sell” the organisation itself. Both profit and not-for-profit organisation practice </a:t>
            </a:r>
            <a:r>
              <a:rPr lang="en-US" b="1" dirty="0">
                <a:ea typeface="ＭＳ Ｐゴシック" charset="0"/>
                <a:cs typeface="ＭＳ Ｐゴシック" charset="0"/>
              </a:rPr>
              <a:t>organisation marketing</a:t>
            </a:r>
            <a:r>
              <a:rPr lang="en-US" dirty="0">
                <a:ea typeface="ＭＳ Ｐゴシック" charset="0"/>
                <a:cs typeface="ＭＳ Ｐゴシック" charset="0"/>
              </a:rPr>
              <a:t>. Business firms sponsor public relations or </a:t>
            </a:r>
            <a:r>
              <a:rPr lang="en-US" i="1" dirty="0">
                <a:ea typeface="ＭＳ Ｐゴシック" charset="0"/>
                <a:cs typeface="ＭＳ Ｐゴシック" charset="0"/>
              </a:rPr>
              <a:t>corporate image marketing</a:t>
            </a:r>
            <a:r>
              <a:rPr lang="en-US" dirty="0">
                <a:ea typeface="ＭＳ Ｐゴシック" charset="0"/>
                <a:cs typeface="ＭＳ Ｐゴシック" charset="0"/>
              </a:rPr>
              <a:t> campaigns to market themselves and polish their images. (</a:t>
            </a:r>
            <a:r>
              <a:rPr lang="en-US" dirty="0">
                <a:solidFill>
                  <a:srgbClr val="0070C0"/>
                </a:solidFill>
                <a:ea typeface="ＭＳ Ｐゴシック" charset="0"/>
                <a:cs typeface="ＭＳ Ｐゴシック" charset="0"/>
              </a:rPr>
              <a:t>charities, museums, colleges, universities</a:t>
            </a:r>
            <a:r>
              <a:rPr lang="en-US" dirty="0">
                <a:ea typeface="ＭＳ Ｐゴシック" charset="0"/>
                <a:cs typeface="ＭＳ Ｐゴシック" charset="0"/>
              </a:rPr>
              <a:t>)</a:t>
            </a:r>
          </a:p>
          <a:p>
            <a:endParaRPr lang="en-US" dirty="0">
              <a:ea typeface="ＭＳ Ｐゴシック" charset="0"/>
              <a:cs typeface="ＭＳ Ｐゴシック" charset="0"/>
            </a:endParaRPr>
          </a:p>
          <a:p>
            <a:pPr marL="285750" indent="-285750">
              <a:buFont typeface="Arial" panose="020B0604020202020204" pitchFamily="34" charset="0"/>
              <a:buChar char="•"/>
            </a:pPr>
            <a:r>
              <a:rPr lang="en-US" b="1" dirty="0">
                <a:solidFill>
                  <a:srgbClr val="C00000"/>
                </a:solidFill>
                <a:ea typeface="ＭＳ Ｐゴシック" charset="0"/>
                <a:cs typeface="ＭＳ Ｐゴシック" charset="0"/>
              </a:rPr>
              <a:t>People Marketing : </a:t>
            </a:r>
            <a:r>
              <a:rPr lang="en-US" altLang="en-US" dirty="0"/>
              <a:t>People can also be thought of as products. People ranging from presidents, entertainers, and sports figures to professionals such as </a:t>
            </a:r>
            <a:r>
              <a:rPr lang="en-US" altLang="en-US" dirty="0">
                <a:solidFill>
                  <a:srgbClr val="0070C0"/>
                </a:solidFill>
              </a:rPr>
              <a:t>doctors, lawyers, and architects </a:t>
            </a:r>
            <a:r>
              <a:rPr lang="en-US" altLang="en-US" dirty="0"/>
              <a:t>use </a:t>
            </a:r>
            <a:r>
              <a:rPr lang="en-US" altLang="en-US" b="1" dirty="0"/>
              <a:t>person marketing </a:t>
            </a:r>
            <a:r>
              <a:rPr lang="en-US" altLang="en-US" dirty="0"/>
              <a:t>to build their reputations. Businesses, charities, and other organizations use well-known personalities to help sell their products or causes. </a:t>
            </a:r>
          </a:p>
          <a:p>
            <a:endParaRPr lang="en-US" dirty="0">
              <a:ea typeface="ＭＳ Ｐゴシック" charset="0"/>
              <a:cs typeface="ＭＳ Ｐゴシック" charset="0"/>
            </a:endParaRPr>
          </a:p>
          <a:p>
            <a:endParaRPr lang="en-GB" dirty="0"/>
          </a:p>
        </p:txBody>
      </p:sp>
      <p:pic>
        <p:nvPicPr>
          <p:cNvPr id="5" name="Picture 4"/>
          <p:cNvPicPr>
            <a:picLocks noChangeAspect="1"/>
          </p:cNvPicPr>
          <p:nvPr/>
        </p:nvPicPr>
        <p:blipFill>
          <a:blip r:embed="rId2"/>
          <a:stretch>
            <a:fillRect/>
          </a:stretch>
        </p:blipFill>
        <p:spPr>
          <a:xfrm>
            <a:off x="354678" y="4503388"/>
            <a:ext cx="2857500" cy="1600200"/>
          </a:xfrm>
          <a:prstGeom prst="rect">
            <a:avLst/>
          </a:prstGeom>
        </p:spPr>
      </p:pic>
      <p:pic>
        <p:nvPicPr>
          <p:cNvPr id="9" name="Picture 8"/>
          <p:cNvPicPr>
            <a:picLocks noChangeAspect="1"/>
          </p:cNvPicPr>
          <p:nvPr/>
        </p:nvPicPr>
        <p:blipFill>
          <a:blip r:embed="rId3"/>
          <a:stretch>
            <a:fillRect/>
          </a:stretch>
        </p:blipFill>
        <p:spPr>
          <a:xfrm>
            <a:off x="2386821" y="4881831"/>
            <a:ext cx="2992189" cy="1460721"/>
          </a:xfrm>
          <a:prstGeom prst="rect">
            <a:avLst/>
          </a:prstGeom>
        </p:spPr>
      </p:pic>
      <p:pic>
        <p:nvPicPr>
          <p:cNvPr id="6" name="Picture 5"/>
          <p:cNvPicPr>
            <a:picLocks noChangeAspect="1"/>
          </p:cNvPicPr>
          <p:nvPr/>
        </p:nvPicPr>
        <p:blipFill>
          <a:blip r:embed="rId4"/>
          <a:stretch>
            <a:fillRect/>
          </a:stretch>
        </p:blipFill>
        <p:spPr>
          <a:xfrm>
            <a:off x="6773369" y="4554452"/>
            <a:ext cx="2126010" cy="1700808"/>
          </a:xfrm>
          <a:prstGeom prst="rect">
            <a:avLst/>
          </a:prstGeom>
        </p:spPr>
      </p:pic>
      <p:pic>
        <p:nvPicPr>
          <p:cNvPr id="11" name="Picture 10"/>
          <p:cNvPicPr>
            <a:picLocks noChangeAspect="1"/>
          </p:cNvPicPr>
          <p:nvPr/>
        </p:nvPicPr>
        <p:blipFill>
          <a:blip r:embed="rId5"/>
          <a:stretch>
            <a:fillRect/>
          </a:stretch>
        </p:blipFill>
        <p:spPr>
          <a:xfrm>
            <a:off x="4773467" y="4403071"/>
            <a:ext cx="2101637" cy="1398544"/>
          </a:xfrm>
          <a:prstGeom prst="rect">
            <a:avLst/>
          </a:prstGeom>
        </p:spPr>
      </p:pic>
    </p:spTree>
    <p:extLst>
      <p:ext uri="{BB962C8B-B14F-4D97-AF65-F5344CB8AC3E}">
        <p14:creationId xmlns:p14="http://schemas.microsoft.com/office/powerpoint/2010/main" val="3849017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2" y="642594"/>
            <a:ext cx="7543800" cy="770182"/>
          </a:xfrm>
        </p:spPr>
        <p:txBody>
          <a:bodyPr/>
          <a:lstStyle/>
          <a:p>
            <a:r>
              <a:rPr lang="en-GB" dirty="0"/>
              <a:t>Types of Marketing</a:t>
            </a:r>
          </a:p>
        </p:txBody>
      </p:sp>
      <p:sp>
        <p:nvSpPr>
          <p:cNvPr id="3" name="Content Placeholder 2"/>
          <p:cNvSpPr>
            <a:spLocks noGrp="1"/>
          </p:cNvSpPr>
          <p:nvPr>
            <p:ph idx="1"/>
          </p:nvPr>
        </p:nvSpPr>
        <p:spPr>
          <a:xfrm>
            <a:off x="539552" y="1412776"/>
            <a:ext cx="8319132" cy="5057792"/>
          </a:xfrm>
        </p:spPr>
        <p:txBody>
          <a:bodyPr>
            <a:normAutofit/>
          </a:bodyPr>
          <a:lstStyle/>
          <a:p>
            <a:r>
              <a:rPr lang="en-US" sz="1800" b="1" dirty="0">
                <a:solidFill>
                  <a:srgbClr val="C00000"/>
                </a:solidFill>
                <a:ea typeface="ＭＳ Ｐゴシック" charset="0"/>
                <a:cs typeface="ＭＳ Ｐゴシック" charset="0"/>
              </a:rPr>
              <a:t>Place marketing</a:t>
            </a:r>
            <a:r>
              <a:rPr lang="en-US" sz="1800" b="1" i="1" dirty="0">
                <a:ea typeface="ＭＳ Ｐゴシック" charset="0"/>
                <a:cs typeface="ＭＳ Ｐゴシック" charset="0"/>
              </a:rPr>
              <a:t>: </a:t>
            </a:r>
            <a:r>
              <a:rPr lang="en-US" sz="1800" dirty="0">
                <a:ea typeface="ＭＳ Ｐゴシック" charset="0"/>
                <a:cs typeface="ＭＳ Ｐゴシック" charset="0"/>
              </a:rPr>
              <a:t> </a:t>
            </a:r>
          </a:p>
          <a:p>
            <a:pPr marL="0" indent="0">
              <a:buNone/>
            </a:pPr>
            <a:r>
              <a:rPr lang="en-US" sz="1800" b="1" dirty="0">
                <a:solidFill>
                  <a:schemeClr val="tx1"/>
                </a:solidFill>
                <a:ea typeface="ＭＳ Ｐゴシック" charset="0"/>
                <a:cs typeface="ＭＳ Ｐゴシック" charset="0"/>
              </a:rPr>
              <a:t>Cities, states, regions</a:t>
            </a:r>
            <a:r>
              <a:rPr lang="en-US" sz="1800" dirty="0">
                <a:ea typeface="ＭＳ Ｐゴシック" charset="0"/>
                <a:cs typeface="ＭＳ Ｐゴシック" charset="0"/>
              </a:rPr>
              <a:t>, </a:t>
            </a:r>
            <a:r>
              <a:rPr lang="en-US" sz="1800" dirty="0">
                <a:solidFill>
                  <a:schemeClr val="tx1"/>
                </a:solidFill>
                <a:ea typeface="ＭＳ Ｐゴシック" charset="0"/>
                <a:cs typeface="ＭＳ Ｐゴシック" charset="0"/>
              </a:rPr>
              <a:t>and even entire nations compete to attract tourists, new residents, conventions, and company offices and factories. </a:t>
            </a:r>
          </a:p>
          <a:p>
            <a:r>
              <a:rPr lang="en-US" altLang="en-US" sz="1800" b="1" dirty="0">
                <a:solidFill>
                  <a:srgbClr val="C00000"/>
                </a:solidFill>
              </a:rPr>
              <a:t>Ideas &amp; social marketing</a:t>
            </a:r>
            <a:r>
              <a:rPr lang="en-US" altLang="en-US" sz="1800" b="1" dirty="0"/>
              <a:t>:</a:t>
            </a:r>
          </a:p>
          <a:p>
            <a:pPr marL="0" indent="0">
              <a:buNone/>
            </a:pPr>
            <a:r>
              <a:rPr lang="en-US" sz="1800" b="1" dirty="0">
                <a:solidFill>
                  <a:schemeClr val="tx1"/>
                </a:solidFill>
                <a:ea typeface="ＭＳ Ｐゴシック" charset="-128"/>
              </a:rPr>
              <a:t>Ideas</a:t>
            </a:r>
            <a:r>
              <a:rPr lang="en-US" sz="1800" dirty="0">
                <a:solidFill>
                  <a:schemeClr val="tx1"/>
                </a:solidFill>
                <a:ea typeface="ＭＳ Ｐゴシック" charset="-128"/>
              </a:rPr>
              <a:t> can also be marketed. In one sense, all marketing is the marketing of an idea, </a:t>
            </a:r>
          </a:p>
          <a:p>
            <a:pPr marL="0" indent="0">
              <a:buNone/>
            </a:pPr>
            <a:r>
              <a:rPr lang="en-US" sz="1800" b="1" dirty="0">
                <a:solidFill>
                  <a:schemeClr val="tx1"/>
                </a:solidFill>
                <a:ea typeface="ＭＳ Ｐゴシック" charset="-128"/>
              </a:rPr>
              <a:t>Social ideas</a:t>
            </a:r>
            <a:r>
              <a:rPr lang="en-US" sz="1800" dirty="0">
                <a:solidFill>
                  <a:schemeClr val="tx1"/>
                </a:solidFill>
                <a:ea typeface="ＭＳ Ｐゴシック" charset="-128"/>
              </a:rPr>
              <a:t>. This area has been called </a:t>
            </a:r>
            <a:r>
              <a:rPr lang="en-US" sz="1800" b="1" dirty="0">
                <a:solidFill>
                  <a:srgbClr val="FF0000"/>
                </a:solidFill>
                <a:ea typeface="ＭＳ Ｐゴシック" charset="-128"/>
              </a:rPr>
              <a:t>social marketing</a:t>
            </a:r>
            <a:r>
              <a:rPr lang="en-US" sz="1800" dirty="0">
                <a:solidFill>
                  <a:srgbClr val="FF0000"/>
                </a:solidFill>
                <a:ea typeface="ＭＳ Ｐゴシック" charset="-128"/>
              </a:rPr>
              <a:t> </a:t>
            </a:r>
            <a:r>
              <a:rPr lang="en-US" sz="1800" dirty="0">
                <a:ea typeface="ＭＳ Ｐゴシック" charset="-128"/>
              </a:rPr>
              <a:t>such as </a:t>
            </a:r>
          </a:p>
          <a:p>
            <a:pPr marL="0" indent="0">
              <a:buNone/>
            </a:pPr>
            <a:r>
              <a:rPr lang="en-US" sz="1800" dirty="0">
                <a:solidFill>
                  <a:schemeClr val="tx1"/>
                </a:solidFill>
                <a:ea typeface="ＭＳ Ｐゴシック" charset="-128"/>
              </a:rPr>
              <a:t>public health campaign for reducing smoking</a:t>
            </a:r>
            <a:r>
              <a:rPr lang="en-US" sz="1800" b="1" dirty="0">
                <a:solidFill>
                  <a:schemeClr val="tx1"/>
                </a:solidFill>
                <a:ea typeface="ＭＳ Ｐゴシック" charset="-128"/>
              </a:rPr>
              <a:t>, </a:t>
            </a:r>
            <a:r>
              <a:rPr lang="en-US" sz="1800" dirty="0">
                <a:solidFill>
                  <a:schemeClr val="tx1"/>
                </a:solidFill>
                <a:ea typeface="ＭＳ Ｐゴシック" charset="-128"/>
              </a:rPr>
              <a:t>drug abuse, obesity, </a:t>
            </a:r>
            <a:r>
              <a:rPr lang="en-GB" sz="2000" dirty="0"/>
              <a:t>family planning, human rights, racial equality</a:t>
            </a:r>
            <a:r>
              <a:rPr lang="en-GB" dirty="0"/>
              <a:t>.</a:t>
            </a:r>
          </a:p>
        </p:txBody>
      </p:sp>
      <p:sp>
        <p:nvSpPr>
          <p:cNvPr id="4" name="Slide Number Placeholder 3"/>
          <p:cNvSpPr>
            <a:spLocks noGrp="1"/>
          </p:cNvSpPr>
          <p:nvPr>
            <p:ph type="sldNum" sz="quarter" idx="8"/>
          </p:nvPr>
        </p:nvSpPr>
        <p:spPr/>
        <p:txBody>
          <a:bodyPr/>
          <a:lstStyle/>
          <a:p>
            <a:fld id="{9711ED86-9F18-421D-85DE-B5EF9B42C7E0}" type="slidenum">
              <a:rPr lang="en-GB" smtClean="0"/>
              <a:t>15</a:t>
            </a:fld>
            <a:endParaRPr lang="en-GB" dirty="0"/>
          </a:p>
        </p:txBody>
      </p:sp>
      <p:pic>
        <p:nvPicPr>
          <p:cNvPr id="5" name="Picture 4"/>
          <p:cNvPicPr>
            <a:picLocks noChangeAspect="1"/>
          </p:cNvPicPr>
          <p:nvPr/>
        </p:nvPicPr>
        <p:blipFill>
          <a:blip r:embed="rId2"/>
          <a:stretch>
            <a:fillRect/>
          </a:stretch>
        </p:blipFill>
        <p:spPr>
          <a:xfrm>
            <a:off x="5785003" y="642594"/>
            <a:ext cx="2701991" cy="1094574"/>
          </a:xfrm>
          <a:prstGeom prst="rect">
            <a:avLst/>
          </a:prstGeom>
        </p:spPr>
      </p:pic>
      <p:pic>
        <p:nvPicPr>
          <p:cNvPr id="11" name="Picture 10"/>
          <p:cNvPicPr>
            <a:picLocks noChangeAspect="1"/>
          </p:cNvPicPr>
          <p:nvPr/>
        </p:nvPicPr>
        <p:blipFill>
          <a:blip r:embed="rId3"/>
          <a:stretch>
            <a:fillRect/>
          </a:stretch>
        </p:blipFill>
        <p:spPr>
          <a:xfrm>
            <a:off x="3520073" y="4880823"/>
            <a:ext cx="1938408" cy="1597589"/>
          </a:xfrm>
          <a:prstGeom prst="rect">
            <a:avLst/>
          </a:prstGeom>
        </p:spPr>
      </p:pic>
      <p:pic>
        <p:nvPicPr>
          <p:cNvPr id="13" name="Picture 12"/>
          <p:cNvPicPr>
            <a:picLocks noChangeAspect="1"/>
          </p:cNvPicPr>
          <p:nvPr/>
        </p:nvPicPr>
        <p:blipFill>
          <a:blip r:embed="rId4"/>
          <a:stretch>
            <a:fillRect/>
          </a:stretch>
        </p:blipFill>
        <p:spPr>
          <a:xfrm>
            <a:off x="261185" y="4899789"/>
            <a:ext cx="2285375" cy="1469169"/>
          </a:xfrm>
          <a:prstGeom prst="rect">
            <a:avLst/>
          </a:prstGeom>
        </p:spPr>
      </p:pic>
      <p:pic>
        <p:nvPicPr>
          <p:cNvPr id="14" name="Picture 13"/>
          <p:cNvPicPr>
            <a:picLocks noChangeAspect="1"/>
          </p:cNvPicPr>
          <p:nvPr/>
        </p:nvPicPr>
        <p:blipFill>
          <a:blip r:embed="rId5"/>
          <a:stretch>
            <a:fillRect/>
          </a:stretch>
        </p:blipFill>
        <p:spPr>
          <a:xfrm>
            <a:off x="2482269" y="4880823"/>
            <a:ext cx="1083448" cy="1530585"/>
          </a:xfrm>
          <a:prstGeom prst="rect">
            <a:avLst/>
          </a:prstGeom>
        </p:spPr>
      </p:pic>
      <p:pic>
        <p:nvPicPr>
          <p:cNvPr id="6" name="Picture 5"/>
          <p:cNvPicPr>
            <a:picLocks noChangeAspect="1"/>
          </p:cNvPicPr>
          <p:nvPr/>
        </p:nvPicPr>
        <p:blipFill>
          <a:blip r:embed="rId6"/>
          <a:stretch>
            <a:fillRect/>
          </a:stretch>
        </p:blipFill>
        <p:spPr>
          <a:xfrm>
            <a:off x="6419671" y="4178106"/>
            <a:ext cx="2432672" cy="1368378"/>
          </a:xfrm>
          <a:prstGeom prst="rect">
            <a:avLst/>
          </a:prstGeom>
        </p:spPr>
      </p:pic>
      <p:pic>
        <p:nvPicPr>
          <p:cNvPr id="7" name="Picture 6"/>
          <p:cNvPicPr>
            <a:picLocks noChangeAspect="1"/>
          </p:cNvPicPr>
          <p:nvPr/>
        </p:nvPicPr>
        <p:blipFill>
          <a:blip r:embed="rId7"/>
          <a:stretch>
            <a:fillRect/>
          </a:stretch>
        </p:blipFill>
        <p:spPr>
          <a:xfrm>
            <a:off x="5455244" y="4788510"/>
            <a:ext cx="1182727" cy="1646063"/>
          </a:xfrm>
          <a:prstGeom prst="rect">
            <a:avLst/>
          </a:prstGeom>
        </p:spPr>
      </p:pic>
      <p:pic>
        <p:nvPicPr>
          <p:cNvPr id="9" name="Picture 8"/>
          <p:cNvPicPr>
            <a:picLocks noChangeAspect="1"/>
          </p:cNvPicPr>
          <p:nvPr/>
        </p:nvPicPr>
        <p:blipFill>
          <a:blip r:embed="rId8"/>
          <a:stretch>
            <a:fillRect/>
          </a:stretch>
        </p:blipFill>
        <p:spPr>
          <a:xfrm>
            <a:off x="7155430" y="5441509"/>
            <a:ext cx="1405600" cy="1054200"/>
          </a:xfrm>
          <a:prstGeom prst="rect">
            <a:avLst/>
          </a:prstGeom>
        </p:spPr>
      </p:pic>
    </p:spTree>
    <p:extLst>
      <p:ext uri="{BB962C8B-B14F-4D97-AF65-F5344CB8AC3E}">
        <p14:creationId xmlns:p14="http://schemas.microsoft.com/office/powerpoint/2010/main" val="1481825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75" y="719711"/>
            <a:ext cx="7411194" cy="613428"/>
          </a:xfrm>
        </p:spPr>
        <p:txBody>
          <a:bodyPr>
            <a:normAutofit/>
          </a:bodyPr>
          <a:lstStyle/>
          <a:p>
            <a:r>
              <a:rPr lang="en-GB" sz="3200" dirty="0"/>
              <a:t>Branding  </a:t>
            </a:r>
          </a:p>
        </p:txBody>
      </p:sp>
      <p:sp>
        <p:nvSpPr>
          <p:cNvPr id="3" name="Content Placeholder 2"/>
          <p:cNvSpPr>
            <a:spLocks noGrp="1"/>
          </p:cNvSpPr>
          <p:nvPr>
            <p:ph idx="1"/>
          </p:nvPr>
        </p:nvSpPr>
        <p:spPr>
          <a:xfrm>
            <a:off x="395536" y="1629934"/>
            <a:ext cx="8352928" cy="4584601"/>
          </a:xfrm>
        </p:spPr>
        <p:txBody>
          <a:bodyPr>
            <a:normAutofit/>
          </a:bodyPr>
          <a:lstStyle/>
          <a:p>
            <a:pPr marL="365760" lvl="1" indent="0">
              <a:buNone/>
            </a:pPr>
            <a:r>
              <a:rPr lang="en-US" altLang="en-US" sz="1800" b="1" dirty="0">
                <a:solidFill>
                  <a:srgbClr val="FF0000"/>
                </a:solidFill>
              </a:rPr>
              <a:t>Branding : </a:t>
            </a:r>
            <a:r>
              <a:rPr lang="en-US" altLang="en-US" sz="1800" b="1" dirty="0">
                <a:solidFill>
                  <a:schemeClr val="tx1"/>
                </a:solidFill>
              </a:rPr>
              <a:t>Brand </a:t>
            </a:r>
            <a:r>
              <a:rPr lang="en-US" altLang="en-US" sz="1800" b="1" dirty="0">
                <a:solidFill>
                  <a:srgbClr val="0070C0"/>
                </a:solidFill>
              </a:rPr>
              <a:t> </a:t>
            </a:r>
            <a:r>
              <a:rPr lang="en-US" altLang="en-US" sz="1800" dirty="0">
                <a:solidFill>
                  <a:schemeClr val="tx1"/>
                </a:solidFill>
              </a:rPr>
              <a:t>is the name, term, sign, or design or a combination of these, </a:t>
            </a:r>
            <a:r>
              <a:rPr lang="en-US" sz="1800" dirty="0">
                <a:solidFill>
                  <a:schemeClr val="tx1"/>
                </a:solidFill>
              </a:rPr>
              <a:t>that </a:t>
            </a:r>
            <a:r>
              <a:rPr lang="en-US" sz="1800" u="sng" dirty="0">
                <a:solidFill>
                  <a:schemeClr val="tx1"/>
                </a:solidFill>
              </a:rPr>
              <a:t>identifies</a:t>
            </a:r>
            <a:r>
              <a:rPr lang="en-US" sz="1800" dirty="0">
                <a:solidFill>
                  <a:schemeClr val="tx1"/>
                </a:solidFill>
              </a:rPr>
              <a:t> the products/services of one seller </a:t>
            </a:r>
            <a:r>
              <a:rPr lang="en-GB" sz="1800" dirty="0">
                <a:solidFill>
                  <a:schemeClr val="tx1"/>
                </a:solidFill>
              </a:rPr>
              <a:t>and </a:t>
            </a:r>
            <a:r>
              <a:rPr lang="en-GB" sz="1800" u="sng" dirty="0">
                <a:solidFill>
                  <a:schemeClr val="tx1"/>
                </a:solidFill>
              </a:rPr>
              <a:t>differentiates</a:t>
            </a:r>
            <a:r>
              <a:rPr lang="en-GB" sz="1800" dirty="0">
                <a:solidFill>
                  <a:schemeClr val="tx1"/>
                </a:solidFill>
              </a:rPr>
              <a:t> them from their competitors.</a:t>
            </a:r>
            <a:r>
              <a:rPr lang="en-US" sz="1800" dirty="0">
                <a:solidFill>
                  <a:schemeClr val="tx1"/>
                </a:solidFill>
              </a:rPr>
              <a:t> .</a:t>
            </a:r>
            <a:endParaRPr lang="en-US" altLang="en-US" sz="1800" dirty="0">
              <a:solidFill>
                <a:schemeClr val="tx1"/>
              </a:solidFill>
            </a:endParaRPr>
          </a:p>
          <a:p>
            <a:r>
              <a:rPr lang="en-US" altLang="en-US" sz="1800" b="1" dirty="0">
                <a:solidFill>
                  <a:srgbClr val="FF0000"/>
                </a:solidFill>
              </a:rPr>
              <a:t>Packaging </a:t>
            </a:r>
            <a:r>
              <a:rPr lang="en-US" altLang="en-US" sz="1800" b="1" dirty="0">
                <a:solidFill>
                  <a:schemeClr val="tx1"/>
                </a:solidFill>
              </a:rPr>
              <a:t>: </a:t>
            </a:r>
            <a:r>
              <a:rPr lang="en-US" altLang="en-US" sz="1800" dirty="0">
                <a:solidFill>
                  <a:schemeClr val="tx1"/>
                </a:solidFill>
              </a:rPr>
              <a:t> involves designing and producing the container or wrapper for product.</a:t>
            </a:r>
          </a:p>
          <a:p>
            <a:r>
              <a:rPr lang="en-US" altLang="en-US" sz="1800" b="1" dirty="0">
                <a:solidFill>
                  <a:srgbClr val="FF0000"/>
                </a:solidFill>
              </a:rPr>
              <a:t>Labels</a:t>
            </a:r>
            <a:r>
              <a:rPr lang="en-US" altLang="en-US" sz="1800" dirty="0">
                <a:solidFill>
                  <a:srgbClr val="0070C0"/>
                </a:solidFill>
              </a:rPr>
              <a:t> </a:t>
            </a:r>
            <a:r>
              <a:rPr lang="en-US" altLang="en-US" sz="1800" dirty="0">
                <a:solidFill>
                  <a:schemeClr val="tx1"/>
                </a:solidFill>
              </a:rPr>
              <a:t>identify the product or brand, describe attributes, and provide promotion.</a:t>
            </a:r>
            <a:r>
              <a:rPr lang="en-GB" altLang="en-US" sz="1800" dirty="0">
                <a:solidFill>
                  <a:schemeClr val="tx1"/>
                </a:solidFill>
              </a:rPr>
              <a:t> </a:t>
            </a:r>
            <a:r>
              <a:rPr lang="en-GB" altLang="en-US" sz="1800" b="1" dirty="0">
                <a:solidFill>
                  <a:schemeClr val="tx1"/>
                </a:solidFill>
              </a:rPr>
              <a:t>Labelling can enhance a brand’s positioning </a:t>
            </a:r>
            <a:endParaRPr lang="en-US" altLang="en-US" sz="1800" b="1" dirty="0">
              <a:solidFill>
                <a:schemeClr val="tx1"/>
              </a:solidFill>
            </a:endParaRPr>
          </a:p>
          <a:p>
            <a:r>
              <a:rPr lang="en-US" sz="1800" b="1" dirty="0">
                <a:solidFill>
                  <a:srgbClr val="FF0000"/>
                </a:solidFill>
                <a:ea typeface="ＭＳ Ｐゴシック" charset="-128"/>
              </a:rPr>
              <a:t>Product Support Services</a:t>
            </a:r>
            <a:r>
              <a:rPr lang="en-US" sz="1800" b="1" dirty="0">
                <a:solidFill>
                  <a:schemeClr val="tx1"/>
                </a:solidFill>
                <a:ea typeface="ＭＳ Ｐゴシック" charset="-128"/>
              </a:rPr>
              <a:t>: Customer service</a:t>
            </a:r>
            <a:r>
              <a:rPr lang="en-US" sz="1800" b="1" dirty="0">
                <a:solidFill>
                  <a:srgbClr val="0070C0"/>
                </a:solidFill>
                <a:ea typeface="ＭＳ Ｐゴシック" charset="-128"/>
              </a:rPr>
              <a:t> </a:t>
            </a:r>
            <a:r>
              <a:rPr lang="en-US" sz="1800" dirty="0">
                <a:solidFill>
                  <a:schemeClr val="tx1"/>
                </a:solidFill>
                <a:ea typeface="ＭＳ Ｐゴシック" charset="-128"/>
              </a:rPr>
              <a:t>is another element of product strategy. A company’s offer usually includes some </a:t>
            </a:r>
            <a:r>
              <a:rPr lang="en-US" sz="1800" b="1" dirty="0">
                <a:solidFill>
                  <a:schemeClr val="tx1"/>
                </a:solidFill>
                <a:ea typeface="ＭＳ Ｐゴシック" charset="-128"/>
              </a:rPr>
              <a:t>product support services</a:t>
            </a:r>
            <a:r>
              <a:rPr lang="en-US" sz="1800" dirty="0">
                <a:solidFill>
                  <a:srgbClr val="0070C0"/>
                </a:solidFill>
                <a:ea typeface="ＭＳ Ｐゴシック" charset="-128"/>
              </a:rPr>
              <a:t>, </a:t>
            </a:r>
            <a:r>
              <a:rPr lang="en-US" sz="1800" dirty="0">
                <a:solidFill>
                  <a:schemeClr val="tx1"/>
                </a:solidFill>
                <a:ea typeface="ＭＳ Ｐゴシック" charset="-128"/>
              </a:rPr>
              <a:t>which can be a minor part or a major part of the total offering. (building lasting relationship) </a:t>
            </a:r>
            <a:endParaRPr lang="en-US" altLang="en-US" dirty="0"/>
          </a:p>
          <a:p>
            <a:endParaRPr lang="en-GB" dirty="0"/>
          </a:p>
        </p:txBody>
      </p:sp>
      <p:sp>
        <p:nvSpPr>
          <p:cNvPr id="4" name="Slide Number Placeholder 3"/>
          <p:cNvSpPr>
            <a:spLocks noGrp="1"/>
          </p:cNvSpPr>
          <p:nvPr>
            <p:ph type="sldNum" sz="quarter" idx="8"/>
          </p:nvPr>
        </p:nvSpPr>
        <p:spPr/>
        <p:txBody>
          <a:bodyPr/>
          <a:lstStyle/>
          <a:p>
            <a:fld id="{9711ED86-9F18-421D-85DE-B5EF9B42C7E0}" type="slidenum">
              <a:rPr lang="en-GB" smtClean="0"/>
              <a:t>16</a:t>
            </a:fld>
            <a:endParaRPr lang="en-GB"/>
          </a:p>
        </p:txBody>
      </p:sp>
      <p:pic>
        <p:nvPicPr>
          <p:cNvPr id="5" name="Picture 4"/>
          <p:cNvPicPr>
            <a:picLocks noChangeAspect="1"/>
          </p:cNvPicPr>
          <p:nvPr/>
        </p:nvPicPr>
        <p:blipFill>
          <a:blip r:embed="rId2"/>
          <a:stretch>
            <a:fillRect/>
          </a:stretch>
        </p:blipFill>
        <p:spPr>
          <a:xfrm>
            <a:off x="7157893" y="422914"/>
            <a:ext cx="1207021" cy="1207021"/>
          </a:xfrm>
          <a:prstGeom prst="rect">
            <a:avLst/>
          </a:prstGeom>
        </p:spPr>
      </p:pic>
      <p:pic>
        <p:nvPicPr>
          <p:cNvPr id="8" name="Picture 7"/>
          <p:cNvPicPr>
            <a:picLocks noChangeAspect="1"/>
          </p:cNvPicPr>
          <p:nvPr/>
        </p:nvPicPr>
        <p:blipFill>
          <a:blip r:embed="rId3"/>
          <a:stretch>
            <a:fillRect/>
          </a:stretch>
        </p:blipFill>
        <p:spPr>
          <a:xfrm>
            <a:off x="301732" y="5057174"/>
            <a:ext cx="2790825" cy="1299442"/>
          </a:xfrm>
          <a:prstGeom prst="rect">
            <a:avLst/>
          </a:prstGeom>
        </p:spPr>
      </p:pic>
      <p:pic>
        <p:nvPicPr>
          <p:cNvPr id="9" name="Picture 8"/>
          <p:cNvPicPr>
            <a:picLocks noChangeAspect="1"/>
          </p:cNvPicPr>
          <p:nvPr/>
        </p:nvPicPr>
        <p:blipFill>
          <a:blip r:embed="rId4"/>
          <a:stretch>
            <a:fillRect/>
          </a:stretch>
        </p:blipFill>
        <p:spPr>
          <a:xfrm>
            <a:off x="6300191" y="5011616"/>
            <a:ext cx="2148071" cy="1202920"/>
          </a:xfrm>
          <a:prstGeom prst="rect">
            <a:avLst/>
          </a:prstGeom>
        </p:spPr>
      </p:pic>
      <p:pic>
        <p:nvPicPr>
          <p:cNvPr id="11" name="Picture 10"/>
          <p:cNvPicPr>
            <a:picLocks noChangeAspect="1"/>
          </p:cNvPicPr>
          <p:nvPr/>
        </p:nvPicPr>
        <p:blipFill>
          <a:blip r:embed="rId5"/>
          <a:stretch>
            <a:fillRect/>
          </a:stretch>
        </p:blipFill>
        <p:spPr>
          <a:xfrm>
            <a:off x="3150027" y="5442438"/>
            <a:ext cx="1758020" cy="884180"/>
          </a:xfrm>
          <a:prstGeom prst="rect">
            <a:avLst/>
          </a:prstGeom>
        </p:spPr>
      </p:pic>
      <p:pic>
        <p:nvPicPr>
          <p:cNvPr id="12" name="Picture 11"/>
          <p:cNvPicPr>
            <a:picLocks noChangeAspect="1"/>
          </p:cNvPicPr>
          <p:nvPr/>
        </p:nvPicPr>
        <p:blipFill>
          <a:blip r:embed="rId6"/>
          <a:stretch>
            <a:fillRect/>
          </a:stretch>
        </p:blipFill>
        <p:spPr>
          <a:xfrm>
            <a:off x="5033923" y="4837179"/>
            <a:ext cx="1064003" cy="1613543"/>
          </a:xfrm>
          <a:prstGeom prst="rect">
            <a:avLst/>
          </a:prstGeom>
        </p:spPr>
      </p:pic>
    </p:spTree>
    <p:extLst>
      <p:ext uri="{BB962C8B-B14F-4D97-AF65-F5344CB8AC3E}">
        <p14:creationId xmlns:p14="http://schemas.microsoft.com/office/powerpoint/2010/main" val="182744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2" y="642594"/>
            <a:ext cx="7543800" cy="827566"/>
          </a:xfrm>
        </p:spPr>
        <p:txBody>
          <a:bodyPr/>
          <a:lstStyle/>
          <a:p>
            <a:r>
              <a:rPr lang="en-GB" dirty="0"/>
              <a:t>Distinctive packaging </a:t>
            </a:r>
          </a:p>
        </p:txBody>
      </p:sp>
      <p:pic>
        <p:nvPicPr>
          <p:cNvPr id="5" name="Content Placeholder 4"/>
          <p:cNvPicPr>
            <a:picLocks noGrp="1" noChangeAspect="1"/>
          </p:cNvPicPr>
          <p:nvPr>
            <p:ph idx="1"/>
          </p:nvPr>
        </p:nvPicPr>
        <p:blipFill>
          <a:blip r:embed="rId2"/>
          <a:stretch>
            <a:fillRect/>
          </a:stretch>
        </p:blipFill>
        <p:spPr>
          <a:xfrm>
            <a:off x="6534018" y="1370644"/>
            <a:ext cx="1743075" cy="2619375"/>
          </a:xfrm>
          <a:prstGeom prst="rect">
            <a:avLst/>
          </a:prstGeom>
        </p:spPr>
      </p:pic>
      <p:sp>
        <p:nvSpPr>
          <p:cNvPr id="4" name="Slide Number Placeholder 3"/>
          <p:cNvSpPr>
            <a:spLocks noGrp="1"/>
          </p:cNvSpPr>
          <p:nvPr>
            <p:ph type="sldNum" sz="quarter" idx="8"/>
          </p:nvPr>
        </p:nvSpPr>
        <p:spPr/>
        <p:txBody>
          <a:bodyPr/>
          <a:lstStyle/>
          <a:p>
            <a:fld id="{9711ED86-9F18-421D-85DE-B5EF9B42C7E0}" type="slidenum">
              <a:rPr lang="en-GB" smtClean="0"/>
              <a:t>17</a:t>
            </a:fld>
            <a:endParaRPr lang="en-GB"/>
          </a:p>
        </p:txBody>
      </p:sp>
      <p:pic>
        <p:nvPicPr>
          <p:cNvPr id="6" name="Picture 5"/>
          <p:cNvPicPr>
            <a:picLocks noChangeAspect="1"/>
          </p:cNvPicPr>
          <p:nvPr/>
        </p:nvPicPr>
        <p:blipFill>
          <a:blip r:embed="rId3"/>
          <a:stretch>
            <a:fillRect/>
          </a:stretch>
        </p:blipFill>
        <p:spPr>
          <a:xfrm>
            <a:off x="424855" y="1493579"/>
            <a:ext cx="2686050" cy="1611630"/>
          </a:xfrm>
          <a:prstGeom prst="rect">
            <a:avLst/>
          </a:prstGeom>
        </p:spPr>
      </p:pic>
      <p:pic>
        <p:nvPicPr>
          <p:cNvPr id="9" name="Picture 8"/>
          <p:cNvPicPr>
            <a:picLocks noChangeAspect="1"/>
          </p:cNvPicPr>
          <p:nvPr/>
        </p:nvPicPr>
        <p:blipFill>
          <a:blip r:embed="rId4"/>
          <a:stretch>
            <a:fillRect/>
          </a:stretch>
        </p:blipFill>
        <p:spPr>
          <a:xfrm>
            <a:off x="3720504" y="1799268"/>
            <a:ext cx="2590800" cy="1762125"/>
          </a:xfrm>
          <a:prstGeom prst="rect">
            <a:avLst/>
          </a:prstGeom>
        </p:spPr>
      </p:pic>
      <p:pic>
        <p:nvPicPr>
          <p:cNvPr id="10" name="Picture 9"/>
          <p:cNvPicPr>
            <a:picLocks noChangeAspect="1"/>
          </p:cNvPicPr>
          <p:nvPr/>
        </p:nvPicPr>
        <p:blipFill>
          <a:blip r:embed="rId5"/>
          <a:stretch>
            <a:fillRect/>
          </a:stretch>
        </p:blipFill>
        <p:spPr>
          <a:xfrm>
            <a:off x="653455" y="3150987"/>
            <a:ext cx="2228850" cy="1484784"/>
          </a:xfrm>
          <a:prstGeom prst="rect">
            <a:avLst/>
          </a:prstGeom>
        </p:spPr>
      </p:pic>
      <p:pic>
        <p:nvPicPr>
          <p:cNvPr id="3" name="Picture 2"/>
          <p:cNvPicPr>
            <a:picLocks noChangeAspect="1"/>
          </p:cNvPicPr>
          <p:nvPr/>
        </p:nvPicPr>
        <p:blipFill>
          <a:blip r:embed="rId6"/>
          <a:stretch>
            <a:fillRect/>
          </a:stretch>
        </p:blipFill>
        <p:spPr>
          <a:xfrm>
            <a:off x="5940152" y="4356986"/>
            <a:ext cx="2543175" cy="1800225"/>
          </a:xfrm>
          <a:prstGeom prst="rect">
            <a:avLst/>
          </a:prstGeom>
        </p:spPr>
      </p:pic>
      <p:pic>
        <p:nvPicPr>
          <p:cNvPr id="8" name="Picture 7"/>
          <p:cNvPicPr>
            <a:picLocks noChangeAspect="1"/>
          </p:cNvPicPr>
          <p:nvPr/>
        </p:nvPicPr>
        <p:blipFill>
          <a:blip r:embed="rId7"/>
          <a:stretch>
            <a:fillRect/>
          </a:stretch>
        </p:blipFill>
        <p:spPr>
          <a:xfrm>
            <a:off x="3400427" y="4159644"/>
            <a:ext cx="2343150" cy="1952625"/>
          </a:xfrm>
          <a:prstGeom prst="rect">
            <a:avLst/>
          </a:prstGeom>
        </p:spPr>
      </p:pic>
      <p:pic>
        <p:nvPicPr>
          <p:cNvPr id="11" name="Picture 10"/>
          <p:cNvPicPr>
            <a:picLocks noChangeAspect="1"/>
          </p:cNvPicPr>
          <p:nvPr/>
        </p:nvPicPr>
        <p:blipFill>
          <a:blip r:embed="rId8"/>
          <a:stretch>
            <a:fillRect/>
          </a:stretch>
        </p:blipFill>
        <p:spPr>
          <a:xfrm>
            <a:off x="212667" y="4828077"/>
            <a:ext cx="3028950" cy="1514475"/>
          </a:xfrm>
          <a:prstGeom prst="rect">
            <a:avLst/>
          </a:prstGeom>
        </p:spPr>
      </p:pic>
    </p:spTree>
    <p:extLst>
      <p:ext uri="{BB962C8B-B14F-4D97-AF65-F5344CB8AC3E}">
        <p14:creationId xmlns:p14="http://schemas.microsoft.com/office/powerpoint/2010/main" val="1169046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2" y="642594"/>
            <a:ext cx="7543800" cy="842190"/>
          </a:xfrm>
        </p:spPr>
        <p:txBody>
          <a:bodyPr>
            <a:normAutofit fontScale="90000"/>
          </a:bodyPr>
          <a:lstStyle/>
          <a:p>
            <a:r>
              <a:rPr lang="en-GB" dirty="0"/>
              <a:t>Branding Strategy:</a:t>
            </a:r>
            <a:br>
              <a:rPr lang="en-GB" dirty="0"/>
            </a:br>
            <a:r>
              <a:rPr lang="en-GB" dirty="0"/>
              <a:t>Building Strong Brands</a:t>
            </a:r>
          </a:p>
        </p:txBody>
      </p:sp>
      <p:pic>
        <p:nvPicPr>
          <p:cNvPr id="5" name="Content Placeholder 4"/>
          <p:cNvPicPr>
            <a:picLocks noGrp="1" noChangeAspect="1"/>
          </p:cNvPicPr>
          <p:nvPr>
            <p:ph idx="1"/>
          </p:nvPr>
        </p:nvPicPr>
        <p:blipFill>
          <a:blip r:embed="rId2"/>
          <a:stretch>
            <a:fillRect/>
          </a:stretch>
        </p:blipFill>
        <p:spPr>
          <a:xfrm>
            <a:off x="1547664" y="1542692"/>
            <a:ext cx="6570501" cy="4927876"/>
          </a:xfrm>
          <a:prstGeom prst="rect">
            <a:avLst/>
          </a:prstGeom>
        </p:spPr>
      </p:pic>
      <p:sp>
        <p:nvSpPr>
          <p:cNvPr id="4" name="Slide Number Placeholder 3"/>
          <p:cNvSpPr>
            <a:spLocks noGrp="1"/>
          </p:cNvSpPr>
          <p:nvPr>
            <p:ph type="sldNum" sz="quarter" idx="8"/>
          </p:nvPr>
        </p:nvSpPr>
        <p:spPr/>
        <p:txBody>
          <a:bodyPr/>
          <a:lstStyle/>
          <a:p>
            <a:fld id="{9711ED86-9F18-421D-85DE-B5EF9B42C7E0}" type="slidenum">
              <a:rPr lang="en-GB" smtClean="0"/>
              <a:t>18</a:t>
            </a:fld>
            <a:endParaRPr lang="en-GB"/>
          </a:p>
        </p:txBody>
      </p:sp>
    </p:spTree>
    <p:extLst>
      <p:ext uri="{BB962C8B-B14F-4D97-AF65-F5344CB8AC3E}">
        <p14:creationId xmlns:p14="http://schemas.microsoft.com/office/powerpoint/2010/main" val="2549831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758" y="382385"/>
            <a:ext cx="7633742" cy="1246415"/>
          </a:xfrm>
        </p:spPr>
        <p:txBody>
          <a:bodyPr/>
          <a:lstStyle/>
          <a:p>
            <a:r>
              <a:rPr lang="en-GB" dirty="0"/>
              <a:t>Brand Sponsorship </a:t>
            </a:r>
          </a:p>
        </p:txBody>
      </p:sp>
      <p:sp>
        <p:nvSpPr>
          <p:cNvPr id="3" name="Content Placeholder 2"/>
          <p:cNvSpPr>
            <a:spLocks noGrp="1"/>
          </p:cNvSpPr>
          <p:nvPr>
            <p:ph idx="1"/>
          </p:nvPr>
        </p:nvSpPr>
        <p:spPr>
          <a:xfrm>
            <a:off x="683568" y="1628800"/>
            <a:ext cx="7560840" cy="4845152"/>
          </a:xfrm>
        </p:spPr>
        <p:txBody>
          <a:bodyPr>
            <a:normAutofit/>
          </a:bodyPr>
          <a:lstStyle/>
          <a:p>
            <a:r>
              <a:rPr lang="en-US" altLang="en-US" sz="1800" dirty="0">
                <a:solidFill>
                  <a:schemeClr val="tx1"/>
                </a:solidFill>
              </a:rPr>
              <a:t>A manufacturer has four </a:t>
            </a:r>
            <a:r>
              <a:rPr lang="en-US" altLang="en-US" sz="1800" b="1" dirty="0">
                <a:solidFill>
                  <a:schemeClr val="tx1"/>
                </a:solidFill>
              </a:rPr>
              <a:t>brand sponsorship </a:t>
            </a:r>
            <a:r>
              <a:rPr lang="en-US" altLang="en-US" sz="1800" dirty="0">
                <a:solidFill>
                  <a:schemeClr val="tx1"/>
                </a:solidFill>
              </a:rPr>
              <a:t>options. The product may be launched as a national brand or a private brand (also called a store brand or distributor brand). Other alternatives include a licensed brand and co-branding.</a:t>
            </a:r>
          </a:p>
          <a:p>
            <a:pPr marL="0" indent="0">
              <a:buNone/>
            </a:pPr>
            <a:r>
              <a:rPr lang="en-US" altLang="en-US" sz="1800" dirty="0">
                <a:solidFill>
                  <a:srgbClr val="FF0000"/>
                </a:solidFill>
              </a:rPr>
              <a:t>  </a:t>
            </a:r>
            <a:r>
              <a:rPr lang="en-US" altLang="en-US" sz="1800" b="1" dirty="0">
                <a:solidFill>
                  <a:srgbClr val="FF0000"/>
                </a:solidFill>
              </a:rPr>
              <a:t>Manufacturers’ brands </a:t>
            </a:r>
            <a:r>
              <a:rPr lang="en-US" altLang="en-US" sz="1800" b="1" dirty="0">
                <a:solidFill>
                  <a:schemeClr val="tx1"/>
                </a:solidFill>
              </a:rPr>
              <a:t>(national brand)</a:t>
            </a:r>
            <a:r>
              <a:rPr lang="en-GB" altLang="en-US" sz="1800" dirty="0">
                <a:solidFill>
                  <a:schemeClr val="tx1"/>
                </a:solidFill>
              </a:rPr>
              <a:t> —A brand created and owned by the producer of a product or service.</a:t>
            </a:r>
          </a:p>
          <a:p>
            <a:r>
              <a:rPr lang="en-GB" altLang="en-US" sz="1800" b="1" dirty="0">
                <a:solidFill>
                  <a:srgbClr val="FF0000"/>
                </a:solidFill>
              </a:rPr>
              <a:t>Private brand </a:t>
            </a:r>
            <a:r>
              <a:rPr lang="en-GB" altLang="en-US" sz="1800" dirty="0">
                <a:solidFill>
                  <a:schemeClr val="tx1"/>
                </a:solidFill>
              </a:rPr>
              <a:t>(middleman, distributor or store brand)— A brand created and owned by a reseller of a product or service. </a:t>
            </a:r>
            <a:endParaRPr lang="en-US" sz="1800" dirty="0">
              <a:solidFill>
                <a:schemeClr val="tx1"/>
              </a:solidFill>
              <a:ea typeface="ＭＳ Ｐゴシック" charset="0"/>
              <a:cs typeface="ＭＳ Ｐゴシック" charset="0"/>
            </a:endParaRPr>
          </a:p>
          <a:p>
            <a:endParaRPr lang="en-US" altLang="en-US" sz="1800" dirty="0">
              <a:ea typeface="ＭＳ Ｐゴシック" charset="0"/>
              <a:cs typeface="ＭＳ Ｐゴシック" charset="0"/>
            </a:endParaRPr>
          </a:p>
          <a:p>
            <a:endParaRPr lang="en-US" altLang="en-US" dirty="0"/>
          </a:p>
          <a:p>
            <a:endParaRPr lang="en-GB" dirty="0"/>
          </a:p>
        </p:txBody>
      </p:sp>
      <p:sp>
        <p:nvSpPr>
          <p:cNvPr id="4" name="Slide Number Placeholder 3"/>
          <p:cNvSpPr>
            <a:spLocks noGrp="1"/>
          </p:cNvSpPr>
          <p:nvPr>
            <p:ph type="sldNum" sz="quarter" idx="8"/>
          </p:nvPr>
        </p:nvSpPr>
        <p:spPr/>
        <p:txBody>
          <a:bodyPr/>
          <a:lstStyle/>
          <a:p>
            <a:fld id="{9711ED86-9F18-421D-85DE-B5EF9B42C7E0}" type="slidenum">
              <a:rPr lang="en-GB" smtClean="0"/>
              <a:t>19</a:t>
            </a:fld>
            <a:endParaRPr lang="en-GB"/>
          </a:p>
        </p:txBody>
      </p:sp>
      <p:pic>
        <p:nvPicPr>
          <p:cNvPr id="6" name="Picture 5"/>
          <p:cNvPicPr>
            <a:picLocks noChangeAspect="1"/>
          </p:cNvPicPr>
          <p:nvPr/>
        </p:nvPicPr>
        <p:blipFill>
          <a:blip r:embed="rId2"/>
          <a:stretch>
            <a:fillRect/>
          </a:stretch>
        </p:blipFill>
        <p:spPr>
          <a:xfrm>
            <a:off x="3371695" y="4244331"/>
            <a:ext cx="1891972" cy="2022753"/>
          </a:xfrm>
          <a:prstGeom prst="rect">
            <a:avLst/>
          </a:prstGeom>
        </p:spPr>
      </p:pic>
      <p:pic>
        <p:nvPicPr>
          <p:cNvPr id="8" name="Picture 7"/>
          <p:cNvPicPr>
            <a:picLocks noChangeAspect="1"/>
          </p:cNvPicPr>
          <p:nvPr/>
        </p:nvPicPr>
        <p:blipFill>
          <a:blip r:embed="rId3"/>
          <a:stretch>
            <a:fillRect/>
          </a:stretch>
        </p:blipFill>
        <p:spPr>
          <a:xfrm>
            <a:off x="437995" y="4801763"/>
            <a:ext cx="2933700" cy="1562100"/>
          </a:xfrm>
          <a:prstGeom prst="rect">
            <a:avLst/>
          </a:prstGeom>
        </p:spPr>
      </p:pic>
      <p:pic>
        <p:nvPicPr>
          <p:cNvPr id="9" name="Picture 8"/>
          <p:cNvPicPr>
            <a:picLocks noChangeAspect="1"/>
          </p:cNvPicPr>
          <p:nvPr/>
        </p:nvPicPr>
        <p:blipFill>
          <a:blip r:embed="rId4"/>
          <a:stretch>
            <a:fillRect/>
          </a:stretch>
        </p:blipFill>
        <p:spPr>
          <a:xfrm>
            <a:off x="7269915" y="3943417"/>
            <a:ext cx="1514475" cy="1514475"/>
          </a:xfrm>
          <a:prstGeom prst="rect">
            <a:avLst/>
          </a:prstGeom>
        </p:spPr>
      </p:pic>
      <p:pic>
        <p:nvPicPr>
          <p:cNvPr id="10" name="Picture 9"/>
          <p:cNvPicPr>
            <a:picLocks noChangeAspect="1"/>
          </p:cNvPicPr>
          <p:nvPr/>
        </p:nvPicPr>
        <p:blipFill>
          <a:blip r:embed="rId5"/>
          <a:stretch>
            <a:fillRect/>
          </a:stretch>
        </p:blipFill>
        <p:spPr>
          <a:xfrm>
            <a:off x="6059822" y="4616340"/>
            <a:ext cx="1622144" cy="1622144"/>
          </a:xfrm>
          <a:prstGeom prst="rect">
            <a:avLst/>
          </a:prstGeom>
        </p:spPr>
      </p:pic>
      <p:pic>
        <p:nvPicPr>
          <p:cNvPr id="14" name="Picture 13"/>
          <p:cNvPicPr>
            <a:picLocks noChangeAspect="1"/>
          </p:cNvPicPr>
          <p:nvPr/>
        </p:nvPicPr>
        <p:blipFill>
          <a:blip r:embed="rId6"/>
          <a:stretch>
            <a:fillRect/>
          </a:stretch>
        </p:blipFill>
        <p:spPr>
          <a:xfrm>
            <a:off x="4849450" y="4751270"/>
            <a:ext cx="1663085" cy="1663085"/>
          </a:xfrm>
          <a:prstGeom prst="rect">
            <a:avLst/>
          </a:prstGeom>
        </p:spPr>
      </p:pic>
    </p:spTree>
    <p:extLst>
      <p:ext uri="{BB962C8B-B14F-4D97-AF65-F5344CB8AC3E}">
        <p14:creationId xmlns:p14="http://schemas.microsoft.com/office/powerpoint/2010/main" val="3551578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Recap </a:t>
            </a:r>
          </a:p>
        </p:txBody>
      </p:sp>
      <p:sp>
        <p:nvSpPr>
          <p:cNvPr id="3" name="Content Placeholder 2"/>
          <p:cNvSpPr>
            <a:spLocks noGrp="1"/>
          </p:cNvSpPr>
          <p:nvPr>
            <p:ph idx="1"/>
          </p:nvPr>
        </p:nvSpPr>
        <p:spPr/>
        <p:txBody>
          <a:bodyPr>
            <a:normAutofit/>
          </a:bodyPr>
          <a:lstStyle/>
          <a:p>
            <a:r>
              <a:rPr lang="en-GB" sz="1800" dirty="0"/>
              <a:t>Explain how companies identify attractive market segments and choose a market targeting strategy: </a:t>
            </a:r>
          </a:p>
          <a:p>
            <a:r>
              <a:rPr lang="en-GB" sz="1800" b="1" dirty="0">
                <a:solidFill>
                  <a:srgbClr val="FF0000"/>
                </a:solidFill>
              </a:rPr>
              <a:t>four market-targeting strategies : </a:t>
            </a:r>
          </a:p>
          <a:p>
            <a:r>
              <a:rPr lang="en-GB" sz="1800" dirty="0"/>
              <a:t>Undifferentiated (or mass) marketing.</a:t>
            </a:r>
          </a:p>
          <a:p>
            <a:r>
              <a:rPr lang="en-GB" sz="1800" dirty="0"/>
              <a:t>Differentiated marketing </a:t>
            </a:r>
          </a:p>
          <a:p>
            <a:r>
              <a:rPr lang="en-GB" sz="1800" dirty="0"/>
              <a:t>Niche marketing (concentrated marketing) </a:t>
            </a:r>
          </a:p>
          <a:p>
            <a:r>
              <a:rPr lang="en-GB" sz="1800" dirty="0"/>
              <a:t>Micromarketing (Local marketing or Individual marketing )</a:t>
            </a:r>
          </a:p>
          <a:p>
            <a:endParaRPr lang="en-GB" sz="1800" dirty="0"/>
          </a:p>
        </p:txBody>
      </p:sp>
      <p:sp>
        <p:nvSpPr>
          <p:cNvPr id="4" name="Slide Number Placeholder 3"/>
          <p:cNvSpPr>
            <a:spLocks noGrp="1"/>
          </p:cNvSpPr>
          <p:nvPr>
            <p:ph type="sldNum" sz="quarter" idx="8"/>
          </p:nvPr>
        </p:nvSpPr>
        <p:spPr/>
        <p:txBody>
          <a:bodyPr/>
          <a:lstStyle/>
          <a:p>
            <a:fld id="{9711ED86-9F18-421D-85DE-B5EF9B42C7E0}" type="slidenum">
              <a:rPr lang="en-GB" smtClean="0"/>
              <a:t>2</a:t>
            </a:fld>
            <a:endParaRPr lang="en-GB"/>
          </a:p>
        </p:txBody>
      </p:sp>
    </p:spTree>
    <p:extLst>
      <p:ext uri="{BB962C8B-B14F-4D97-AF65-F5344CB8AC3E}">
        <p14:creationId xmlns:p14="http://schemas.microsoft.com/office/powerpoint/2010/main" val="386210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90628"/>
            <a:ext cx="7467600" cy="793380"/>
          </a:xfrm>
        </p:spPr>
        <p:txBody>
          <a:bodyPr/>
          <a:lstStyle/>
          <a:p>
            <a:r>
              <a:rPr lang="en-GB" dirty="0"/>
              <a:t>Brand sponsorship  </a:t>
            </a:r>
          </a:p>
        </p:txBody>
      </p:sp>
      <p:sp>
        <p:nvSpPr>
          <p:cNvPr id="3" name="Content Placeholder 2"/>
          <p:cNvSpPr>
            <a:spLocks noGrp="1"/>
          </p:cNvSpPr>
          <p:nvPr>
            <p:ph idx="1"/>
          </p:nvPr>
        </p:nvSpPr>
        <p:spPr>
          <a:xfrm>
            <a:off x="539589" y="1484784"/>
            <a:ext cx="8319095" cy="4852795"/>
          </a:xfrm>
        </p:spPr>
        <p:txBody>
          <a:bodyPr>
            <a:normAutofit/>
          </a:bodyPr>
          <a:lstStyle/>
          <a:p>
            <a:r>
              <a:rPr lang="en-US" altLang="en-US" sz="1800" b="1" dirty="0">
                <a:solidFill>
                  <a:srgbClr val="FF0000"/>
                </a:solidFill>
              </a:rPr>
              <a:t>Licensing</a:t>
            </a:r>
            <a:r>
              <a:rPr lang="en-US" altLang="en-US" sz="1800" b="1" dirty="0"/>
              <a:t>: </a:t>
            </a:r>
            <a:r>
              <a:rPr lang="en-US" altLang="en-US" sz="1800" dirty="0">
                <a:solidFill>
                  <a:schemeClr val="tx1"/>
                </a:solidFill>
              </a:rPr>
              <a:t>Some companies license names or symbols previously created by other manufacturers, names of well-known celebrities, or characters from popular movies and books. For a fee, any of these can provide an instant and proven brand name.</a:t>
            </a:r>
          </a:p>
          <a:p>
            <a:r>
              <a:rPr lang="en-GB" altLang="en-US" sz="1800" b="1" dirty="0">
                <a:solidFill>
                  <a:srgbClr val="FF0000"/>
                </a:solidFill>
              </a:rPr>
              <a:t>Co-brand</a:t>
            </a:r>
            <a:r>
              <a:rPr lang="en-GB" altLang="en-US" sz="1800" dirty="0"/>
              <a:t>: </a:t>
            </a:r>
            <a:r>
              <a:rPr lang="en-GB" altLang="en-US" sz="1800" dirty="0">
                <a:solidFill>
                  <a:schemeClr val="tx1"/>
                </a:solidFill>
              </a:rPr>
              <a:t>The practice of using the established brand names of two different companies on the same product (Nike&amp; Apple sport kit)</a:t>
            </a:r>
            <a:endParaRPr lang="en-US" altLang="en-US" sz="1800" dirty="0">
              <a:solidFill>
                <a:schemeClr val="tx1"/>
              </a:solidFill>
            </a:endParaRPr>
          </a:p>
          <a:p>
            <a:endParaRPr lang="en-US" altLang="en-US" sz="1800" dirty="0">
              <a:solidFill>
                <a:schemeClr val="tx1"/>
              </a:solidFill>
            </a:endParaRPr>
          </a:p>
          <a:p>
            <a:endParaRPr lang="en-GB" dirty="0">
              <a:solidFill>
                <a:schemeClr val="tx1"/>
              </a:solidFill>
            </a:endParaRPr>
          </a:p>
        </p:txBody>
      </p:sp>
      <p:sp>
        <p:nvSpPr>
          <p:cNvPr id="4" name="Slide Number Placeholder 3"/>
          <p:cNvSpPr>
            <a:spLocks noGrp="1"/>
          </p:cNvSpPr>
          <p:nvPr>
            <p:ph type="sldNum" sz="quarter" idx="8"/>
          </p:nvPr>
        </p:nvSpPr>
        <p:spPr/>
        <p:txBody>
          <a:bodyPr/>
          <a:lstStyle/>
          <a:p>
            <a:fld id="{9711ED86-9F18-421D-85DE-B5EF9B42C7E0}" type="slidenum">
              <a:rPr lang="en-GB" smtClean="0"/>
              <a:t>20</a:t>
            </a:fld>
            <a:endParaRPr lang="en-GB"/>
          </a:p>
        </p:txBody>
      </p:sp>
      <p:pic>
        <p:nvPicPr>
          <p:cNvPr id="6" name="Picture 5"/>
          <p:cNvPicPr>
            <a:picLocks noChangeAspect="1"/>
          </p:cNvPicPr>
          <p:nvPr/>
        </p:nvPicPr>
        <p:blipFill>
          <a:blip r:embed="rId2"/>
          <a:stretch>
            <a:fillRect/>
          </a:stretch>
        </p:blipFill>
        <p:spPr>
          <a:xfrm>
            <a:off x="4021909" y="4318279"/>
            <a:ext cx="2724150" cy="2019300"/>
          </a:xfrm>
          <a:prstGeom prst="rect">
            <a:avLst/>
          </a:prstGeom>
        </p:spPr>
      </p:pic>
      <p:pic>
        <p:nvPicPr>
          <p:cNvPr id="10" name="Picture 9"/>
          <p:cNvPicPr>
            <a:picLocks noChangeAspect="1"/>
          </p:cNvPicPr>
          <p:nvPr/>
        </p:nvPicPr>
        <p:blipFill>
          <a:blip r:embed="rId3"/>
          <a:stretch>
            <a:fillRect/>
          </a:stretch>
        </p:blipFill>
        <p:spPr>
          <a:xfrm>
            <a:off x="6377232" y="3515713"/>
            <a:ext cx="2266950" cy="2019300"/>
          </a:xfrm>
          <a:prstGeom prst="rect">
            <a:avLst/>
          </a:prstGeom>
        </p:spPr>
      </p:pic>
      <p:pic>
        <p:nvPicPr>
          <p:cNvPr id="12" name="Picture 11"/>
          <p:cNvPicPr>
            <a:picLocks noChangeAspect="1"/>
          </p:cNvPicPr>
          <p:nvPr/>
        </p:nvPicPr>
        <p:blipFill>
          <a:blip r:embed="rId4"/>
          <a:stretch>
            <a:fillRect/>
          </a:stretch>
        </p:blipFill>
        <p:spPr>
          <a:xfrm>
            <a:off x="377272" y="3296092"/>
            <a:ext cx="2466975" cy="2019300"/>
          </a:xfrm>
          <a:prstGeom prst="rect">
            <a:avLst/>
          </a:prstGeom>
        </p:spPr>
      </p:pic>
      <p:pic>
        <p:nvPicPr>
          <p:cNvPr id="5" name="Picture 4"/>
          <p:cNvPicPr>
            <a:picLocks noChangeAspect="1"/>
          </p:cNvPicPr>
          <p:nvPr/>
        </p:nvPicPr>
        <p:blipFill>
          <a:blip r:embed="rId5"/>
          <a:stretch>
            <a:fillRect/>
          </a:stretch>
        </p:blipFill>
        <p:spPr>
          <a:xfrm>
            <a:off x="1521596" y="4525363"/>
            <a:ext cx="2500313" cy="1719263"/>
          </a:xfrm>
          <a:prstGeom prst="rect">
            <a:avLst/>
          </a:prstGeom>
        </p:spPr>
      </p:pic>
    </p:spTree>
    <p:extLst>
      <p:ext uri="{BB962C8B-B14F-4D97-AF65-F5344CB8AC3E}">
        <p14:creationId xmlns:p14="http://schemas.microsoft.com/office/powerpoint/2010/main" val="1478328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8"/>
          </p:nvPr>
        </p:nvSpPr>
        <p:spPr/>
        <p:txBody>
          <a:bodyPr/>
          <a:lstStyle/>
          <a:p>
            <a:fld id="{9711ED86-9F18-421D-85DE-B5EF9B42C7E0}" type="slidenum">
              <a:rPr lang="en-GB" smtClean="0"/>
              <a:t>21</a:t>
            </a:fld>
            <a:endParaRPr lang="en-GB"/>
          </a:p>
        </p:txBody>
      </p:sp>
      <p:pic>
        <p:nvPicPr>
          <p:cNvPr id="5" name="Picture 2" descr="http://www.aerva.com/wordpress/wp-content/uploads/2012/02/tacobell_aerva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430" y="412054"/>
            <a:ext cx="2977855" cy="2388362"/>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img.ozgameshop.com/pc_and_video_games/games/ps3/harry_potter_and_the_deathly_hallows_part_1_3_raw.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426" y="3175341"/>
            <a:ext cx="3167211" cy="31672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3954833" y="4478198"/>
            <a:ext cx="2619375" cy="1743075"/>
          </a:xfrm>
          <a:prstGeom prst="rect">
            <a:avLst/>
          </a:prstGeom>
        </p:spPr>
      </p:pic>
      <p:pic>
        <p:nvPicPr>
          <p:cNvPr id="3" name="Picture 2"/>
          <p:cNvPicPr>
            <a:picLocks noChangeAspect="1"/>
          </p:cNvPicPr>
          <p:nvPr/>
        </p:nvPicPr>
        <p:blipFill>
          <a:blip r:embed="rId7"/>
          <a:stretch>
            <a:fillRect/>
          </a:stretch>
        </p:blipFill>
        <p:spPr>
          <a:xfrm>
            <a:off x="7058491" y="4599476"/>
            <a:ext cx="1525191" cy="1743075"/>
          </a:xfrm>
          <a:prstGeom prst="rect">
            <a:avLst/>
          </a:prstGeom>
        </p:spPr>
      </p:pic>
      <p:pic>
        <p:nvPicPr>
          <p:cNvPr id="6" name="Picture 5"/>
          <p:cNvPicPr>
            <a:picLocks noChangeAspect="1"/>
          </p:cNvPicPr>
          <p:nvPr/>
        </p:nvPicPr>
        <p:blipFill>
          <a:blip r:embed="rId8"/>
          <a:stretch>
            <a:fillRect/>
          </a:stretch>
        </p:blipFill>
        <p:spPr>
          <a:xfrm>
            <a:off x="6440558" y="412054"/>
            <a:ext cx="2286000" cy="2000250"/>
          </a:xfrm>
          <a:prstGeom prst="rect">
            <a:avLst/>
          </a:prstGeom>
        </p:spPr>
      </p:pic>
      <p:pic>
        <p:nvPicPr>
          <p:cNvPr id="7" name="Picture 6"/>
          <p:cNvPicPr>
            <a:picLocks noChangeAspect="1"/>
          </p:cNvPicPr>
          <p:nvPr/>
        </p:nvPicPr>
        <p:blipFill>
          <a:blip r:embed="rId9"/>
          <a:stretch>
            <a:fillRect/>
          </a:stretch>
        </p:blipFill>
        <p:spPr>
          <a:xfrm>
            <a:off x="3840359" y="430954"/>
            <a:ext cx="2143125" cy="1981349"/>
          </a:xfrm>
          <a:prstGeom prst="rect">
            <a:avLst/>
          </a:prstGeom>
        </p:spPr>
      </p:pic>
      <p:pic>
        <p:nvPicPr>
          <p:cNvPr id="10" name="Picture 9"/>
          <p:cNvPicPr>
            <a:picLocks noChangeAspect="1"/>
          </p:cNvPicPr>
          <p:nvPr/>
        </p:nvPicPr>
        <p:blipFill>
          <a:blip r:embed="rId10"/>
          <a:stretch>
            <a:fillRect/>
          </a:stretch>
        </p:blipFill>
        <p:spPr>
          <a:xfrm>
            <a:off x="5983484" y="2645150"/>
            <a:ext cx="2875200" cy="1600200"/>
          </a:xfrm>
          <a:prstGeom prst="rect">
            <a:avLst/>
          </a:prstGeom>
        </p:spPr>
      </p:pic>
      <p:pic>
        <p:nvPicPr>
          <p:cNvPr id="8" name="Picture 7"/>
          <p:cNvPicPr>
            <a:picLocks noChangeAspect="1"/>
          </p:cNvPicPr>
          <p:nvPr/>
        </p:nvPicPr>
        <p:blipFill>
          <a:blip r:embed="rId11"/>
          <a:stretch>
            <a:fillRect/>
          </a:stretch>
        </p:blipFill>
        <p:spPr>
          <a:xfrm>
            <a:off x="3482797" y="2645151"/>
            <a:ext cx="2543364" cy="1600200"/>
          </a:xfrm>
          <a:prstGeom prst="rect">
            <a:avLst/>
          </a:prstGeom>
        </p:spPr>
      </p:pic>
    </p:spTree>
    <p:extLst>
      <p:ext uri="{BB962C8B-B14F-4D97-AF65-F5344CB8AC3E}">
        <p14:creationId xmlns:p14="http://schemas.microsoft.com/office/powerpoint/2010/main" val="3315519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Brand Development Strategies</a:t>
            </a:r>
          </a:p>
        </p:txBody>
      </p:sp>
      <p:sp>
        <p:nvSpPr>
          <p:cNvPr id="4" name="Slide Number Placeholder 3"/>
          <p:cNvSpPr>
            <a:spLocks noGrp="1"/>
          </p:cNvSpPr>
          <p:nvPr>
            <p:ph type="sldNum" sz="quarter" idx="8"/>
          </p:nvPr>
        </p:nvSpPr>
        <p:spPr/>
        <p:txBody>
          <a:bodyPr/>
          <a:lstStyle/>
          <a:p>
            <a:fld id="{9711ED86-9F18-421D-85DE-B5EF9B42C7E0}" type="slidenum">
              <a:rPr lang="en-GB" smtClean="0"/>
              <a:t>22</a:t>
            </a:fld>
            <a:endParaRPr lang="en-GB"/>
          </a:p>
        </p:txBody>
      </p:sp>
      <p:pic>
        <p:nvPicPr>
          <p:cNvPr id="5" name="Picture 4"/>
          <p:cNvPicPr>
            <a:picLocks noChangeAspect="1"/>
          </p:cNvPicPr>
          <p:nvPr/>
        </p:nvPicPr>
        <p:blipFill>
          <a:blip r:embed="rId2"/>
          <a:stretch>
            <a:fillRect/>
          </a:stretch>
        </p:blipFill>
        <p:spPr>
          <a:xfrm>
            <a:off x="1331640" y="2031766"/>
            <a:ext cx="6884308" cy="3910930"/>
          </a:xfrm>
          <a:prstGeom prst="rect">
            <a:avLst/>
          </a:prstGeom>
        </p:spPr>
      </p:pic>
    </p:spTree>
    <p:extLst>
      <p:ext uri="{BB962C8B-B14F-4D97-AF65-F5344CB8AC3E}">
        <p14:creationId xmlns:p14="http://schemas.microsoft.com/office/powerpoint/2010/main" val="3148571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Brand Development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78157052"/>
              </p:ext>
            </p:extLst>
          </p:nvPr>
        </p:nvGraphicFramePr>
        <p:xfrm>
          <a:off x="1907704" y="1772816"/>
          <a:ext cx="5544616" cy="42484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8"/>
          </p:nvPr>
        </p:nvSpPr>
        <p:spPr/>
        <p:txBody>
          <a:bodyPr/>
          <a:lstStyle/>
          <a:p>
            <a:fld id="{9711ED86-9F18-421D-85DE-B5EF9B42C7E0}" type="slidenum">
              <a:rPr lang="en-GB" smtClean="0"/>
              <a:t>23</a:t>
            </a:fld>
            <a:endParaRPr lang="en-GB"/>
          </a:p>
        </p:txBody>
      </p:sp>
    </p:spTree>
    <p:extLst>
      <p:ext uri="{BB962C8B-B14F-4D97-AF65-F5344CB8AC3E}">
        <p14:creationId xmlns:p14="http://schemas.microsoft.com/office/powerpoint/2010/main" val="622584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Brand development </a:t>
            </a:r>
          </a:p>
        </p:txBody>
      </p:sp>
      <p:sp>
        <p:nvSpPr>
          <p:cNvPr id="3" name="Content Placeholder 2"/>
          <p:cNvSpPr>
            <a:spLocks noGrp="1"/>
          </p:cNvSpPr>
          <p:nvPr>
            <p:ph idx="1"/>
          </p:nvPr>
        </p:nvSpPr>
        <p:spPr>
          <a:xfrm>
            <a:off x="539552" y="2014194"/>
            <a:ext cx="8136904" cy="4020846"/>
          </a:xfrm>
        </p:spPr>
        <p:txBody>
          <a:bodyPr>
            <a:normAutofit/>
          </a:bodyPr>
          <a:lstStyle/>
          <a:p>
            <a:r>
              <a:rPr lang="en-GB" sz="1800" b="1" dirty="0">
                <a:solidFill>
                  <a:srgbClr val="FF0000"/>
                </a:solidFill>
              </a:rPr>
              <a:t>Line extension</a:t>
            </a:r>
            <a:r>
              <a:rPr lang="en-GB" sz="1800" dirty="0">
                <a:solidFill>
                  <a:schemeClr val="tx1"/>
                </a:solidFill>
              </a:rPr>
              <a:t>: Extending an </a:t>
            </a:r>
            <a:r>
              <a:rPr lang="en-GB" sz="1800" b="1" dirty="0">
                <a:solidFill>
                  <a:schemeClr val="tx1"/>
                </a:solidFill>
              </a:rPr>
              <a:t>existing brand name </a:t>
            </a:r>
            <a:r>
              <a:rPr lang="en-GB" sz="1800" dirty="0">
                <a:solidFill>
                  <a:schemeClr val="tx1"/>
                </a:solidFill>
              </a:rPr>
              <a:t>to new forms, colours, sizes, ingredients, or flavours of an </a:t>
            </a:r>
            <a:r>
              <a:rPr lang="en-GB" sz="1800" b="1" dirty="0">
                <a:solidFill>
                  <a:schemeClr val="tx1"/>
                </a:solidFill>
              </a:rPr>
              <a:t>existing product </a:t>
            </a:r>
            <a:r>
              <a:rPr lang="en-GB" sz="1800" dirty="0">
                <a:solidFill>
                  <a:schemeClr val="tx1"/>
                </a:solidFill>
              </a:rPr>
              <a:t>category</a:t>
            </a:r>
            <a:r>
              <a:rPr lang="en-GB" sz="1800" dirty="0">
                <a:solidFill>
                  <a:srgbClr val="0070C0"/>
                </a:solidFill>
              </a:rPr>
              <a:t>. </a:t>
            </a:r>
          </a:p>
          <a:p>
            <a:pPr marL="0" indent="0">
              <a:buNone/>
            </a:pPr>
            <a:r>
              <a:rPr lang="en-GB" sz="1800" dirty="0">
                <a:solidFill>
                  <a:schemeClr val="tx1"/>
                </a:solidFill>
              </a:rPr>
              <a:t>Danone has added several new ﬂavours to its yoghurt line, as well as fat-free and large, family/economy-size varieties</a:t>
            </a:r>
          </a:p>
          <a:p>
            <a:r>
              <a:rPr lang="en-GB" sz="1800" b="1" dirty="0">
                <a:solidFill>
                  <a:srgbClr val="FF0000"/>
                </a:solidFill>
              </a:rPr>
              <a:t>Brand extension</a:t>
            </a:r>
            <a:r>
              <a:rPr lang="en-GB" sz="1800" dirty="0">
                <a:solidFill>
                  <a:schemeClr val="tx1"/>
                </a:solidFill>
              </a:rPr>
              <a:t>: Extending </a:t>
            </a:r>
            <a:r>
              <a:rPr lang="en-GB" sz="1800" b="1" dirty="0">
                <a:solidFill>
                  <a:schemeClr val="tx1"/>
                </a:solidFill>
              </a:rPr>
              <a:t>an existing brand name </a:t>
            </a:r>
            <a:r>
              <a:rPr lang="en-GB" sz="1800" dirty="0">
                <a:solidFill>
                  <a:schemeClr val="tx1"/>
                </a:solidFill>
              </a:rPr>
              <a:t>to new product categories</a:t>
            </a:r>
            <a:endParaRPr lang="en-GB" sz="1800" dirty="0"/>
          </a:p>
        </p:txBody>
      </p:sp>
      <p:sp>
        <p:nvSpPr>
          <p:cNvPr id="4" name="Slide Number Placeholder 3"/>
          <p:cNvSpPr>
            <a:spLocks noGrp="1"/>
          </p:cNvSpPr>
          <p:nvPr>
            <p:ph type="sldNum" sz="quarter" idx="8"/>
          </p:nvPr>
        </p:nvSpPr>
        <p:spPr/>
        <p:txBody>
          <a:bodyPr/>
          <a:lstStyle/>
          <a:p>
            <a:fld id="{9711ED86-9F18-421D-85DE-B5EF9B42C7E0}" type="slidenum">
              <a:rPr lang="en-GB" smtClean="0"/>
              <a:t>24</a:t>
            </a:fld>
            <a:endParaRPr lang="en-GB"/>
          </a:p>
        </p:txBody>
      </p:sp>
      <p:pic>
        <p:nvPicPr>
          <p:cNvPr id="5" name="Picture 4"/>
          <p:cNvPicPr>
            <a:picLocks noChangeAspect="1"/>
          </p:cNvPicPr>
          <p:nvPr/>
        </p:nvPicPr>
        <p:blipFill>
          <a:blip r:embed="rId2"/>
          <a:stretch>
            <a:fillRect/>
          </a:stretch>
        </p:blipFill>
        <p:spPr>
          <a:xfrm>
            <a:off x="5714181" y="3810213"/>
            <a:ext cx="2962275" cy="1543050"/>
          </a:xfrm>
          <a:prstGeom prst="rect">
            <a:avLst/>
          </a:prstGeom>
        </p:spPr>
      </p:pic>
      <p:pic>
        <p:nvPicPr>
          <p:cNvPr id="6" name="Picture 5"/>
          <p:cNvPicPr>
            <a:picLocks noChangeAspect="1"/>
          </p:cNvPicPr>
          <p:nvPr/>
        </p:nvPicPr>
        <p:blipFill>
          <a:blip r:embed="rId3"/>
          <a:stretch>
            <a:fillRect/>
          </a:stretch>
        </p:blipFill>
        <p:spPr>
          <a:xfrm>
            <a:off x="395536" y="4054313"/>
            <a:ext cx="3384378" cy="1543050"/>
          </a:xfrm>
          <a:prstGeom prst="rect">
            <a:avLst/>
          </a:prstGeom>
        </p:spPr>
      </p:pic>
      <p:pic>
        <p:nvPicPr>
          <p:cNvPr id="7" name="Picture 6"/>
          <p:cNvPicPr>
            <a:picLocks noChangeAspect="1"/>
          </p:cNvPicPr>
          <p:nvPr/>
        </p:nvPicPr>
        <p:blipFill>
          <a:blip r:embed="rId4"/>
          <a:stretch>
            <a:fillRect/>
          </a:stretch>
        </p:blipFill>
        <p:spPr>
          <a:xfrm>
            <a:off x="3797818" y="3981663"/>
            <a:ext cx="2143125" cy="2143125"/>
          </a:xfrm>
          <a:prstGeom prst="rect">
            <a:avLst/>
          </a:prstGeom>
        </p:spPr>
      </p:pic>
    </p:spTree>
    <p:extLst>
      <p:ext uri="{BB962C8B-B14F-4D97-AF65-F5344CB8AC3E}">
        <p14:creationId xmlns:p14="http://schemas.microsoft.com/office/powerpoint/2010/main" val="2914644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Brand development </a:t>
            </a:r>
          </a:p>
        </p:txBody>
      </p:sp>
      <p:sp>
        <p:nvSpPr>
          <p:cNvPr id="3" name="Content Placeholder 2"/>
          <p:cNvSpPr>
            <a:spLocks noGrp="1"/>
          </p:cNvSpPr>
          <p:nvPr>
            <p:ph idx="1"/>
          </p:nvPr>
        </p:nvSpPr>
        <p:spPr>
          <a:xfrm>
            <a:off x="539552" y="1844824"/>
            <a:ext cx="8208912" cy="4625744"/>
          </a:xfrm>
        </p:spPr>
        <p:txBody>
          <a:bodyPr/>
          <a:lstStyle/>
          <a:p>
            <a:r>
              <a:rPr lang="en-GB" sz="1800" b="1" dirty="0" err="1">
                <a:solidFill>
                  <a:srgbClr val="FF0000"/>
                </a:solidFill>
              </a:rPr>
              <a:t>Multibrand</a:t>
            </a:r>
            <a:r>
              <a:rPr lang="en-GB" sz="1800" b="1" dirty="0">
                <a:solidFill>
                  <a:srgbClr val="FF0000"/>
                </a:solidFill>
              </a:rPr>
              <a:t> strategy</a:t>
            </a:r>
            <a:r>
              <a:rPr lang="en-GB" sz="1800" dirty="0"/>
              <a:t>— </a:t>
            </a:r>
            <a:r>
              <a:rPr lang="en-GB" sz="1800" dirty="0">
                <a:solidFill>
                  <a:schemeClr val="tx1"/>
                </a:solidFill>
              </a:rPr>
              <a:t>A brand strategy under which a seller develops two or more brands in the same product </a:t>
            </a:r>
            <a:r>
              <a:rPr lang="en-GB" sz="1800" dirty="0"/>
              <a:t>category</a:t>
            </a:r>
          </a:p>
          <a:p>
            <a:r>
              <a:rPr lang="en-GB" sz="1800" dirty="0" err="1"/>
              <a:t>Multibranding</a:t>
            </a:r>
            <a:r>
              <a:rPr lang="en-GB" sz="1800" dirty="0"/>
              <a:t> offers a way to establish different features that appeal to different customer segments, lock up more reseller shelf space, and capture a larger market share.</a:t>
            </a:r>
          </a:p>
          <a:p>
            <a:pPr marL="0" indent="0">
              <a:buNone/>
            </a:pPr>
            <a:r>
              <a:rPr lang="en-GB" sz="1800" dirty="0"/>
              <a:t> (Seiko </a:t>
            </a:r>
            <a:r>
              <a:rPr lang="en-GB" sz="1800" dirty="0" err="1"/>
              <a:t>Lasalle</a:t>
            </a:r>
            <a:r>
              <a:rPr lang="en-GB" sz="1800" dirty="0"/>
              <a:t>)</a:t>
            </a:r>
          </a:p>
          <a:p>
            <a:pPr marL="0" indent="0">
              <a:buNone/>
            </a:pPr>
            <a:r>
              <a:rPr lang="en-GB" sz="1800" dirty="0"/>
              <a:t>lower-priced watches (Pulsar)</a:t>
            </a:r>
          </a:p>
          <a:p>
            <a:endParaRPr lang="en-GB" sz="1800" dirty="0"/>
          </a:p>
        </p:txBody>
      </p:sp>
      <p:sp>
        <p:nvSpPr>
          <p:cNvPr id="4" name="Slide Number Placeholder 3"/>
          <p:cNvSpPr>
            <a:spLocks noGrp="1"/>
          </p:cNvSpPr>
          <p:nvPr>
            <p:ph type="sldNum" sz="quarter" idx="8"/>
          </p:nvPr>
        </p:nvSpPr>
        <p:spPr/>
        <p:txBody>
          <a:bodyPr/>
          <a:lstStyle/>
          <a:p>
            <a:fld id="{9711ED86-9F18-421D-85DE-B5EF9B42C7E0}" type="slidenum">
              <a:rPr lang="en-GB" smtClean="0"/>
              <a:t>25</a:t>
            </a:fld>
            <a:endParaRPr lang="en-GB"/>
          </a:p>
        </p:txBody>
      </p:sp>
      <p:pic>
        <p:nvPicPr>
          <p:cNvPr id="6" name="Picture 5"/>
          <p:cNvPicPr>
            <a:picLocks noChangeAspect="1"/>
          </p:cNvPicPr>
          <p:nvPr/>
        </p:nvPicPr>
        <p:blipFill>
          <a:blip r:embed="rId2"/>
          <a:stretch>
            <a:fillRect/>
          </a:stretch>
        </p:blipFill>
        <p:spPr>
          <a:xfrm>
            <a:off x="2268185" y="4146949"/>
            <a:ext cx="1838325" cy="2486025"/>
          </a:xfrm>
          <a:prstGeom prst="rect">
            <a:avLst/>
          </a:prstGeom>
        </p:spPr>
      </p:pic>
      <p:pic>
        <p:nvPicPr>
          <p:cNvPr id="7" name="Picture 6"/>
          <p:cNvPicPr>
            <a:picLocks noChangeAspect="1"/>
          </p:cNvPicPr>
          <p:nvPr/>
        </p:nvPicPr>
        <p:blipFill>
          <a:blip r:embed="rId3"/>
          <a:stretch>
            <a:fillRect/>
          </a:stretch>
        </p:blipFill>
        <p:spPr>
          <a:xfrm>
            <a:off x="388903" y="4878122"/>
            <a:ext cx="2022857" cy="1092311"/>
          </a:xfrm>
          <a:prstGeom prst="rect">
            <a:avLst/>
          </a:prstGeom>
        </p:spPr>
      </p:pic>
      <p:pic>
        <p:nvPicPr>
          <p:cNvPr id="5" name="Picture 4">
            <a:extLst>
              <a:ext uri="{FF2B5EF4-FFF2-40B4-BE49-F238E27FC236}">
                <a16:creationId xmlns:a16="http://schemas.microsoft.com/office/drawing/2014/main" id="{E2F95234-C702-4326-BDBC-FAF7312113F3}"/>
              </a:ext>
            </a:extLst>
          </p:cNvPr>
          <p:cNvPicPr>
            <a:picLocks noChangeAspect="1"/>
          </p:cNvPicPr>
          <p:nvPr/>
        </p:nvPicPr>
        <p:blipFill>
          <a:blip r:embed="rId4"/>
          <a:stretch>
            <a:fillRect/>
          </a:stretch>
        </p:blipFill>
        <p:spPr>
          <a:xfrm>
            <a:off x="4286684" y="3202106"/>
            <a:ext cx="4572000" cy="3257550"/>
          </a:xfrm>
          <a:prstGeom prst="rect">
            <a:avLst/>
          </a:prstGeom>
        </p:spPr>
      </p:pic>
    </p:spTree>
    <p:extLst>
      <p:ext uri="{BB962C8B-B14F-4D97-AF65-F5344CB8AC3E}">
        <p14:creationId xmlns:p14="http://schemas.microsoft.com/office/powerpoint/2010/main" val="336382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2" y="642594"/>
            <a:ext cx="7543800" cy="937320"/>
          </a:xfrm>
        </p:spPr>
        <p:txBody>
          <a:bodyPr/>
          <a:lstStyle/>
          <a:p>
            <a:r>
              <a:rPr lang="en-GB" dirty="0"/>
              <a:t>Brand development </a:t>
            </a:r>
          </a:p>
        </p:txBody>
      </p:sp>
      <p:sp>
        <p:nvSpPr>
          <p:cNvPr id="3" name="Content Placeholder 2"/>
          <p:cNvSpPr>
            <a:spLocks noGrp="1"/>
          </p:cNvSpPr>
          <p:nvPr>
            <p:ph idx="1"/>
          </p:nvPr>
        </p:nvSpPr>
        <p:spPr>
          <a:xfrm>
            <a:off x="539552" y="1772816"/>
            <a:ext cx="7804350" cy="4262224"/>
          </a:xfrm>
        </p:spPr>
        <p:txBody>
          <a:bodyPr/>
          <a:lstStyle/>
          <a:p>
            <a:r>
              <a:rPr lang="en-GB" sz="1800" dirty="0">
                <a:solidFill>
                  <a:srgbClr val="FF0000"/>
                </a:solidFill>
              </a:rPr>
              <a:t>New brands- </a:t>
            </a:r>
            <a:r>
              <a:rPr lang="en-GB" sz="1800" dirty="0">
                <a:solidFill>
                  <a:schemeClr val="tx1"/>
                </a:solidFill>
              </a:rPr>
              <a:t>Firms that favour a </a:t>
            </a:r>
            <a:r>
              <a:rPr lang="en-GB" sz="1800" dirty="0" err="1">
                <a:solidFill>
                  <a:schemeClr val="tx1"/>
                </a:solidFill>
              </a:rPr>
              <a:t>multibands</a:t>
            </a:r>
            <a:r>
              <a:rPr lang="en-GB" sz="1800" dirty="0">
                <a:solidFill>
                  <a:schemeClr val="tx1"/>
                </a:solidFill>
              </a:rPr>
              <a:t> approach are likely to create a new brand to differentiate a new product, whether it is introduced into an existing or a new-product category. </a:t>
            </a:r>
          </a:p>
          <a:p>
            <a:endParaRPr lang="en-GB" dirty="0"/>
          </a:p>
        </p:txBody>
      </p:sp>
      <p:sp>
        <p:nvSpPr>
          <p:cNvPr id="4" name="Slide Number Placeholder 3"/>
          <p:cNvSpPr>
            <a:spLocks noGrp="1"/>
          </p:cNvSpPr>
          <p:nvPr>
            <p:ph type="sldNum" sz="quarter" idx="8"/>
          </p:nvPr>
        </p:nvSpPr>
        <p:spPr/>
        <p:txBody>
          <a:bodyPr/>
          <a:lstStyle/>
          <a:p>
            <a:fld id="{9711ED86-9F18-421D-85DE-B5EF9B42C7E0}" type="slidenum">
              <a:rPr lang="en-GB" smtClean="0"/>
              <a:t>26</a:t>
            </a:fld>
            <a:endParaRPr lang="en-GB"/>
          </a:p>
        </p:txBody>
      </p:sp>
      <p:pic>
        <p:nvPicPr>
          <p:cNvPr id="5" name="Picture 4"/>
          <p:cNvPicPr>
            <a:picLocks noChangeAspect="1"/>
          </p:cNvPicPr>
          <p:nvPr/>
        </p:nvPicPr>
        <p:blipFill>
          <a:blip r:embed="rId2"/>
          <a:stretch>
            <a:fillRect/>
          </a:stretch>
        </p:blipFill>
        <p:spPr>
          <a:xfrm>
            <a:off x="5438184" y="3937155"/>
            <a:ext cx="3123431" cy="2078501"/>
          </a:xfrm>
          <a:prstGeom prst="rect">
            <a:avLst/>
          </a:prstGeom>
        </p:spPr>
      </p:pic>
      <p:pic>
        <p:nvPicPr>
          <p:cNvPr id="7" name="Picture 6"/>
          <p:cNvPicPr>
            <a:picLocks noChangeAspect="1"/>
          </p:cNvPicPr>
          <p:nvPr/>
        </p:nvPicPr>
        <p:blipFill>
          <a:blip r:embed="rId3"/>
          <a:stretch>
            <a:fillRect/>
          </a:stretch>
        </p:blipFill>
        <p:spPr>
          <a:xfrm>
            <a:off x="5972858" y="517789"/>
            <a:ext cx="2643386" cy="1165279"/>
          </a:xfrm>
          <a:prstGeom prst="rect">
            <a:avLst/>
          </a:prstGeom>
        </p:spPr>
      </p:pic>
      <p:pic>
        <p:nvPicPr>
          <p:cNvPr id="6" name="Picture 5"/>
          <p:cNvPicPr>
            <a:picLocks noChangeAspect="1"/>
          </p:cNvPicPr>
          <p:nvPr/>
        </p:nvPicPr>
        <p:blipFill>
          <a:blip r:embed="rId4"/>
          <a:stretch>
            <a:fillRect/>
          </a:stretch>
        </p:blipFill>
        <p:spPr>
          <a:xfrm>
            <a:off x="582385" y="4077072"/>
            <a:ext cx="4565221" cy="1878263"/>
          </a:xfrm>
          <a:prstGeom prst="rect">
            <a:avLst/>
          </a:prstGeom>
        </p:spPr>
      </p:pic>
    </p:spTree>
    <p:extLst>
      <p:ext uri="{BB962C8B-B14F-4D97-AF65-F5344CB8AC3E}">
        <p14:creationId xmlns:p14="http://schemas.microsoft.com/office/powerpoint/2010/main" val="1833940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8"/>
          </p:nvPr>
        </p:nvSpPr>
        <p:spPr/>
        <p:txBody>
          <a:bodyPr/>
          <a:lstStyle/>
          <a:p>
            <a:fld id="{9711ED86-9F18-421D-85DE-B5EF9B42C7E0}" type="slidenum">
              <a:rPr lang="en-GB" smtClean="0"/>
              <a:t>27</a:t>
            </a:fld>
            <a:endParaRPr lang="en-GB"/>
          </a:p>
        </p:txBody>
      </p:sp>
      <p:pic>
        <p:nvPicPr>
          <p:cNvPr id="5" name="Picture 4"/>
          <p:cNvPicPr>
            <a:picLocks noChangeAspect="1"/>
          </p:cNvPicPr>
          <p:nvPr/>
        </p:nvPicPr>
        <p:blipFill>
          <a:blip r:embed="rId2"/>
          <a:stretch>
            <a:fillRect/>
          </a:stretch>
        </p:blipFill>
        <p:spPr>
          <a:xfrm>
            <a:off x="539552" y="483198"/>
            <a:ext cx="7920880" cy="5780442"/>
          </a:xfrm>
          <a:prstGeom prst="rect">
            <a:avLst/>
          </a:prstGeom>
        </p:spPr>
      </p:pic>
    </p:spTree>
    <p:extLst>
      <p:ext uri="{BB962C8B-B14F-4D97-AF65-F5344CB8AC3E}">
        <p14:creationId xmlns:p14="http://schemas.microsoft.com/office/powerpoint/2010/main" val="587678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8"/>
          </p:nvPr>
        </p:nvSpPr>
        <p:spPr/>
        <p:txBody>
          <a:bodyPr/>
          <a:lstStyle/>
          <a:p>
            <a:fld id="{9711ED86-9F18-421D-85DE-B5EF9B42C7E0}" type="slidenum">
              <a:rPr lang="en-GB" smtClean="0"/>
              <a:t>28</a:t>
            </a:fld>
            <a:endParaRPr lang="en-GB"/>
          </a:p>
        </p:txBody>
      </p:sp>
      <p:pic>
        <p:nvPicPr>
          <p:cNvPr id="3" name="Picture 2"/>
          <p:cNvPicPr>
            <a:picLocks noChangeAspect="1"/>
          </p:cNvPicPr>
          <p:nvPr/>
        </p:nvPicPr>
        <p:blipFill>
          <a:blip r:embed="rId2"/>
          <a:stretch>
            <a:fillRect/>
          </a:stretch>
        </p:blipFill>
        <p:spPr>
          <a:xfrm>
            <a:off x="539552" y="484158"/>
            <a:ext cx="7886635" cy="5921156"/>
          </a:xfrm>
          <a:prstGeom prst="rect">
            <a:avLst/>
          </a:prstGeom>
        </p:spPr>
      </p:pic>
      <p:sp>
        <p:nvSpPr>
          <p:cNvPr id="4" name="Rectangle 3"/>
          <p:cNvSpPr/>
          <p:nvPr/>
        </p:nvSpPr>
        <p:spPr>
          <a:xfrm>
            <a:off x="2915816" y="484158"/>
            <a:ext cx="2680734" cy="461665"/>
          </a:xfrm>
          <a:prstGeom prst="rect">
            <a:avLst/>
          </a:prstGeom>
        </p:spPr>
        <p:txBody>
          <a:bodyPr wrap="none">
            <a:spAutoFit/>
          </a:bodyPr>
          <a:lstStyle/>
          <a:p>
            <a:r>
              <a:rPr lang="en-GB" sz="2400" b="1" dirty="0">
                <a:solidFill>
                  <a:srgbClr val="FF0000"/>
                </a:solidFill>
              </a:rPr>
              <a:t>Services Marketing </a:t>
            </a:r>
          </a:p>
        </p:txBody>
      </p:sp>
    </p:spTree>
    <p:extLst>
      <p:ext uri="{BB962C8B-B14F-4D97-AF65-F5344CB8AC3E}">
        <p14:creationId xmlns:p14="http://schemas.microsoft.com/office/powerpoint/2010/main" val="3729889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3200" dirty="0"/>
              <a:t>Services Marketing characteristics </a:t>
            </a:r>
          </a:p>
        </p:txBody>
      </p:sp>
      <p:sp>
        <p:nvSpPr>
          <p:cNvPr id="4" name="Content Placeholder 3"/>
          <p:cNvSpPr>
            <a:spLocks noGrp="1"/>
          </p:cNvSpPr>
          <p:nvPr>
            <p:ph idx="1"/>
          </p:nvPr>
        </p:nvSpPr>
        <p:spPr>
          <a:xfrm>
            <a:off x="467544" y="2014194"/>
            <a:ext cx="8280920" cy="4200342"/>
          </a:xfrm>
        </p:spPr>
        <p:txBody>
          <a:bodyPr>
            <a:normAutofit/>
          </a:bodyPr>
          <a:lstStyle/>
          <a:p>
            <a:r>
              <a:rPr lang="en-GB" sz="2000" b="1" dirty="0">
                <a:solidFill>
                  <a:srgbClr val="FF0000"/>
                </a:solidFill>
              </a:rPr>
              <a:t>Service intangibility </a:t>
            </a:r>
            <a:r>
              <a:rPr lang="en-GB" sz="2000" dirty="0"/>
              <a:t>means that services cannot be seen, tasted, felt, heard, or smelled before they are bought</a:t>
            </a:r>
          </a:p>
          <a:p>
            <a:r>
              <a:rPr lang="en-GB" sz="2000" b="1" dirty="0">
                <a:solidFill>
                  <a:srgbClr val="FF0000"/>
                </a:solidFill>
              </a:rPr>
              <a:t>Service inseparability</a:t>
            </a:r>
            <a:r>
              <a:rPr lang="en-GB" sz="2000" dirty="0"/>
              <a:t>: Services are produced and consumed at the same time and cannot be separated from their providers.</a:t>
            </a:r>
          </a:p>
          <a:p>
            <a:r>
              <a:rPr lang="en-GB" sz="2000" b="1" dirty="0">
                <a:solidFill>
                  <a:srgbClr val="FF0000"/>
                </a:solidFill>
              </a:rPr>
              <a:t>Service variability </a:t>
            </a:r>
            <a:r>
              <a:rPr lang="en-GB" sz="2000" dirty="0"/>
              <a:t>means that the quality of services depends on who provides them as well as when, where, and how they are provided. ( not every one is cheerful)</a:t>
            </a:r>
          </a:p>
          <a:p>
            <a:r>
              <a:rPr lang="en-GB" sz="2000" b="1" dirty="0">
                <a:solidFill>
                  <a:srgbClr val="FF0000"/>
                </a:solidFill>
              </a:rPr>
              <a:t>Service perishability </a:t>
            </a:r>
            <a:r>
              <a:rPr lang="en-GB" sz="2000" dirty="0"/>
              <a:t>Services cannot be stored for later sale or use. (it’s mortal) </a:t>
            </a:r>
          </a:p>
        </p:txBody>
      </p:sp>
      <p:sp>
        <p:nvSpPr>
          <p:cNvPr id="2" name="Slide Number Placeholder 1"/>
          <p:cNvSpPr>
            <a:spLocks noGrp="1"/>
          </p:cNvSpPr>
          <p:nvPr>
            <p:ph type="sldNum" sz="quarter" idx="8"/>
          </p:nvPr>
        </p:nvSpPr>
        <p:spPr/>
        <p:txBody>
          <a:bodyPr/>
          <a:lstStyle/>
          <a:p>
            <a:fld id="{9711ED86-9F18-421D-85DE-B5EF9B42C7E0}" type="slidenum">
              <a:rPr lang="en-GB" smtClean="0"/>
              <a:t>29</a:t>
            </a:fld>
            <a:endParaRPr lang="en-GB"/>
          </a:p>
        </p:txBody>
      </p:sp>
      <p:pic>
        <p:nvPicPr>
          <p:cNvPr id="5" name="Picture 4"/>
          <p:cNvPicPr>
            <a:picLocks noChangeAspect="1"/>
          </p:cNvPicPr>
          <p:nvPr/>
        </p:nvPicPr>
        <p:blipFill>
          <a:blip r:embed="rId2"/>
          <a:stretch>
            <a:fillRect/>
          </a:stretch>
        </p:blipFill>
        <p:spPr>
          <a:xfrm>
            <a:off x="481648" y="5085184"/>
            <a:ext cx="2381888" cy="1385384"/>
          </a:xfrm>
          <a:prstGeom prst="rect">
            <a:avLst/>
          </a:prstGeom>
        </p:spPr>
      </p:pic>
      <p:pic>
        <p:nvPicPr>
          <p:cNvPr id="6" name="Picture 5"/>
          <p:cNvPicPr>
            <a:picLocks noChangeAspect="1"/>
          </p:cNvPicPr>
          <p:nvPr/>
        </p:nvPicPr>
        <p:blipFill>
          <a:blip r:embed="rId3"/>
          <a:stretch>
            <a:fillRect/>
          </a:stretch>
        </p:blipFill>
        <p:spPr>
          <a:xfrm>
            <a:off x="5951552" y="4870982"/>
            <a:ext cx="2403750" cy="1599586"/>
          </a:xfrm>
          <a:prstGeom prst="rect">
            <a:avLst/>
          </a:prstGeom>
        </p:spPr>
      </p:pic>
      <p:pic>
        <p:nvPicPr>
          <p:cNvPr id="8" name="Picture 7"/>
          <p:cNvPicPr>
            <a:picLocks noChangeAspect="1"/>
          </p:cNvPicPr>
          <p:nvPr/>
        </p:nvPicPr>
        <p:blipFill>
          <a:blip r:embed="rId4"/>
          <a:stretch>
            <a:fillRect/>
          </a:stretch>
        </p:blipFill>
        <p:spPr>
          <a:xfrm>
            <a:off x="3275856" y="4847903"/>
            <a:ext cx="2458519" cy="1718221"/>
          </a:xfrm>
          <a:prstGeom prst="rect">
            <a:avLst/>
          </a:prstGeom>
        </p:spPr>
      </p:pic>
    </p:spTree>
    <p:extLst>
      <p:ext uri="{BB962C8B-B14F-4D97-AF65-F5344CB8AC3E}">
        <p14:creationId xmlns:p14="http://schemas.microsoft.com/office/powerpoint/2010/main" val="2757411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Recap </a:t>
            </a:r>
          </a:p>
        </p:txBody>
      </p:sp>
      <p:sp>
        <p:nvSpPr>
          <p:cNvPr id="3" name="Content Placeholder 2"/>
          <p:cNvSpPr>
            <a:spLocks noGrp="1"/>
          </p:cNvSpPr>
          <p:nvPr>
            <p:ph idx="1"/>
          </p:nvPr>
        </p:nvSpPr>
        <p:spPr/>
        <p:txBody>
          <a:bodyPr>
            <a:normAutofit/>
          </a:bodyPr>
          <a:lstStyle/>
          <a:p>
            <a:r>
              <a:rPr lang="en-GB" sz="1800" dirty="0"/>
              <a:t>Define the major steps in designing a </a:t>
            </a:r>
            <a:r>
              <a:rPr lang="en-GB" sz="1800" b="1" dirty="0">
                <a:solidFill>
                  <a:srgbClr val="FF0000"/>
                </a:solidFill>
              </a:rPr>
              <a:t>customer-driven marketing strategy</a:t>
            </a:r>
            <a:r>
              <a:rPr lang="en-GB" sz="1800" dirty="0"/>
              <a:t>: market segmentation, targeting, differentiation, and positioning.</a:t>
            </a:r>
          </a:p>
          <a:p>
            <a:r>
              <a:rPr lang="en-GB" sz="1800" dirty="0"/>
              <a:t>List and discuss the major bases for </a:t>
            </a:r>
            <a:r>
              <a:rPr lang="en-GB" sz="1800" b="1" dirty="0">
                <a:solidFill>
                  <a:srgbClr val="FF0000"/>
                </a:solidFill>
              </a:rPr>
              <a:t>segmenting consumer </a:t>
            </a:r>
            <a:r>
              <a:rPr lang="en-GB" sz="1800" dirty="0"/>
              <a:t>and business markets: geographic, demographic, psychographic, and behavioural</a:t>
            </a:r>
          </a:p>
          <a:p>
            <a:r>
              <a:rPr lang="en-GB" sz="1800" dirty="0"/>
              <a:t>demographic variables, including age, gender, family size, family life cycle, income, occupation, education, religion, race, generation, and nationality</a:t>
            </a:r>
          </a:p>
          <a:p>
            <a:r>
              <a:rPr lang="en-GB" sz="1800" dirty="0"/>
              <a:t>psychographic : social class, lifestyle, or personality characteristics (opinion, interest, activities) </a:t>
            </a:r>
          </a:p>
          <a:p>
            <a:endParaRPr lang="en-GB" sz="1800" dirty="0"/>
          </a:p>
        </p:txBody>
      </p:sp>
      <p:sp>
        <p:nvSpPr>
          <p:cNvPr id="4" name="Slide Number Placeholder 3"/>
          <p:cNvSpPr>
            <a:spLocks noGrp="1"/>
          </p:cNvSpPr>
          <p:nvPr>
            <p:ph type="sldNum" sz="quarter" idx="8"/>
          </p:nvPr>
        </p:nvSpPr>
        <p:spPr/>
        <p:txBody>
          <a:bodyPr/>
          <a:lstStyle/>
          <a:p>
            <a:fld id="{9711ED86-9F18-421D-85DE-B5EF9B42C7E0}" type="slidenum">
              <a:rPr lang="en-GB" smtClean="0"/>
              <a:t>3</a:t>
            </a:fld>
            <a:endParaRPr lang="en-GB"/>
          </a:p>
        </p:txBody>
      </p:sp>
    </p:spTree>
    <p:extLst>
      <p:ext uri="{BB962C8B-B14F-4D97-AF65-F5344CB8AC3E}">
        <p14:creationId xmlns:p14="http://schemas.microsoft.com/office/powerpoint/2010/main" val="2373359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620688"/>
            <a:ext cx="7516318" cy="1080120"/>
          </a:xfrm>
        </p:spPr>
        <p:txBody>
          <a:bodyPr>
            <a:normAutofit/>
          </a:bodyPr>
          <a:lstStyle/>
          <a:p>
            <a:r>
              <a:rPr lang="en-GB" sz="3200" dirty="0"/>
              <a:t>Marketing Strategies for Service Firms</a:t>
            </a:r>
          </a:p>
        </p:txBody>
      </p:sp>
      <p:sp>
        <p:nvSpPr>
          <p:cNvPr id="3" name="Content Placeholder 2"/>
          <p:cNvSpPr>
            <a:spLocks noGrp="1"/>
          </p:cNvSpPr>
          <p:nvPr>
            <p:ph idx="1"/>
          </p:nvPr>
        </p:nvSpPr>
        <p:spPr>
          <a:xfrm>
            <a:off x="323528" y="1700808"/>
            <a:ext cx="8352928" cy="4513728"/>
          </a:xfrm>
        </p:spPr>
        <p:txBody>
          <a:bodyPr>
            <a:normAutofit/>
          </a:bodyPr>
          <a:lstStyle/>
          <a:p>
            <a:r>
              <a:rPr lang="en-GB" sz="2000" b="1" dirty="0">
                <a:solidFill>
                  <a:srgbClr val="FF0000"/>
                </a:solidFill>
              </a:rPr>
              <a:t>Internal marketing</a:t>
            </a:r>
            <a:r>
              <a:rPr lang="en-GB" sz="2000" dirty="0"/>
              <a:t>: Orienting and motivating customer contact</a:t>
            </a:r>
          </a:p>
          <a:p>
            <a:pPr marL="0" indent="0">
              <a:buNone/>
            </a:pPr>
            <a:r>
              <a:rPr lang="en-GB" sz="2000" dirty="0"/>
              <a:t>employees and supporting service people to work as a team to provide customer satisfaction.</a:t>
            </a:r>
          </a:p>
          <a:p>
            <a:r>
              <a:rPr lang="en-GB" sz="2000" b="1" dirty="0">
                <a:solidFill>
                  <a:srgbClr val="FF0000"/>
                </a:solidFill>
              </a:rPr>
              <a:t>Interactive marketing </a:t>
            </a:r>
            <a:r>
              <a:rPr lang="en-GB" sz="2000" dirty="0"/>
              <a:t>means that service quality depends heavily on the quality of the buyer-seller interaction during the service encounter (</a:t>
            </a:r>
            <a:r>
              <a:rPr lang="en-GB" sz="2000" b="1" dirty="0"/>
              <a:t>Service profit chain)</a:t>
            </a:r>
          </a:p>
        </p:txBody>
      </p:sp>
      <p:sp>
        <p:nvSpPr>
          <p:cNvPr id="4" name="Slide Number Placeholder 3"/>
          <p:cNvSpPr>
            <a:spLocks noGrp="1"/>
          </p:cNvSpPr>
          <p:nvPr>
            <p:ph type="sldNum" sz="quarter" idx="8"/>
          </p:nvPr>
        </p:nvSpPr>
        <p:spPr/>
        <p:txBody>
          <a:bodyPr/>
          <a:lstStyle/>
          <a:p>
            <a:fld id="{9711ED86-9F18-421D-85DE-B5EF9B42C7E0}" type="slidenum">
              <a:rPr lang="en-GB" smtClean="0"/>
              <a:t>30</a:t>
            </a:fld>
            <a:endParaRPr lang="en-GB"/>
          </a:p>
        </p:txBody>
      </p:sp>
      <p:pic>
        <p:nvPicPr>
          <p:cNvPr id="5" name="Picture 4"/>
          <p:cNvPicPr>
            <a:picLocks noChangeAspect="1"/>
          </p:cNvPicPr>
          <p:nvPr/>
        </p:nvPicPr>
        <p:blipFill>
          <a:blip r:embed="rId2"/>
          <a:stretch>
            <a:fillRect/>
          </a:stretch>
        </p:blipFill>
        <p:spPr>
          <a:xfrm>
            <a:off x="4478340" y="3917056"/>
            <a:ext cx="3831704" cy="2425496"/>
          </a:xfrm>
          <a:prstGeom prst="rect">
            <a:avLst/>
          </a:prstGeom>
        </p:spPr>
      </p:pic>
      <p:pic>
        <p:nvPicPr>
          <p:cNvPr id="6" name="Picture 5"/>
          <p:cNvPicPr>
            <a:picLocks noChangeAspect="1"/>
          </p:cNvPicPr>
          <p:nvPr/>
        </p:nvPicPr>
        <p:blipFill>
          <a:blip r:embed="rId3"/>
          <a:stretch>
            <a:fillRect/>
          </a:stretch>
        </p:blipFill>
        <p:spPr>
          <a:xfrm>
            <a:off x="788659" y="4141080"/>
            <a:ext cx="3320253" cy="2201472"/>
          </a:xfrm>
          <a:prstGeom prst="rect">
            <a:avLst/>
          </a:prstGeom>
        </p:spPr>
      </p:pic>
    </p:spTree>
    <p:extLst>
      <p:ext uri="{BB962C8B-B14F-4D97-AF65-F5344CB8AC3E}">
        <p14:creationId xmlns:p14="http://schemas.microsoft.com/office/powerpoint/2010/main" val="3860166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8"/>
          </p:nvPr>
        </p:nvSpPr>
        <p:spPr/>
        <p:txBody>
          <a:bodyPr/>
          <a:lstStyle/>
          <a:p>
            <a:fld id="{9711ED86-9F18-421D-85DE-B5EF9B42C7E0}" type="slidenum">
              <a:rPr lang="en-GB" smtClean="0"/>
              <a:t>31</a:t>
            </a:fld>
            <a:endParaRPr lang="en-GB"/>
          </a:p>
        </p:txBody>
      </p:sp>
      <p:pic>
        <p:nvPicPr>
          <p:cNvPr id="5" name="Picture 4"/>
          <p:cNvPicPr>
            <a:picLocks noChangeAspect="1"/>
          </p:cNvPicPr>
          <p:nvPr/>
        </p:nvPicPr>
        <p:blipFill>
          <a:blip r:embed="rId2"/>
          <a:stretch>
            <a:fillRect/>
          </a:stretch>
        </p:blipFill>
        <p:spPr>
          <a:xfrm>
            <a:off x="241477" y="836712"/>
            <a:ext cx="8593975" cy="5077495"/>
          </a:xfrm>
          <a:prstGeom prst="rect">
            <a:avLst/>
          </a:prstGeom>
        </p:spPr>
      </p:pic>
    </p:spTree>
    <p:extLst>
      <p:ext uri="{BB962C8B-B14F-4D97-AF65-F5344CB8AC3E}">
        <p14:creationId xmlns:p14="http://schemas.microsoft.com/office/powerpoint/2010/main" val="24878301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7876358" cy="864096"/>
          </a:xfrm>
        </p:spPr>
        <p:txBody>
          <a:bodyPr>
            <a:normAutofit/>
          </a:bodyPr>
          <a:lstStyle/>
          <a:p>
            <a:r>
              <a:rPr lang="en-GB" sz="3200" dirty="0"/>
              <a:t>Marketing Strategies for Service Firms</a:t>
            </a:r>
          </a:p>
        </p:txBody>
      </p:sp>
      <p:sp>
        <p:nvSpPr>
          <p:cNvPr id="3" name="Content Placeholder 2"/>
          <p:cNvSpPr>
            <a:spLocks noGrp="1"/>
          </p:cNvSpPr>
          <p:nvPr>
            <p:ph idx="1"/>
          </p:nvPr>
        </p:nvSpPr>
        <p:spPr>
          <a:xfrm>
            <a:off x="467544" y="1484784"/>
            <a:ext cx="8391140" cy="4985784"/>
          </a:xfrm>
        </p:spPr>
        <p:txBody>
          <a:bodyPr>
            <a:normAutofit fontScale="92500" lnSpcReduction="20000"/>
          </a:bodyPr>
          <a:lstStyle/>
          <a:p>
            <a:r>
              <a:rPr lang="en-GB" sz="2000" b="1" dirty="0">
                <a:solidFill>
                  <a:srgbClr val="FF0000"/>
                </a:solidFill>
              </a:rPr>
              <a:t>Service profit chain </a:t>
            </a:r>
            <a:r>
              <a:rPr lang="en-GB" sz="2000" dirty="0"/>
              <a:t>: The chain that links service firm profits</a:t>
            </a:r>
          </a:p>
          <a:p>
            <a:pPr marL="0" indent="0">
              <a:buNone/>
            </a:pPr>
            <a:r>
              <a:rPr lang="en-GB" sz="2000" dirty="0"/>
              <a:t>with employee and customer satisfaction.</a:t>
            </a:r>
          </a:p>
          <a:p>
            <a:pPr marL="0" indent="0">
              <a:buNone/>
            </a:pPr>
            <a:r>
              <a:rPr lang="en-GB" sz="2000" b="1" dirty="0"/>
              <a:t>Internal service quality</a:t>
            </a:r>
            <a:r>
              <a:rPr lang="en-GB" sz="2000" dirty="0"/>
              <a:t>: superior employee selection and training, a quality work environment, and strong support for those dealing with customers, which results in . . .</a:t>
            </a:r>
          </a:p>
          <a:p>
            <a:pPr marL="0" indent="0">
              <a:buNone/>
            </a:pPr>
            <a:r>
              <a:rPr lang="en-GB" sz="2000" dirty="0"/>
              <a:t>• </a:t>
            </a:r>
            <a:r>
              <a:rPr lang="en-GB" sz="2000" b="1" dirty="0"/>
              <a:t>Satisfied and productive service employees</a:t>
            </a:r>
            <a:r>
              <a:rPr lang="en-GB" sz="2000" dirty="0"/>
              <a:t>: more satisfied, loyal, and hardworking employees,</a:t>
            </a:r>
          </a:p>
          <a:p>
            <a:pPr marL="0" indent="0">
              <a:buNone/>
            </a:pPr>
            <a:r>
              <a:rPr lang="en-GB" sz="2000" dirty="0"/>
              <a:t>which results in . . .</a:t>
            </a:r>
          </a:p>
          <a:p>
            <a:pPr marL="0" indent="0">
              <a:buNone/>
            </a:pPr>
            <a:r>
              <a:rPr lang="en-GB" sz="2000" dirty="0"/>
              <a:t>• </a:t>
            </a:r>
            <a:r>
              <a:rPr lang="en-GB" sz="2000" b="1" dirty="0"/>
              <a:t>Greater service value</a:t>
            </a:r>
            <a:r>
              <a:rPr lang="en-GB" sz="2000" dirty="0"/>
              <a:t>: more effective and efficient customer value creation and service delivery,</a:t>
            </a:r>
          </a:p>
          <a:p>
            <a:pPr marL="0" indent="0">
              <a:buNone/>
            </a:pPr>
            <a:r>
              <a:rPr lang="en-GB" sz="2000" dirty="0"/>
              <a:t>which results in . . .</a:t>
            </a:r>
          </a:p>
          <a:p>
            <a:pPr marL="0" indent="0">
              <a:buNone/>
            </a:pPr>
            <a:r>
              <a:rPr lang="en-GB" sz="2000" dirty="0"/>
              <a:t>• </a:t>
            </a:r>
            <a:r>
              <a:rPr lang="en-GB" sz="2000" b="1" dirty="0"/>
              <a:t>Satisfied and loyal customers</a:t>
            </a:r>
            <a:r>
              <a:rPr lang="en-GB" sz="2000" dirty="0"/>
              <a:t>: satisfied customers who remain loyal, repeat purchase, and</a:t>
            </a:r>
          </a:p>
          <a:p>
            <a:pPr marL="0" indent="0">
              <a:buNone/>
            </a:pPr>
            <a:r>
              <a:rPr lang="en-GB" sz="2000" dirty="0"/>
              <a:t>refer other customers, which results in . . .</a:t>
            </a:r>
          </a:p>
          <a:p>
            <a:pPr marL="0" indent="0">
              <a:buNone/>
            </a:pPr>
            <a:r>
              <a:rPr lang="en-GB" sz="2000" dirty="0"/>
              <a:t>• </a:t>
            </a:r>
            <a:r>
              <a:rPr lang="en-GB" sz="2000" b="1" dirty="0"/>
              <a:t>Healthy service profits and growth</a:t>
            </a:r>
            <a:r>
              <a:rPr lang="en-GB" sz="2000" dirty="0"/>
              <a:t>: superior service firm performance</a:t>
            </a:r>
          </a:p>
        </p:txBody>
      </p:sp>
      <p:sp>
        <p:nvSpPr>
          <p:cNvPr id="4" name="Slide Number Placeholder 3"/>
          <p:cNvSpPr>
            <a:spLocks noGrp="1"/>
          </p:cNvSpPr>
          <p:nvPr>
            <p:ph type="sldNum" sz="quarter" idx="8"/>
          </p:nvPr>
        </p:nvSpPr>
        <p:spPr/>
        <p:txBody>
          <a:bodyPr/>
          <a:lstStyle/>
          <a:p>
            <a:fld id="{9711ED86-9F18-421D-85DE-B5EF9B42C7E0}" type="slidenum">
              <a:rPr lang="en-GB" smtClean="0"/>
              <a:t>32</a:t>
            </a:fld>
            <a:endParaRPr lang="en-GB"/>
          </a:p>
        </p:txBody>
      </p:sp>
    </p:spTree>
    <p:extLst>
      <p:ext uri="{BB962C8B-B14F-4D97-AF65-F5344CB8AC3E}">
        <p14:creationId xmlns:p14="http://schemas.microsoft.com/office/powerpoint/2010/main" val="2398302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 </a:t>
            </a:r>
          </a:p>
        </p:txBody>
      </p:sp>
      <p:sp>
        <p:nvSpPr>
          <p:cNvPr id="3" name="Content Placeholder 2"/>
          <p:cNvSpPr>
            <a:spLocks noGrp="1"/>
          </p:cNvSpPr>
          <p:nvPr>
            <p:ph idx="1"/>
          </p:nvPr>
        </p:nvSpPr>
        <p:spPr>
          <a:xfrm>
            <a:off x="395536" y="1772816"/>
            <a:ext cx="8176964" cy="4106778"/>
          </a:xfrm>
        </p:spPr>
        <p:txBody>
          <a:bodyPr>
            <a:normAutofit/>
          </a:bodyPr>
          <a:lstStyle/>
          <a:p>
            <a:r>
              <a:rPr lang="en-GB" sz="1800" b="1" dirty="0"/>
              <a:t>The core customer value </a:t>
            </a:r>
            <a:r>
              <a:rPr lang="en-GB" sz="1800" dirty="0"/>
              <a:t>consists of the core problem-solving benefits that consumers seek when they buy a product.</a:t>
            </a:r>
          </a:p>
          <a:p>
            <a:r>
              <a:rPr lang="en-GB" sz="1800" b="1" dirty="0"/>
              <a:t>The actual product </a:t>
            </a:r>
            <a:r>
              <a:rPr lang="en-GB" sz="1800" dirty="0"/>
              <a:t>exists around the core and includes the quality level, features, design, brand name, and packaging. </a:t>
            </a:r>
          </a:p>
          <a:p>
            <a:r>
              <a:rPr lang="en-GB" sz="1800" b="1" dirty="0"/>
              <a:t>The augmented product </a:t>
            </a:r>
            <a:r>
              <a:rPr lang="en-GB" sz="1800" dirty="0"/>
              <a:t>is the actual product plus the various services and benefits offered with it, such as a warranty, free delivery,</a:t>
            </a:r>
          </a:p>
          <a:p>
            <a:pPr lvl="0"/>
            <a:r>
              <a:rPr lang="en-GB" sz="1800" b="1" dirty="0"/>
              <a:t>Consumer products </a:t>
            </a:r>
            <a:r>
              <a:rPr lang="en-GB" sz="1800" dirty="0"/>
              <a:t>: those bought by final consumers—are usually classified according to consumer shopping habits (convenience products, shopping products, specialty products, and unsought products). </a:t>
            </a:r>
          </a:p>
          <a:p>
            <a:pPr lvl="0"/>
            <a:r>
              <a:rPr lang="en-GB" sz="1800" b="1" dirty="0"/>
              <a:t>Industrial products</a:t>
            </a:r>
            <a:r>
              <a:rPr lang="en-GB" sz="1800" dirty="0"/>
              <a:t>:  purchased for further processing or for use in conducting a business—include materials and parts, capital items, and supplies and services.</a:t>
            </a:r>
          </a:p>
          <a:p>
            <a:pPr lvl="0"/>
            <a:endParaRPr lang="en-GB" sz="1800" dirty="0"/>
          </a:p>
          <a:p>
            <a:endParaRPr lang="en-GB" sz="1800" dirty="0"/>
          </a:p>
        </p:txBody>
      </p:sp>
      <p:sp>
        <p:nvSpPr>
          <p:cNvPr id="4" name="Slide Number Placeholder 3"/>
          <p:cNvSpPr>
            <a:spLocks noGrp="1"/>
          </p:cNvSpPr>
          <p:nvPr>
            <p:ph type="sldNum" sz="quarter" idx="8"/>
          </p:nvPr>
        </p:nvSpPr>
        <p:spPr/>
        <p:txBody>
          <a:bodyPr/>
          <a:lstStyle/>
          <a:p>
            <a:fld id="{9711ED86-9F18-421D-85DE-B5EF9B42C7E0}" type="slidenum">
              <a:rPr lang="en-GB" smtClean="0"/>
              <a:t>33</a:t>
            </a:fld>
            <a:endParaRPr lang="en-GB"/>
          </a:p>
        </p:txBody>
      </p:sp>
    </p:spTree>
    <p:extLst>
      <p:ext uri="{BB962C8B-B14F-4D97-AF65-F5344CB8AC3E}">
        <p14:creationId xmlns:p14="http://schemas.microsoft.com/office/powerpoint/2010/main" val="317899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 </a:t>
            </a:r>
          </a:p>
        </p:txBody>
      </p:sp>
      <p:sp>
        <p:nvSpPr>
          <p:cNvPr id="3" name="Content Placeholder 2"/>
          <p:cNvSpPr>
            <a:spLocks noGrp="1"/>
          </p:cNvSpPr>
          <p:nvPr>
            <p:ph idx="1"/>
          </p:nvPr>
        </p:nvSpPr>
        <p:spPr>
          <a:xfrm>
            <a:off x="467544" y="2014194"/>
            <a:ext cx="8208912" cy="4200342"/>
          </a:xfrm>
        </p:spPr>
        <p:txBody>
          <a:bodyPr>
            <a:normAutofit/>
          </a:bodyPr>
          <a:lstStyle/>
          <a:p>
            <a:pPr marL="0" indent="0">
              <a:buNone/>
            </a:pPr>
            <a:r>
              <a:rPr lang="en-GB" sz="1800" b="1" dirty="0"/>
              <a:t>Branding decisions </a:t>
            </a:r>
            <a:r>
              <a:rPr lang="en-GB" sz="1800" dirty="0"/>
              <a:t>include selecting a brand name and developing a brand strategy.</a:t>
            </a:r>
          </a:p>
          <a:p>
            <a:pPr marL="0" indent="0">
              <a:buNone/>
            </a:pPr>
            <a:r>
              <a:rPr lang="en-GB" sz="1800" b="1" dirty="0"/>
              <a:t>Services</a:t>
            </a:r>
            <a:r>
              <a:rPr lang="en-GB" sz="1800" dirty="0"/>
              <a:t> are characterized by four key characteristics: they are</a:t>
            </a:r>
          </a:p>
          <a:p>
            <a:pPr marL="0" indent="0">
              <a:buNone/>
            </a:pPr>
            <a:r>
              <a:rPr lang="en-GB" sz="1800" dirty="0"/>
              <a:t>intangible, inseparable, variable, and perishable</a:t>
            </a:r>
          </a:p>
          <a:p>
            <a:pPr marL="0" indent="0">
              <a:buNone/>
            </a:pPr>
            <a:r>
              <a:rPr lang="en-GB" sz="1800" b="1" dirty="0"/>
              <a:t>In building brands</a:t>
            </a:r>
            <a:r>
              <a:rPr lang="en-GB" sz="1800" dirty="0"/>
              <a:t>, companies need to make decisions about</a:t>
            </a:r>
          </a:p>
          <a:p>
            <a:pPr marL="0" indent="0">
              <a:buNone/>
            </a:pPr>
            <a:r>
              <a:rPr lang="en-GB" sz="1800" dirty="0"/>
              <a:t>brand positioning, brand name selection, brand sponsorship, and</a:t>
            </a:r>
          </a:p>
          <a:p>
            <a:pPr marL="0" indent="0">
              <a:buNone/>
            </a:pPr>
            <a:r>
              <a:rPr lang="en-GB" sz="1800" dirty="0"/>
              <a:t>brand development. The most powerful brand positioning builds</a:t>
            </a:r>
          </a:p>
          <a:p>
            <a:pPr marL="0" indent="0">
              <a:buNone/>
            </a:pPr>
            <a:r>
              <a:rPr lang="en-GB" sz="1800" dirty="0"/>
              <a:t>around strong consumer beliefs and values</a:t>
            </a:r>
          </a:p>
        </p:txBody>
      </p:sp>
      <p:sp>
        <p:nvSpPr>
          <p:cNvPr id="4" name="Slide Number Placeholder 3"/>
          <p:cNvSpPr>
            <a:spLocks noGrp="1"/>
          </p:cNvSpPr>
          <p:nvPr>
            <p:ph type="sldNum" sz="quarter" idx="8"/>
          </p:nvPr>
        </p:nvSpPr>
        <p:spPr/>
        <p:txBody>
          <a:bodyPr/>
          <a:lstStyle/>
          <a:p>
            <a:fld id="{9711ED86-9F18-421D-85DE-B5EF9B42C7E0}" type="slidenum">
              <a:rPr lang="en-GB" smtClean="0"/>
              <a:t>34</a:t>
            </a:fld>
            <a:endParaRPr lang="en-GB"/>
          </a:p>
        </p:txBody>
      </p:sp>
    </p:spTree>
    <p:extLst>
      <p:ext uri="{BB962C8B-B14F-4D97-AF65-F5344CB8AC3E}">
        <p14:creationId xmlns:p14="http://schemas.microsoft.com/office/powerpoint/2010/main" val="2977684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 </a:t>
            </a:r>
          </a:p>
        </p:txBody>
      </p:sp>
      <p:sp>
        <p:nvSpPr>
          <p:cNvPr id="3" name="Content Placeholder 2"/>
          <p:cNvSpPr>
            <a:spLocks noGrp="1"/>
          </p:cNvSpPr>
          <p:nvPr>
            <p:ph idx="1"/>
          </p:nvPr>
        </p:nvSpPr>
        <p:spPr/>
        <p:txBody>
          <a:bodyPr>
            <a:normAutofit/>
          </a:bodyPr>
          <a:lstStyle/>
          <a:p>
            <a:r>
              <a:rPr lang="en-GB" sz="1800" dirty="0"/>
              <a:t>A manufacturer has </a:t>
            </a:r>
            <a:r>
              <a:rPr lang="en-GB" sz="1800" b="1" dirty="0"/>
              <a:t>four brand sponsorship options</a:t>
            </a:r>
            <a:r>
              <a:rPr lang="en-GB" sz="1800" dirty="0"/>
              <a:t>: </a:t>
            </a:r>
          </a:p>
          <a:p>
            <a:r>
              <a:rPr lang="en-GB" sz="1800" dirty="0"/>
              <a:t>it can launch a national brand (or </a:t>
            </a:r>
            <a:r>
              <a:rPr lang="en-GB" sz="1800" b="1" dirty="0"/>
              <a:t>manufacturer’s brand</a:t>
            </a:r>
            <a:r>
              <a:rPr lang="en-GB" sz="1800" dirty="0"/>
              <a:t>), sell to resellers who use a </a:t>
            </a:r>
            <a:r>
              <a:rPr lang="en-GB" sz="1800" b="1" dirty="0"/>
              <a:t>private brand</a:t>
            </a:r>
            <a:r>
              <a:rPr lang="en-GB" sz="1800" dirty="0"/>
              <a:t>, market </a:t>
            </a:r>
            <a:r>
              <a:rPr lang="en-GB" sz="1800" b="1" dirty="0"/>
              <a:t>licensed brands</a:t>
            </a:r>
            <a:r>
              <a:rPr lang="en-GB" sz="1800" dirty="0"/>
              <a:t>, or join forces with another company to </a:t>
            </a:r>
            <a:r>
              <a:rPr lang="en-GB" sz="1800" b="1" dirty="0"/>
              <a:t>co-brand</a:t>
            </a:r>
            <a:r>
              <a:rPr lang="en-GB" sz="1800" dirty="0"/>
              <a:t> a product</a:t>
            </a:r>
          </a:p>
          <a:p>
            <a:r>
              <a:rPr lang="en-GB" sz="1800" dirty="0"/>
              <a:t>A company also has four choices when it comes to </a:t>
            </a:r>
            <a:r>
              <a:rPr lang="en-GB" sz="1800" b="1" dirty="0"/>
              <a:t>developing brands</a:t>
            </a:r>
            <a:r>
              <a:rPr lang="en-GB" sz="1800" dirty="0"/>
              <a:t>. It can introduce</a:t>
            </a:r>
          </a:p>
          <a:p>
            <a:r>
              <a:rPr lang="en-GB" sz="1800" dirty="0"/>
              <a:t> </a:t>
            </a:r>
            <a:r>
              <a:rPr lang="en-GB" sz="1800" b="1" dirty="0"/>
              <a:t>line extensions, brand extensions</a:t>
            </a:r>
            <a:r>
              <a:rPr lang="en-GB" sz="1800" dirty="0"/>
              <a:t>, </a:t>
            </a:r>
            <a:r>
              <a:rPr lang="en-GB" sz="1800" b="1" dirty="0"/>
              <a:t>multibrands</a:t>
            </a:r>
            <a:r>
              <a:rPr lang="en-GB" sz="1800" dirty="0"/>
              <a:t>, or </a:t>
            </a:r>
            <a:r>
              <a:rPr lang="en-GB" sz="1800" b="1" dirty="0"/>
              <a:t>new brands</a:t>
            </a:r>
            <a:r>
              <a:rPr lang="en-GB" sz="1800" dirty="0"/>
              <a:t>.</a:t>
            </a:r>
          </a:p>
        </p:txBody>
      </p:sp>
      <p:sp>
        <p:nvSpPr>
          <p:cNvPr id="4" name="Slide Number Placeholder 3"/>
          <p:cNvSpPr>
            <a:spLocks noGrp="1"/>
          </p:cNvSpPr>
          <p:nvPr>
            <p:ph type="sldNum" sz="quarter" idx="8"/>
          </p:nvPr>
        </p:nvSpPr>
        <p:spPr/>
        <p:txBody>
          <a:bodyPr/>
          <a:lstStyle/>
          <a:p>
            <a:fld id="{9711ED86-9F18-421D-85DE-B5EF9B42C7E0}" type="slidenum">
              <a:rPr lang="en-GB" smtClean="0"/>
              <a:t>35</a:t>
            </a:fld>
            <a:endParaRPr lang="en-GB"/>
          </a:p>
        </p:txBody>
      </p:sp>
    </p:spTree>
    <p:extLst>
      <p:ext uri="{BB962C8B-B14F-4D97-AF65-F5344CB8AC3E}">
        <p14:creationId xmlns:p14="http://schemas.microsoft.com/office/powerpoint/2010/main" val="1787922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95536" y="548680"/>
            <a:ext cx="8280920" cy="1080120"/>
          </a:xfrm>
        </p:spPr>
        <p:txBody>
          <a:bodyPr>
            <a:normAutofit/>
          </a:bodyPr>
          <a:lstStyle/>
          <a:p>
            <a:r>
              <a:rPr lang="en-GB" sz="3200" b="1" dirty="0"/>
              <a:t>Plans to Create Las Vegas of the UK</a:t>
            </a:r>
          </a:p>
        </p:txBody>
      </p:sp>
      <p:sp>
        <p:nvSpPr>
          <p:cNvPr id="4" name="Slide Number Placeholder 3"/>
          <p:cNvSpPr>
            <a:spLocks noGrp="1"/>
          </p:cNvSpPr>
          <p:nvPr>
            <p:ph type="sldNum" sz="quarter" idx="8"/>
          </p:nvPr>
        </p:nvSpPr>
        <p:spPr/>
        <p:txBody>
          <a:bodyPr/>
          <a:lstStyle/>
          <a:p>
            <a:fld id="{9711ED86-9F18-421D-85DE-B5EF9B42C7E0}" type="slidenum">
              <a:rPr lang="en-GB" smtClean="0"/>
              <a:t>36</a:t>
            </a:fld>
            <a:endParaRPr lang="en-GB"/>
          </a:p>
        </p:txBody>
      </p:sp>
      <p:pic>
        <p:nvPicPr>
          <p:cNvPr id="6" name="Picture 5"/>
          <p:cNvPicPr>
            <a:picLocks noChangeAspect="1"/>
          </p:cNvPicPr>
          <p:nvPr/>
        </p:nvPicPr>
        <p:blipFill>
          <a:blip r:embed="rId2"/>
          <a:stretch>
            <a:fillRect/>
          </a:stretch>
        </p:blipFill>
        <p:spPr>
          <a:xfrm>
            <a:off x="1331640" y="1830381"/>
            <a:ext cx="6191250" cy="4486275"/>
          </a:xfrm>
          <a:prstGeom prst="rect">
            <a:avLst/>
          </a:prstGeom>
        </p:spPr>
      </p:pic>
    </p:spTree>
    <p:extLst>
      <p:ext uri="{BB962C8B-B14F-4D97-AF65-F5344CB8AC3E}">
        <p14:creationId xmlns:p14="http://schemas.microsoft.com/office/powerpoint/2010/main" val="2585363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102" y="642594"/>
            <a:ext cx="7543800" cy="734702"/>
          </a:xfrm>
        </p:spPr>
        <p:txBody>
          <a:bodyPr>
            <a:normAutofit/>
          </a:bodyPr>
          <a:lstStyle/>
          <a:p>
            <a:r>
              <a:rPr lang="en-GB" sz="3200" dirty="0"/>
              <a:t>Plans to Create Las Vegas of the UK</a:t>
            </a:r>
          </a:p>
        </p:txBody>
      </p:sp>
      <p:sp>
        <p:nvSpPr>
          <p:cNvPr id="5" name="Content Placeholder 4"/>
          <p:cNvSpPr>
            <a:spLocks noGrp="1"/>
          </p:cNvSpPr>
          <p:nvPr>
            <p:ph idx="1"/>
          </p:nvPr>
        </p:nvSpPr>
        <p:spPr>
          <a:xfrm>
            <a:off x="539552" y="1556792"/>
            <a:ext cx="8208912" cy="4478248"/>
          </a:xfrm>
        </p:spPr>
        <p:txBody>
          <a:bodyPr>
            <a:normAutofit lnSpcReduction="10000"/>
          </a:bodyPr>
          <a:lstStyle/>
          <a:p>
            <a:r>
              <a:rPr lang="en-GB" sz="2000" dirty="0"/>
              <a:t>The idea to turn Blackpool into a UK Las Vegas came about in 2001, just as the seaside resort was welcoming its very first casino gambling property, Grosvenor Casino Blackpool. Local officials were looking for a way to reignite the tourist industry, resulting in what became a 7-year political controversy.</a:t>
            </a:r>
          </a:p>
          <a:p>
            <a:r>
              <a:rPr lang="en-GB" sz="2000" dirty="0"/>
              <a:t>House of Lords rejected the idea of a gambling mecca  in Great Britain in early 2008.</a:t>
            </a:r>
          </a:p>
          <a:p>
            <a:r>
              <a:rPr lang="en-GB" sz="2000" dirty="0"/>
              <a:t>If ever the opportunity does arise again, though, casino developers will surely be at the ready with monumental proposals, like the one delivered by millionaire Trevor Hemmings back in 2001 that could have seen a 1,000-bed hotel and 100k-sqft gaming floor teeming with 2,500 pokies on the Promenade, or a similar plan introduced by tycoon Marc Etches around that same time.</a:t>
            </a:r>
          </a:p>
        </p:txBody>
      </p:sp>
      <p:sp>
        <p:nvSpPr>
          <p:cNvPr id="3" name="Slide Number Placeholder 2"/>
          <p:cNvSpPr>
            <a:spLocks noGrp="1"/>
          </p:cNvSpPr>
          <p:nvPr>
            <p:ph type="sldNum" sz="quarter" idx="8"/>
          </p:nvPr>
        </p:nvSpPr>
        <p:spPr/>
        <p:txBody>
          <a:bodyPr/>
          <a:lstStyle/>
          <a:p>
            <a:fld id="{9711ED86-9F18-421D-85DE-B5EF9B42C7E0}" type="slidenum">
              <a:rPr lang="en-GB" smtClean="0"/>
              <a:t>37</a:t>
            </a:fld>
            <a:endParaRPr lang="en-GB"/>
          </a:p>
        </p:txBody>
      </p:sp>
    </p:spTree>
    <p:extLst>
      <p:ext uri="{BB962C8B-B14F-4D97-AF65-F5344CB8AC3E}">
        <p14:creationId xmlns:p14="http://schemas.microsoft.com/office/powerpoint/2010/main" val="2655994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2" y="476672"/>
            <a:ext cx="7543800" cy="792088"/>
          </a:xfrm>
        </p:spPr>
        <p:txBody>
          <a:bodyPr/>
          <a:lstStyle/>
          <a:p>
            <a:r>
              <a:rPr lang="en-GB" sz="3200" dirty="0">
                <a:solidFill>
                  <a:srgbClr val="FF0000"/>
                </a:solidFill>
              </a:rPr>
              <a:t>Plans to Create Las Vegas of the UK</a:t>
            </a:r>
            <a:endParaRPr lang="en-GB" dirty="0">
              <a:solidFill>
                <a:srgbClr val="FF0000"/>
              </a:solidFill>
            </a:endParaRPr>
          </a:p>
        </p:txBody>
      </p:sp>
      <p:sp>
        <p:nvSpPr>
          <p:cNvPr id="3" name="Content Placeholder 2"/>
          <p:cNvSpPr>
            <a:spLocks noGrp="1"/>
          </p:cNvSpPr>
          <p:nvPr>
            <p:ph idx="1"/>
          </p:nvPr>
        </p:nvSpPr>
        <p:spPr>
          <a:xfrm>
            <a:off x="467544" y="1268760"/>
            <a:ext cx="8280920" cy="5201808"/>
          </a:xfrm>
        </p:spPr>
        <p:txBody>
          <a:bodyPr>
            <a:normAutofit/>
          </a:bodyPr>
          <a:lstStyle/>
          <a:p>
            <a:pPr marL="0" indent="0">
              <a:buNone/>
            </a:pPr>
            <a:r>
              <a:rPr lang="en-GB" sz="2000" dirty="0"/>
              <a:t>Create a marketing plan based on the UK culture and subculture  to convince the government to turn Blackpool Into a British version of Las Vegas </a:t>
            </a:r>
          </a:p>
          <a:p>
            <a:pPr marL="0" indent="0">
              <a:buNone/>
            </a:pPr>
            <a:r>
              <a:rPr lang="en-GB" sz="2000" dirty="0"/>
              <a:t> </a:t>
            </a:r>
          </a:p>
          <a:p>
            <a:r>
              <a:rPr lang="en-GB" sz="2000" dirty="0"/>
              <a:t>1.Provide changes in the </a:t>
            </a:r>
            <a:r>
              <a:rPr lang="en-GB" sz="2000" b="1" dirty="0"/>
              <a:t>branding strategy </a:t>
            </a:r>
            <a:r>
              <a:rPr lang="en-GB" sz="2000" dirty="0"/>
              <a:t>for Blackpool</a:t>
            </a:r>
          </a:p>
          <a:p>
            <a:pPr marL="0" indent="0">
              <a:buNone/>
            </a:pPr>
            <a:r>
              <a:rPr lang="en-GB" sz="2000" dirty="0"/>
              <a:t>to attract more customers ? Who is the </a:t>
            </a:r>
            <a:r>
              <a:rPr lang="en-GB" sz="2000" b="1" dirty="0"/>
              <a:t>target market </a:t>
            </a:r>
            <a:r>
              <a:rPr lang="en-GB" sz="2000" dirty="0"/>
              <a:t>? </a:t>
            </a:r>
          </a:p>
          <a:p>
            <a:r>
              <a:rPr lang="en-GB" sz="2000" dirty="0"/>
              <a:t>2. What is Blackpool selling? What are visitors really buying?</a:t>
            </a:r>
          </a:p>
          <a:p>
            <a:pPr marL="0" indent="0">
              <a:buNone/>
            </a:pPr>
            <a:r>
              <a:rPr lang="en-GB" sz="2000" dirty="0"/>
              <a:t>Discuss these questions in terms of the </a:t>
            </a:r>
            <a:r>
              <a:rPr lang="en-GB" sz="2000" b="1" dirty="0"/>
              <a:t>core benefit, actual</a:t>
            </a:r>
          </a:p>
          <a:p>
            <a:pPr marL="0" indent="0">
              <a:buNone/>
            </a:pPr>
            <a:r>
              <a:rPr lang="en-GB" sz="2000" b="1" dirty="0"/>
              <a:t>product, and augmented product levels.</a:t>
            </a:r>
          </a:p>
          <a:p>
            <a:pPr marL="0" indent="0">
              <a:buNone/>
            </a:pPr>
            <a:r>
              <a:rPr lang="en-GB" sz="2000" dirty="0"/>
              <a:t>3. What </a:t>
            </a:r>
            <a:r>
              <a:rPr lang="en-GB" sz="2000" b="1" dirty="0"/>
              <a:t>Types of Marketing </a:t>
            </a:r>
            <a:r>
              <a:rPr lang="en-GB" sz="2000" dirty="0"/>
              <a:t>can grow and flourish in Blackpool?</a:t>
            </a:r>
          </a:p>
          <a:p>
            <a:pPr marL="0" indent="0">
              <a:buNone/>
            </a:pPr>
            <a:r>
              <a:rPr lang="en-GB" sz="2000" dirty="0"/>
              <a:t>4. What </a:t>
            </a:r>
            <a:r>
              <a:rPr lang="en-GB" sz="2000" b="1" dirty="0"/>
              <a:t>recommendations</a:t>
            </a:r>
            <a:r>
              <a:rPr lang="en-GB" sz="2000" dirty="0"/>
              <a:t> would you make for Blackpool’ future? </a:t>
            </a:r>
          </a:p>
          <a:p>
            <a:pPr marL="0" indent="0">
              <a:buNone/>
            </a:pPr>
            <a:endParaRPr lang="en-GB" sz="2000" dirty="0"/>
          </a:p>
        </p:txBody>
      </p:sp>
      <p:sp>
        <p:nvSpPr>
          <p:cNvPr id="4" name="Slide Number Placeholder 3"/>
          <p:cNvSpPr>
            <a:spLocks noGrp="1"/>
          </p:cNvSpPr>
          <p:nvPr>
            <p:ph type="sldNum" sz="quarter" idx="8"/>
          </p:nvPr>
        </p:nvSpPr>
        <p:spPr/>
        <p:txBody>
          <a:bodyPr/>
          <a:lstStyle/>
          <a:p>
            <a:fld id="{9711ED86-9F18-421D-85DE-B5EF9B42C7E0}" type="slidenum">
              <a:rPr lang="en-GB" smtClean="0"/>
              <a:t>38</a:t>
            </a:fld>
            <a:endParaRPr lang="en-GB"/>
          </a:p>
        </p:txBody>
      </p:sp>
    </p:spTree>
    <p:extLst>
      <p:ext uri="{BB962C8B-B14F-4D97-AF65-F5344CB8AC3E}">
        <p14:creationId xmlns:p14="http://schemas.microsoft.com/office/powerpoint/2010/main" val="1707514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90628"/>
            <a:ext cx="7467600" cy="706124"/>
          </a:xfrm>
        </p:spPr>
        <p:txBody>
          <a:bodyPr>
            <a:normAutofit/>
          </a:bodyPr>
          <a:lstStyle/>
          <a:p>
            <a:r>
              <a:rPr lang="en-GB" sz="3200" dirty="0"/>
              <a:t>Products, Services, and Experiences</a:t>
            </a:r>
          </a:p>
        </p:txBody>
      </p:sp>
      <p:sp>
        <p:nvSpPr>
          <p:cNvPr id="3" name="Content Placeholder 2"/>
          <p:cNvSpPr>
            <a:spLocks noGrp="1"/>
          </p:cNvSpPr>
          <p:nvPr>
            <p:ph idx="1"/>
          </p:nvPr>
        </p:nvSpPr>
        <p:spPr>
          <a:xfrm>
            <a:off x="395536" y="1340768"/>
            <a:ext cx="8463148" cy="4680520"/>
          </a:xfrm>
        </p:spPr>
        <p:txBody>
          <a:bodyPr>
            <a:normAutofit/>
          </a:bodyPr>
          <a:lstStyle/>
          <a:p>
            <a:r>
              <a:rPr lang="en-US" altLang="en-US" sz="2000" b="1" dirty="0">
                <a:solidFill>
                  <a:srgbClr val="FF0000"/>
                </a:solidFill>
              </a:rPr>
              <a:t>Product</a:t>
            </a:r>
            <a:r>
              <a:rPr lang="en-US" altLang="en-US" sz="2000" dirty="0">
                <a:solidFill>
                  <a:srgbClr val="FF0000"/>
                </a:solidFill>
              </a:rPr>
              <a:t> </a:t>
            </a:r>
            <a:r>
              <a:rPr lang="en-US" altLang="en-US" sz="2000" dirty="0">
                <a:solidFill>
                  <a:schemeClr val="tx1"/>
                </a:solidFill>
              </a:rPr>
              <a:t>is anything that can be offered in a market for attention, acquisition, use, or consumption that </a:t>
            </a:r>
            <a:r>
              <a:rPr lang="en-US" altLang="en-US" sz="2000" b="1" dirty="0">
                <a:solidFill>
                  <a:schemeClr val="tx1"/>
                </a:solidFill>
              </a:rPr>
              <a:t>might satisfy a need or want.</a:t>
            </a:r>
          </a:p>
          <a:p>
            <a:r>
              <a:rPr lang="en-US" altLang="en-US" sz="2000" b="1" dirty="0">
                <a:solidFill>
                  <a:srgbClr val="FF0000"/>
                </a:solidFill>
              </a:rPr>
              <a:t>Service</a:t>
            </a:r>
            <a:r>
              <a:rPr lang="en-US" altLang="en-US" sz="2000" dirty="0">
                <a:solidFill>
                  <a:srgbClr val="FF0000"/>
                </a:solidFill>
              </a:rPr>
              <a:t> </a:t>
            </a:r>
            <a:r>
              <a:rPr lang="en-US" altLang="en-US" sz="2000" dirty="0">
                <a:solidFill>
                  <a:schemeClr val="tx1"/>
                </a:solidFill>
              </a:rPr>
              <a:t>is a product that consists of activities, benefits, or satisfactions and that is essentially</a:t>
            </a:r>
            <a:r>
              <a:rPr lang="en-US" altLang="en-US" sz="2000" b="1" dirty="0">
                <a:solidFill>
                  <a:schemeClr val="tx1"/>
                </a:solidFill>
              </a:rPr>
              <a:t> intangible </a:t>
            </a:r>
            <a:r>
              <a:rPr lang="en-US" altLang="en-US" sz="2000" dirty="0">
                <a:solidFill>
                  <a:schemeClr val="tx1"/>
                </a:solidFill>
              </a:rPr>
              <a:t>and does not result in the ownership of anything.</a:t>
            </a:r>
          </a:p>
          <a:p>
            <a:r>
              <a:rPr lang="en-GB" altLang="en-US" sz="2000" dirty="0">
                <a:solidFill>
                  <a:srgbClr val="C00000"/>
                </a:solidFill>
              </a:rPr>
              <a:t>Experiences </a:t>
            </a:r>
            <a:r>
              <a:rPr lang="en-GB" altLang="en-US" sz="2000" dirty="0">
                <a:solidFill>
                  <a:schemeClr val="tx1"/>
                </a:solidFill>
              </a:rPr>
              <a:t>have always been an important part of marketing for some companies. (differentiation)  Disney , Samsung , Apple </a:t>
            </a:r>
          </a:p>
          <a:p>
            <a:pPr marL="0" indent="0">
              <a:buNone/>
            </a:pPr>
            <a:r>
              <a:rPr lang="en-GB" sz="2000" dirty="0">
                <a:solidFill>
                  <a:schemeClr val="tx1"/>
                </a:solidFill>
              </a:rPr>
              <a:t>(Samsung: As part of its sponsorship of the 2012 Olympics, Samsung created brand experiences at various destinations around London, including St Pancras International, Stratford International, Westfield Stratford, ..,)</a:t>
            </a:r>
          </a:p>
        </p:txBody>
      </p:sp>
      <p:sp>
        <p:nvSpPr>
          <p:cNvPr id="4" name="Slide Number Placeholder 3"/>
          <p:cNvSpPr>
            <a:spLocks noGrp="1"/>
          </p:cNvSpPr>
          <p:nvPr>
            <p:ph type="sldNum" sz="quarter" idx="8"/>
          </p:nvPr>
        </p:nvSpPr>
        <p:spPr/>
        <p:txBody>
          <a:bodyPr/>
          <a:lstStyle/>
          <a:p>
            <a:fld id="{9711ED86-9F18-421D-85DE-B5EF9B42C7E0}" type="slidenum">
              <a:rPr lang="en-GB" smtClean="0"/>
              <a:t>4</a:t>
            </a:fld>
            <a:endParaRPr lang="en-GB"/>
          </a:p>
        </p:txBody>
      </p:sp>
      <p:pic>
        <p:nvPicPr>
          <p:cNvPr id="5" name="Picture 4"/>
          <p:cNvPicPr>
            <a:picLocks noChangeAspect="1"/>
          </p:cNvPicPr>
          <p:nvPr/>
        </p:nvPicPr>
        <p:blipFill>
          <a:blip r:embed="rId2"/>
          <a:stretch>
            <a:fillRect/>
          </a:stretch>
        </p:blipFill>
        <p:spPr>
          <a:xfrm>
            <a:off x="6098797" y="4931328"/>
            <a:ext cx="2681845" cy="1524000"/>
          </a:xfrm>
          <a:prstGeom prst="rect">
            <a:avLst/>
          </a:prstGeom>
        </p:spPr>
      </p:pic>
      <p:pic>
        <p:nvPicPr>
          <p:cNvPr id="8" name="Picture 7"/>
          <p:cNvPicPr>
            <a:picLocks noChangeAspect="1"/>
          </p:cNvPicPr>
          <p:nvPr/>
        </p:nvPicPr>
        <p:blipFill>
          <a:blip r:embed="rId3"/>
          <a:stretch>
            <a:fillRect/>
          </a:stretch>
        </p:blipFill>
        <p:spPr>
          <a:xfrm>
            <a:off x="3680797" y="4727493"/>
            <a:ext cx="2133113" cy="1743075"/>
          </a:xfrm>
          <a:prstGeom prst="rect">
            <a:avLst/>
          </a:prstGeom>
        </p:spPr>
      </p:pic>
      <p:pic>
        <p:nvPicPr>
          <p:cNvPr id="9" name="Picture 8"/>
          <p:cNvPicPr>
            <a:picLocks noChangeAspect="1"/>
          </p:cNvPicPr>
          <p:nvPr/>
        </p:nvPicPr>
        <p:blipFill>
          <a:blip r:embed="rId4"/>
          <a:stretch>
            <a:fillRect/>
          </a:stretch>
        </p:blipFill>
        <p:spPr>
          <a:xfrm>
            <a:off x="395536" y="5078680"/>
            <a:ext cx="3000375" cy="1370144"/>
          </a:xfrm>
          <a:prstGeom prst="rect">
            <a:avLst/>
          </a:prstGeom>
        </p:spPr>
      </p:pic>
    </p:spTree>
    <p:extLst>
      <p:ext uri="{BB962C8B-B14F-4D97-AF65-F5344CB8AC3E}">
        <p14:creationId xmlns:p14="http://schemas.microsoft.com/office/powerpoint/2010/main" val="875059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976" y="520596"/>
            <a:ext cx="7467600" cy="1143000"/>
          </a:xfrm>
        </p:spPr>
        <p:txBody>
          <a:bodyPr>
            <a:normAutofit/>
          </a:bodyPr>
          <a:lstStyle/>
          <a:p>
            <a:r>
              <a:rPr lang="en-US" dirty="0"/>
              <a:t>Level of Product &amp; Service</a:t>
            </a:r>
            <a:endParaRPr lang="en-GB" dirty="0"/>
          </a:p>
        </p:txBody>
      </p:sp>
      <p:sp>
        <p:nvSpPr>
          <p:cNvPr id="4" name="Slide Number Placeholder 3"/>
          <p:cNvSpPr>
            <a:spLocks noGrp="1"/>
          </p:cNvSpPr>
          <p:nvPr>
            <p:ph type="sldNum" sz="quarter" idx="8"/>
          </p:nvPr>
        </p:nvSpPr>
        <p:spPr/>
        <p:txBody>
          <a:bodyPr/>
          <a:lstStyle/>
          <a:p>
            <a:fld id="{9711ED86-9F18-421D-85DE-B5EF9B42C7E0}" type="slidenum">
              <a:rPr lang="en-GB" smtClean="0"/>
              <a:t>5</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440" y="1663596"/>
            <a:ext cx="7731014" cy="4804643"/>
          </a:xfrm>
          <a:prstGeom prst="rect">
            <a:avLst/>
          </a:prstGeom>
        </p:spPr>
      </p:pic>
    </p:spTree>
    <p:extLst>
      <p:ext uri="{BB962C8B-B14F-4D97-AF65-F5344CB8AC3E}">
        <p14:creationId xmlns:p14="http://schemas.microsoft.com/office/powerpoint/2010/main" val="3757920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Level of Product &amp; Service</a:t>
            </a:r>
          </a:p>
        </p:txBody>
      </p:sp>
      <p:sp>
        <p:nvSpPr>
          <p:cNvPr id="3" name="Content Placeholder 2"/>
          <p:cNvSpPr>
            <a:spLocks noGrp="1"/>
          </p:cNvSpPr>
          <p:nvPr>
            <p:ph idx="1"/>
          </p:nvPr>
        </p:nvSpPr>
        <p:spPr>
          <a:xfrm>
            <a:off x="467544" y="1844824"/>
            <a:ext cx="7876358" cy="4190216"/>
          </a:xfrm>
        </p:spPr>
        <p:txBody>
          <a:bodyPr>
            <a:normAutofit/>
          </a:bodyPr>
          <a:lstStyle/>
          <a:p>
            <a:r>
              <a:rPr lang="en-GB" sz="1800" b="1" dirty="0">
                <a:solidFill>
                  <a:srgbClr val="FF0000"/>
                </a:solidFill>
              </a:rPr>
              <a:t>Core customer value</a:t>
            </a:r>
            <a:r>
              <a:rPr lang="en-GB" sz="1800" dirty="0"/>
              <a:t>: The most basic level is the core customer value, which addresses the question What is the buyer really buying?</a:t>
            </a:r>
          </a:p>
          <a:p>
            <a:r>
              <a:rPr lang="en-GB" sz="1800" dirty="0"/>
              <a:t> Marketers first define the core, problem-solving benefits or services that consumers seek.</a:t>
            </a:r>
          </a:p>
          <a:p>
            <a:r>
              <a:rPr lang="en-GB" sz="1800" b="1" dirty="0">
                <a:solidFill>
                  <a:srgbClr val="FF0000"/>
                </a:solidFill>
              </a:rPr>
              <a:t>Actual product</a:t>
            </a:r>
            <a:r>
              <a:rPr lang="en-GB" sz="1800" dirty="0"/>
              <a:t>: They need to develop product and service features, design, a quality level, a brand name, and packaging</a:t>
            </a:r>
          </a:p>
          <a:p>
            <a:pPr lvl="0"/>
            <a:r>
              <a:rPr lang="en-GB" sz="2000" b="1" dirty="0">
                <a:solidFill>
                  <a:srgbClr val="FF0000"/>
                </a:solidFill>
              </a:rPr>
              <a:t>Augmented product </a:t>
            </a:r>
            <a:r>
              <a:rPr lang="en-GB" sz="2000" dirty="0"/>
              <a:t>: offering additional consumer services and benefits based on actual product. </a:t>
            </a:r>
          </a:p>
          <a:p>
            <a:endParaRPr lang="en-GB" sz="1800" dirty="0"/>
          </a:p>
        </p:txBody>
      </p:sp>
      <p:sp>
        <p:nvSpPr>
          <p:cNvPr id="4" name="Slide Number Placeholder 3"/>
          <p:cNvSpPr>
            <a:spLocks noGrp="1"/>
          </p:cNvSpPr>
          <p:nvPr>
            <p:ph type="sldNum" sz="quarter" idx="8"/>
          </p:nvPr>
        </p:nvSpPr>
        <p:spPr/>
        <p:txBody>
          <a:bodyPr/>
          <a:lstStyle/>
          <a:p>
            <a:fld id="{9711ED86-9F18-421D-85DE-B5EF9B42C7E0}" type="slidenum">
              <a:rPr lang="en-GB" smtClean="0"/>
              <a:t>6</a:t>
            </a:fld>
            <a:endParaRPr lang="en-GB"/>
          </a:p>
        </p:txBody>
      </p:sp>
      <p:pic>
        <p:nvPicPr>
          <p:cNvPr id="5" name="Picture 4"/>
          <p:cNvPicPr>
            <a:picLocks noChangeAspect="1"/>
          </p:cNvPicPr>
          <p:nvPr/>
        </p:nvPicPr>
        <p:blipFill>
          <a:blip r:embed="rId2"/>
          <a:stretch>
            <a:fillRect/>
          </a:stretch>
        </p:blipFill>
        <p:spPr>
          <a:xfrm>
            <a:off x="7596336" y="4654730"/>
            <a:ext cx="927065" cy="1779736"/>
          </a:xfrm>
          <a:prstGeom prst="rect">
            <a:avLst/>
          </a:prstGeom>
        </p:spPr>
      </p:pic>
      <p:pic>
        <p:nvPicPr>
          <p:cNvPr id="6" name="Picture 5"/>
          <p:cNvPicPr>
            <a:picLocks noChangeAspect="1"/>
          </p:cNvPicPr>
          <p:nvPr/>
        </p:nvPicPr>
        <p:blipFill>
          <a:blip r:embed="rId3"/>
          <a:stretch>
            <a:fillRect/>
          </a:stretch>
        </p:blipFill>
        <p:spPr>
          <a:xfrm>
            <a:off x="830911" y="4746645"/>
            <a:ext cx="2966306" cy="1595907"/>
          </a:xfrm>
          <a:prstGeom prst="rect">
            <a:avLst/>
          </a:prstGeom>
        </p:spPr>
      </p:pic>
    </p:spTree>
    <p:extLst>
      <p:ext uri="{BB962C8B-B14F-4D97-AF65-F5344CB8AC3E}">
        <p14:creationId xmlns:p14="http://schemas.microsoft.com/office/powerpoint/2010/main" val="31208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Product Classification </a:t>
            </a:r>
            <a:r>
              <a:rPr lang="en-US" altLang="en-US" sz="3200" dirty="0"/>
              <a:t>according to durability </a:t>
            </a:r>
            <a:endParaRPr lang="en-GB" sz="3200" dirty="0"/>
          </a:p>
        </p:txBody>
      </p:sp>
      <p:sp>
        <p:nvSpPr>
          <p:cNvPr id="3" name="Content Placeholder 2"/>
          <p:cNvSpPr>
            <a:spLocks noGrp="1"/>
          </p:cNvSpPr>
          <p:nvPr>
            <p:ph idx="1"/>
          </p:nvPr>
        </p:nvSpPr>
        <p:spPr>
          <a:xfrm>
            <a:off x="467544" y="2014194"/>
            <a:ext cx="7876358" cy="4020846"/>
          </a:xfrm>
        </p:spPr>
        <p:txBody>
          <a:bodyPr/>
          <a:lstStyle/>
          <a:p>
            <a:pPr marL="0" indent="0">
              <a:buNone/>
            </a:pPr>
            <a:r>
              <a:rPr lang="en-GB" sz="2000" dirty="0">
                <a:solidFill>
                  <a:srgbClr val="FF0000"/>
                </a:solidFill>
              </a:rPr>
              <a:t>Non-durable </a:t>
            </a:r>
            <a:r>
              <a:rPr lang="en-GB" sz="2000" dirty="0">
                <a:solidFill>
                  <a:schemeClr val="tx1"/>
                </a:solidFill>
              </a:rPr>
              <a:t>product—A consumer product that is normally consumed in one or a few uses. such as beer, soap and food products</a:t>
            </a:r>
          </a:p>
          <a:p>
            <a:pPr marL="0" indent="0">
              <a:buNone/>
            </a:pPr>
            <a:r>
              <a:rPr lang="en-GB" sz="2000" dirty="0">
                <a:solidFill>
                  <a:srgbClr val="FF0000"/>
                </a:solidFill>
              </a:rPr>
              <a:t>Durable </a:t>
            </a:r>
            <a:r>
              <a:rPr lang="en-GB" sz="2000" dirty="0">
                <a:solidFill>
                  <a:schemeClr val="tx1"/>
                </a:solidFill>
              </a:rPr>
              <a:t>product—A consumer product that is usually used over an extended period of time and that normally survives many uses. Examples are refrigerators, cars and furniture</a:t>
            </a:r>
            <a:r>
              <a:rPr lang="en-GB" dirty="0">
                <a:solidFill>
                  <a:schemeClr val="tx1"/>
                </a:solidFill>
              </a:rPr>
              <a:t>. </a:t>
            </a:r>
          </a:p>
        </p:txBody>
      </p:sp>
      <p:sp>
        <p:nvSpPr>
          <p:cNvPr id="4" name="Slide Number Placeholder 3"/>
          <p:cNvSpPr>
            <a:spLocks noGrp="1"/>
          </p:cNvSpPr>
          <p:nvPr>
            <p:ph type="sldNum" sz="quarter" idx="8"/>
          </p:nvPr>
        </p:nvSpPr>
        <p:spPr/>
        <p:txBody>
          <a:bodyPr/>
          <a:lstStyle/>
          <a:p>
            <a:fld id="{9711ED86-9F18-421D-85DE-B5EF9B42C7E0}" type="slidenum">
              <a:rPr lang="en-GB" smtClean="0"/>
              <a:t>7</a:t>
            </a:fld>
            <a:endParaRPr lang="en-GB"/>
          </a:p>
        </p:txBody>
      </p:sp>
      <p:pic>
        <p:nvPicPr>
          <p:cNvPr id="5" name="Picture 4"/>
          <p:cNvPicPr>
            <a:picLocks noChangeAspect="1"/>
          </p:cNvPicPr>
          <p:nvPr/>
        </p:nvPicPr>
        <p:blipFill>
          <a:blip r:embed="rId2"/>
          <a:stretch>
            <a:fillRect/>
          </a:stretch>
        </p:blipFill>
        <p:spPr>
          <a:xfrm>
            <a:off x="1835696" y="4286218"/>
            <a:ext cx="5616624" cy="2184350"/>
          </a:xfrm>
          <a:prstGeom prst="rect">
            <a:avLst/>
          </a:prstGeom>
        </p:spPr>
      </p:pic>
    </p:spTree>
    <p:extLst>
      <p:ext uri="{BB962C8B-B14F-4D97-AF65-F5344CB8AC3E}">
        <p14:creationId xmlns:p14="http://schemas.microsoft.com/office/powerpoint/2010/main" val="3301278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76671"/>
            <a:ext cx="7395592" cy="957137"/>
          </a:xfrm>
        </p:spPr>
        <p:txBody>
          <a:bodyPr>
            <a:normAutofit fontScale="90000"/>
          </a:bodyPr>
          <a:lstStyle/>
          <a:p>
            <a:r>
              <a:rPr lang="en-US" altLang="en-US" dirty="0"/>
              <a:t>Product Classification </a:t>
            </a:r>
            <a:r>
              <a:rPr lang="en-US" altLang="en-US" sz="3100" dirty="0"/>
              <a:t>according to type of customer  </a:t>
            </a:r>
            <a:endParaRPr lang="en-GB" sz="3100" dirty="0"/>
          </a:p>
        </p:txBody>
      </p:sp>
      <p:sp>
        <p:nvSpPr>
          <p:cNvPr id="6" name="Content Placeholder 5"/>
          <p:cNvSpPr>
            <a:spLocks noGrp="1"/>
          </p:cNvSpPr>
          <p:nvPr>
            <p:ph idx="1"/>
          </p:nvPr>
        </p:nvSpPr>
        <p:spPr>
          <a:xfrm>
            <a:off x="461172" y="1556792"/>
            <a:ext cx="7848872" cy="4667551"/>
          </a:xfrm>
        </p:spPr>
        <p:txBody>
          <a:bodyPr>
            <a:normAutofit/>
          </a:bodyPr>
          <a:lstStyle/>
          <a:p>
            <a:r>
              <a:rPr lang="en-US" altLang="en-US" sz="2000" b="1" dirty="0">
                <a:solidFill>
                  <a:srgbClr val="FF0000"/>
                </a:solidFill>
              </a:rPr>
              <a:t>1. Consumer products </a:t>
            </a:r>
            <a:r>
              <a:rPr lang="en-US" sz="2000" dirty="0">
                <a:solidFill>
                  <a:schemeClr val="tx1"/>
                </a:solidFill>
              </a:rPr>
              <a:t>are products and services bought by final consumers for personal consumption.</a:t>
            </a:r>
            <a:endParaRPr lang="en-US" altLang="en-US" sz="2000" dirty="0">
              <a:solidFill>
                <a:schemeClr val="tx1"/>
              </a:solidFill>
            </a:endParaRPr>
          </a:p>
        </p:txBody>
      </p:sp>
      <p:sp>
        <p:nvSpPr>
          <p:cNvPr id="4" name="Slide Number Placeholder 3"/>
          <p:cNvSpPr>
            <a:spLocks noGrp="1"/>
          </p:cNvSpPr>
          <p:nvPr>
            <p:ph type="sldNum" sz="quarter" idx="8"/>
          </p:nvPr>
        </p:nvSpPr>
        <p:spPr/>
        <p:txBody>
          <a:bodyPr/>
          <a:lstStyle/>
          <a:p>
            <a:fld id="{9711ED86-9F18-421D-85DE-B5EF9B42C7E0}" type="slidenum">
              <a:rPr lang="en-GB" smtClean="0"/>
              <a:t>8</a:t>
            </a:fld>
            <a:endParaRPr lang="en-GB"/>
          </a:p>
        </p:txBody>
      </p:sp>
      <p:pic>
        <p:nvPicPr>
          <p:cNvPr id="9" name="Picture 8"/>
          <p:cNvPicPr>
            <a:picLocks noChangeAspect="1"/>
          </p:cNvPicPr>
          <p:nvPr/>
        </p:nvPicPr>
        <p:blipFill>
          <a:blip r:embed="rId2"/>
          <a:stretch>
            <a:fillRect/>
          </a:stretch>
        </p:blipFill>
        <p:spPr>
          <a:xfrm>
            <a:off x="827584" y="2339018"/>
            <a:ext cx="7179568" cy="4131550"/>
          </a:xfrm>
          <a:prstGeom prst="rect">
            <a:avLst/>
          </a:prstGeom>
        </p:spPr>
      </p:pic>
    </p:spTree>
    <p:extLst>
      <p:ext uri="{BB962C8B-B14F-4D97-AF65-F5344CB8AC3E}">
        <p14:creationId xmlns:p14="http://schemas.microsoft.com/office/powerpoint/2010/main" val="3717345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Customer product </a:t>
            </a:r>
          </a:p>
        </p:txBody>
      </p:sp>
      <p:sp>
        <p:nvSpPr>
          <p:cNvPr id="3" name="Content Placeholder 2"/>
          <p:cNvSpPr>
            <a:spLocks noGrp="1"/>
          </p:cNvSpPr>
          <p:nvPr>
            <p:ph idx="1"/>
          </p:nvPr>
        </p:nvSpPr>
        <p:spPr>
          <a:xfrm>
            <a:off x="800102" y="2103120"/>
            <a:ext cx="7948362" cy="4111416"/>
          </a:xfrm>
        </p:spPr>
        <p:txBody>
          <a:bodyPr/>
          <a:lstStyle/>
          <a:p>
            <a:pPr lvl="0"/>
            <a:r>
              <a:rPr lang="en-US" altLang="en-US" sz="2000" b="1" dirty="0">
                <a:solidFill>
                  <a:srgbClr val="FF0000"/>
                </a:solidFill>
              </a:rPr>
              <a:t>1. Convenience products </a:t>
            </a:r>
            <a:r>
              <a:rPr lang="en-US" altLang="en-US" sz="2000" dirty="0">
                <a:solidFill>
                  <a:schemeClr val="tx1"/>
                </a:solidFill>
              </a:rPr>
              <a:t>(Non durable products)</a:t>
            </a:r>
            <a:r>
              <a:rPr lang="en-US" altLang="en-US" sz="2000" dirty="0">
                <a:solidFill>
                  <a:prstClr val="black"/>
                </a:solidFill>
              </a:rPr>
              <a:t>are</a:t>
            </a:r>
            <a:r>
              <a:rPr lang="en-US" altLang="en-US" sz="2000" b="1" dirty="0">
                <a:solidFill>
                  <a:prstClr val="black"/>
                </a:solidFill>
              </a:rPr>
              <a:t> </a:t>
            </a:r>
            <a:r>
              <a:rPr lang="en-US" altLang="en-US" sz="2000" dirty="0">
                <a:solidFill>
                  <a:prstClr val="black"/>
                </a:solidFill>
              </a:rPr>
              <a:t>consumer products and services that the customer usually buys frequently, immediately, and with a minimum comparison and buying effort. (magazine, toothpaste, milk)</a:t>
            </a:r>
          </a:p>
          <a:p>
            <a:pPr lvl="0"/>
            <a:endParaRPr lang="en-GB" sz="2000" dirty="0"/>
          </a:p>
          <a:p>
            <a:endParaRPr lang="en-GB" dirty="0"/>
          </a:p>
        </p:txBody>
      </p:sp>
      <p:sp>
        <p:nvSpPr>
          <p:cNvPr id="4" name="Slide Number Placeholder 3"/>
          <p:cNvSpPr>
            <a:spLocks noGrp="1"/>
          </p:cNvSpPr>
          <p:nvPr>
            <p:ph type="sldNum" sz="quarter" idx="8"/>
          </p:nvPr>
        </p:nvSpPr>
        <p:spPr/>
        <p:txBody>
          <a:bodyPr/>
          <a:lstStyle/>
          <a:p>
            <a:fld id="{9711ED86-9F18-421D-85DE-B5EF9B42C7E0}" type="slidenum">
              <a:rPr lang="en-GB" smtClean="0"/>
              <a:t>9</a:t>
            </a:fld>
            <a:endParaRPr lang="en-GB"/>
          </a:p>
        </p:txBody>
      </p:sp>
      <p:pic>
        <p:nvPicPr>
          <p:cNvPr id="5" name="Picture 4"/>
          <p:cNvPicPr>
            <a:picLocks noChangeAspect="1"/>
          </p:cNvPicPr>
          <p:nvPr/>
        </p:nvPicPr>
        <p:blipFill>
          <a:blip r:embed="rId2"/>
          <a:stretch>
            <a:fillRect/>
          </a:stretch>
        </p:blipFill>
        <p:spPr>
          <a:xfrm>
            <a:off x="2699792" y="3720119"/>
            <a:ext cx="3920852" cy="2750449"/>
          </a:xfrm>
          <a:prstGeom prst="rect">
            <a:avLst/>
          </a:prstGeom>
        </p:spPr>
      </p:pic>
    </p:spTree>
    <p:extLst>
      <p:ext uri="{BB962C8B-B14F-4D97-AF65-F5344CB8AC3E}">
        <p14:creationId xmlns:p14="http://schemas.microsoft.com/office/powerpoint/2010/main" val="1763455160"/>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A25110A0-F08D-4EE5-A2EE-56A9D511A068}" vid="{29033D18-3848-498E-BAD5-3B79B12A700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31953</TotalTime>
  <Words>2208</Words>
  <Application>Microsoft Office PowerPoint</Application>
  <PresentationFormat>On-screen Show (4:3)</PresentationFormat>
  <Paragraphs>191</Paragraphs>
  <Slides>38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Light</vt:lpstr>
      <vt:lpstr>Century Gothic</vt:lpstr>
      <vt:lpstr>Garamond</vt:lpstr>
      <vt:lpstr>Theme1</vt:lpstr>
      <vt:lpstr>Week 6   Products &amp; Branding </vt:lpstr>
      <vt:lpstr>Recap </vt:lpstr>
      <vt:lpstr>Recap </vt:lpstr>
      <vt:lpstr>Products, Services, and Experiences</vt:lpstr>
      <vt:lpstr>Level of Product &amp; Service</vt:lpstr>
      <vt:lpstr>Level of Product &amp; Service</vt:lpstr>
      <vt:lpstr>Product Classification according to durability </vt:lpstr>
      <vt:lpstr>Product Classification according to type of customer  </vt:lpstr>
      <vt:lpstr>Customer product </vt:lpstr>
      <vt:lpstr>Customer product </vt:lpstr>
      <vt:lpstr>Customer product </vt:lpstr>
      <vt:lpstr>Customer product </vt:lpstr>
      <vt:lpstr>Product Classification </vt:lpstr>
      <vt:lpstr>Types of Marketing </vt:lpstr>
      <vt:lpstr>Types of Marketing</vt:lpstr>
      <vt:lpstr>Branding  </vt:lpstr>
      <vt:lpstr>Distinctive packaging </vt:lpstr>
      <vt:lpstr>Branding Strategy: Building Strong Brands</vt:lpstr>
      <vt:lpstr>Brand Sponsorship </vt:lpstr>
      <vt:lpstr>Brand sponsorship  </vt:lpstr>
      <vt:lpstr>PowerPoint Presentation</vt:lpstr>
      <vt:lpstr>Brand Development Strategies</vt:lpstr>
      <vt:lpstr>Brand Development </vt:lpstr>
      <vt:lpstr>Brand development </vt:lpstr>
      <vt:lpstr>Brand development </vt:lpstr>
      <vt:lpstr>Brand development </vt:lpstr>
      <vt:lpstr>PowerPoint Presentation</vt:lpstr>
      <vt:lpstr>PowerPoint Presentation</vt:lpstr>
      <vt:lpstr>Services Marketing characteristics </vt:lpstr>
      <vt:lpstr>Marketing Strategies for Service Firms</vt:lpstr>
      <vt:lpstr>PowerPoint Presentation</vt:lpstr>
      <vt:lpstr>Marketing Strategies for Service Firms</vt:lpstr>
      <vt:lpstr>Summary </vt:lpstr>
      <vt:lpstr>Summary </vt:lpstr>
      <vt:lpstr>Summary </vt:lpstr>
      <vt:lpstr>Plans to Create Las Vegas of the UK</vt:lpstr>
      <vt:lpstr>Plans to Create Las Vegas of the UK</vt:lpstr>
      <vt:lpstr>Plans to Create Las Vegas of the UK</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Marrisa</dc:creator>
  <cp:lastModifiedBy>Uzair Omerdeen</cp:lastModifiedBy>
  <cp:revision>223</cp:revision>
  <dcterms:created xsi:type="dcterms:W3CDTF">2015-09-16T16:46:33Z</dcterms:created>
  <dcterms:modified xsi:type="dcterms:W3CDTF">2023-03-07T07:32:25Z</dcterms:modified>
</cp:coreProperties>
</file>