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84" r:id="rId4"/>
    <p:sldId id="283" r:id="rId5"/>
    <p:sldId id="282" r:id="rId6"/>
    <p:sldId id="281" r:id="rId7"/>
    <p:sldId id="280" r:id="rId8"/>
    <p:sldId id="279" r:id="rId9"/>
    <p:sldId id="278" r:id="rId10"/>
    <p:sldId id="277" r:id="rId11"/>
    <p:sldId id="276"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64" autoAdjust="0"/>
    <p:restoredTop sz="94677"/>
  </p:normalViewPr>
  <p:slideViewPr>
    <p:cSldViewPr snapToGrid="0">
      <p:cViewPr varScale="1">
        <p:scale>
          <a:sx n="90" d="100"/>
          <a:sy n="90" d="100"/>
        </p:scale>
        <p:origin x="73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7E76540-0E6E-4050-8FBE-6D6DB32FDFFA}"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177615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76540-0E6E-4050-8FBE-6D6DB32FDFFA}"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412791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76540-0E6E-4050-8FBE-6D6DB32FDFFA}"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293107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76540-0E6E-4050-8FBE-6D6DB32FDFFA}"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117145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76540-0E6E-4050-8FBE-6D6DB32FDFFA}" type="datetimeFigureOut">
              <a:rPr lang="en-US" smtClean="0"/>
              <a:t>9/5/22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290205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E76540-0E6E-4050-8FBE-6D6DB32FDFFA}" type="datetimeFigureOut">
              <a:rPr lang="en-US" smtClean="0"/>
              <a:t>9/5/22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153264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E76540-0E6E-4050-8FBE-6D6DB32FDFFA}" type="datetimeFigureOut">
              <a:rPr lang="en-US" smtClean="0"/>
              <a:t>9/5/22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378433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E76540-0E6E-4050-8FBE-6D6DB32FDFFA}" type="datetimeFigureOut">
              <a:rPr lang="en-US" smtClean="0"/>
              <a:t>9/5/22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230688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76540-0E6E-4050-8FBE-6D6DB32FDFFA}" type="datetimeFigureOut">
              <a:rPr lang="en-US" smtClean="0"/>
              <a:t>9/5/22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205391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E76540-0E6E-4050-8FBE-6D6DB32FDFFA}" type="datetimeFigureOut">
              <a:rPr lang="en-US" smtClean="0"/>
              <a:t>9/5/22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361874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E76540-0E6E-4050-8FBE-6D6DB32FDFFA}" type="datetimeFigureOut">
              <a:rPr lang="en-US" smtClean="0"/>
              <a:t>9/5/22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11205-BAC8-4F20-AA6E-FCEDFE177878}" type="slidenum">
              <a:rPr lang="en-US" smtClean="0"/>
              <a:t>‹#›</a:t>
            </a:fld>
            <a:endParaRPr lang="en-US"/>
          </a:p>
        </p:txBody>
      </p:sp>
    </p:spTree>
    <p:extLst>
      <p:ext uri="{BB962C8B-B14F-4D97-AF65-F5344CB8AC3E}">
        <p14:creationId xmlns:p14="http://schemas.microsoft.com/office/powerpoint/2010/main" val="214980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E76540-0E6E-4050-8FBE-6D6DB32FDFFA}" type="datetimeFigureOut">
              <a:rPr lang="en-US" smtClean="0"/>
              <a:t>9/5/22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511205-BAC8-4F20-AA6E-FCEDFE177878}" type="slidenum">
              <a:rPr lang="en-US" smtClean="0"/>
              <a:t>‹#›</a:t>
            </a:fld>
            <a:endParaRPr lang="en-US"/>
          </a:p>
        </p:txBody>
      </p:sp>
    </p:spTree>
    <p:extLst>
      <p:ext uri="{BB962C8B-B14F-4D97-AF65-F5344CB8AC3E}">
        <p14:creationId xmlns:p14="http://schemas.microsoft.com/office/powerpoint/2010/main" val="2222685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pe, square&#10;&#10;Description automatically generated">
            <a:extLst>
              <a:ext uri="{FF2B5EF4-FFF2-40B4-BE49-F238E27FC236}">
                <a16:creationId xmlns:a16="http://schemas.microsoft.com/office/drawing/2014/main" id="{94DD14DA-4EDC-CC56-E0AE-8FA4080EC986}"/>
              </a:ext>
            </a:extLst>
          </p:cNvPr>
          <p:cNvPicPr>
            <a:picLocks noChangeAspect="1"/>
          </p:cNvPicPr>
          <p:nvPr/>
        </p:nvPicPr>
        <p:blipFill>
          <a:blip r:embed="rId2"/>
          <a:stretch>
            <a:fillRect/>
          </a:stretch>
        </p:blipFill>
        <p:spPr>
          <a:xfrm>
            <a:off x="7320" y="445444"/>
            <a:ext cx="6845884" cy="8998710"/>
          </a:xfrm>
          <a:prstGeom prst="rect">
            <a:avLst/>
          </a:prstGeom>
        </p:spPr>
      </p:pic>
      <p:sp>
        <p:nvSpPr>
          <p:cNvPr id="8" name="TextBox 7">
            <a:extLst>
              <a:ext uri="{FF2B5EF4-FFF2-40B4-BE49-F238E27FC236}">
                <a16:creationId xmlns:a16="http://schemas.microsoft.com/office/drawing/2014/main" id="{958BC2B2-407C-ABE3-C3A6-A7C42DFAB898}"/>
              </a:ext>
            </a:extLst>
          </p:cNvPr>
          <p:cNvSpPr txBox="1"/>
          <p:nvPr/>
        </p:nvSpPr>
        <p:spPr>
          <a:xfrm>
            <a:off x="1023778" y="575032"/>
            <a:ext cx="48268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t>Stage 2 Research Project – 2020</a:t>
            </a:r>
          </a:p>
        </p:txBody>
      </p:sp>
      <p:graphicFrame>
        <p:nvGraphicFramePr>
          <p:cNvPr id="10" name="Table 9">
            <a:extLst>
              <a:ext uri="{FF2B5EF4-FFF2-40B4-BE49-F238E27FC236}">
                <a16:creationId xmlns:a16="http://schemas.microsoft.com/office/drawing/2014/main" id="{6FA79576-49AE-97F0-D94F-F8C3F945C6AD}"/>
              </a:ext>
            </a:extLst>
          </p:cNvPr>
          <p:cNvGraphicFramePr>
            <a:graphicFrameLocks noGrp="1"/>
          </p:cNvGraphicFramePr>
          <p:nvPr>
            <p:extLst>
              <p:ext uri="{D42A27DB-BD31-4B8C-83A1-F6EECF244321}">
                <p14:modId xmlns:p14="http://schemas.microsoft.com/office/powerpoint/2010/main" val="3225109909"/>
              </p:ext>
            </p:extLst>
          </p:nvPr>
        </p:nvGraphicFramePr>
        <p:xfrm>
          <a:off x="1812932" y="1374022"/>
          <a:ext cx="3330575" cy="335280"/>
        </p:xfrm>
        <a:graphic>
          <a:graphicData uri="http://schemas.openxmlformats.org/drawingml/2006/table">
            <a:tbl>
              <a:tblPr firstRow="1" firstCol="1" bandRow="1">
                <a:tableStyleId>{5C22544A-7EE6-4342-B048-85BDC9FD1C3A}</a:tableStyleId>
              </a:tblPr>
              <a:tblGrid>
                <a:gridCol w="727075">
                  <a:extLst>
                    <a:ext uri="{9D8B030D-6E8A-4147-A177-3AD203B41FA5}">
                      <a16:colId xmlns:a16="http://schemas.microsoft.com/office/drawing/2014/main" val="2345836647"/>
                    </a:ext>
                  </a:extLst>
                </a:gridCol>
                <a:gridCol w="353060">
                  <a:extLst>
                    <a:ext uri="{9D8B030D-6E8A-4147-A177-3AD203B41FA5}">
                      <a16:colId xmlns:a16="http://schemas.microsoft.com/office/drawing/2014/main" val="379784636"/>
                    </a:ext>
                  </a:extLst>
                </a:gridCol>
                <a:gridCol w="1890395">
                  <a:extLst>
                    <a:ext uri="{9D8B030D-6E8A-4147-A177-3AD203B41FA5}">
                      <a16:colId xmlns:a16="http://schemas.microsoft.com/office/drawing/2014/main" val="4032297559"/>
                    </a:ext>
                  </a:extLst>
                </a:gridCol>
                <a:gridCol w="360045">
                  <a:extLst>
                    <a:ext uri="{9D8B030D-6E8A-4147-A177-3AD203B41FA5}">
                      <a16:colId xmlns:a16="http://schemas.microsoft.com/office/drawing/2014/main" val="157676962"/>
                    </a:ext>
                  </a:extLst>
                </a:gridCol>
              </a:tblGrid>
              <a:tr h="0">
                <a:tc>
                  <a:txBody>
                    <a:bodyPr/>
                    <a:lstStyle/>
                    <a:p>
                      <a:r>
                        <a:rPr lang="en-AU" sz="2200" dirty="0">
                          <a:solidFill>
                            <a:schemeClr val="tx1"/>
                          </a:solidFill>
                          <a:effectLst/>
                        </a:rPr>
                        <a:t>RPA</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tabLst>
                          <a:tab pos="990600" algn="l"/>
                        </a:tabLst>
                      </a:pPr>
                      <a:r>
                        <a:rPr lang="en-AU" sz="2200" dirty="0">
                          <a:solidFill>
                            <a:schemeClr val="tx1"/>
                          </a:solidFill>
                          <a:effectLst/>
                        </a:rPr>
                        <a:t>RPB</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30724273"/>
                  </a:ext>
                </a:extLst>
              </a:tr>
            </a:tbl>
          </a:graphicData>
        </a:graphic>
      </p:graphicFrame>
      <p:graphicFrame>
        <p:nvGraphicFramePr>
          <p:cNvPr id="13" name="Table 12">
            <a:extLst>
              <a:ext uri="{FF2B5EF4-FFF2-40B4-BE49-F238E27FC236}">
                <a16:creationId xmlns:a16="http://schemas.microsoft.com/office/drawing/2014/main" id="{C6B2BEFB-9CA5-59FB-8C14-34374FD0510F}"/>
              </a:ext>
            </a:extLst>
          </p:cNvPr>
          <p:cNvGraphicFramePr>
            <a:graphicFrameLocks noGrp="1"/>
          </p:cNvGraphicFramePr>
          <p:nvPr/>
        </p:nvGraphicFramePr>
        <p:xfrm>
          <a:off x="2384425" y="4777422"/>
          <a:ext cx="2089150" cy="351155"/>
        </p:xfrm>
        <a:graphic>
          <a:graphicData uri="http://schemas.openxmlformats.org/drawingml/2006/table">
            <a:tbl>
              <a:tblPr firstRow="1" bandRow="1">
                <a:tableStyleId>{5C22544A-7EE6-4342-B048-85BDC9FD1C3A}</a:tableStyleId>
              </a:tblPr>
              <a:tblGrid>
                <a:gridCol w="298450">
                  <a:extLst>
                    <a:ext uri="{9D8B030D-6E8A-4147-A177-3AD203B41FA5}">
                      <a16:colId xmlns:a16="http://schemas.microsoft.com/office/drawing/2014/main" val="1122618655"/>
                    </a:ext>
                  </a:extLst>
                </a:gridCol>
                <a:gridCol w="298450">
                  <a:extLst>
                    <a:ext uri="{9D8B030D-6E8A-4147-A177-3AD203B41FA5}">
                      <a16:colId xmlns:a16="http://schemas.microsoft.com/office/drawing/2014/main" val="2922125491"/>
                    </a:ext>
                  </a:extLst>
                </a:gridCol>
                <a:gridCol w="298450">
                  <a:extLst>
                    <a:ext uri="{9D8B030D-6E8A-4147-A177-3AD203B41FA5}">
                      <a16:colId xmlns:a16="http://schemas.microsoft.com/office/drawing/2014/main" val="3630592720"/>
                    </a:ext>
                  </a:extLst>
                </a:gridCol>
                <a:gridCol w="298450">
                  <a:extLst>
                    <a:ext uri="{9D8B030D-6E8A-4147-A177-3AD203B41FA5}">
                      <a16:colId xmlns:a16="http://schemas.microsoft.com/office/drawing/2014/main" val="1965164262"/>
                    </a:ext>
                  </a:extLst>
                </a:gridCol>
                <a:gridCol w="298450">
                  <a:extLst>
                    <a:ext uri="{9D8B030D-6E8A-4147-A177-3AD203B41FA5}">
                      <a16:colId xmlns:a16="http://schemas.microsoft.com/office/drawing/2014/main" val="1362520021"/>
                    </a:ext>
                  </a:extLst>
                </a:gridCol>
                <a:gridCol w="298450">
                  <a:extLst>
                    <a:ext uri="{9D8B030D-6E8A-4147-A177-3AD203B41FA5}">
                      <a16:colId xmlns:a16="http://schemas.microsoft.com/office/drawing/2014/main" val="1287977352"/>
                    </a:ext>
                  </a:extLst>
                </a:gridCol>
                <a:gridCol w="298450">
                  <a:extLst>
                    <a:ext uri="{9D8B030D-6E8A-4147-A177-3AD203B41FA5}">
                      <a16:colId xmlns:a16="http://schemas.microsoft.com/office/drawing/2014/main" val="2067180703"/>
                    </a:ext>
                  </a:extLst>
                </a:gridCol>
              </a:tblGrid>
              <a:tr h="351155">
                <a:tc>
                  <a:txBody>
                    <a:bodyPr/>
                    <a:lstStyle/>
                    <a:p>
                      <a:pPr algn="l"/>
                      <a:r>
                        <a:rPr lang="en-AU" sz="2000">
                          <a:effectLst/>
                        </a:rPr>
                        <a:t> </a:t>
                      </a:r>
                      <a:endParaRPr lang="en-AU">
                        <a:effectLst/>
                      </a:endParaRPr>
                    </a:p>
                  </a:txBody>
                  <a:tcPr marL="68580" marR="68580" marT="0" marB="0"/>
                </a:tc>
                <a:tc>
                  <a:txBody>
                    <a:bodyPr/>
                    <a:lstStyle/>
                    <a:p>
                      <a:pPr algn="l"/>
                      <a:r>
                        <a:rPr lang="en-AU" sz="2000">
                          <a:effectLst/>
                        </a:rPr>
                        <a:t> </a:t>
                      </a:r>
                      <a:endParaRPr lang="en-AU">
                        <a:effectLst/>
                      </a:endParaRPr>
                    </a:p>
                  </a:txBody>
                  <a:tcPr marL="68580" marR="68580" marT="0" marB="0"/>
                </a:tc>
                <a:tc>
                  <a:txBody>
                    <a:bodyPr/>
                    <a:lstStyle/>
                    <a:p>
                      <a:pPr algn="l"/>
                      <a:r>
                        <a:rPr lang="en-AU" sz="2000">
                          <a:effectLst/>
                        </a:rPr>
                        <a:t> </a:t>
                      </a:r>
                      <a:endParaRPr lang="en-AU">
                        <a:effectLst/>
                      </a:endParaRPr>
                    </a:p>
                  </a:txBody>
                  <a:tcPr marL="68580" marR="68580" marT="0" marB="0"/>
                </a:tc>
                <a:tc>
                  <a:txBody>
                    <a:bodyPr/>
                    <a:lstStyle/>
                    <a:p>
                      <a:pPr algn="l"/>
                      <a:r>
                        <a:rPr lang="en-AU" sz="2000">
                          <a:effectLst/>
                        </a:rPr>
                        <a:t> </a:t>
                      </a:r>
                      <a:endParaRPr lang="en-AU">
                        <a:effectLst/>
                      </a:endParaRPr>
                    </a:p>
                  </a:txBody>
                  <a:tcPr marL="68580" marR="68580" marT="0" marB="0"/>
                </a:tc>
                <a:tc>
                  <a:txBody>
                    <a:bodyPr/>
                    <a:lstStyle/>
                    <a:p>
                      <a:pPr algn="l"/>
                      <a:r>
                        <a:rPr lang="en-AU" sz="2000">
                          <a:effectLst/>
                        </a:rPr>
                        <a:t> </a:t>
                      </a:r>
                      <a:endParaRPr lang="en-AU">
                        <a:effectLst/>
                      </a:endParaRPr>
                    </a:p>
                  </a:txBody>
                  <a:tcPr marL="68580" marR="68580" marT="0" marB="0"/>
                </a:tc>
                <a:tc>
                  <a:txBody>
                    <a:bodyPr/>
                    <a:lstStyle/>
                    <a:p>
                      <a:pPr algn="l"/>
                      <a:r>
                        <a:rPr lang="en-AU" sz="2000">
                          <a:effectLst/>
                        </a:rPr>
                        <a:t> </a:t>
                      </a:r>
                      <a:endParaRPr lang="en-AU">
                        <a:effectLst/>
                      </a:endParaRPr>
                    </a:p>
                  </a:txBody>
                  <a:tcPr marL="68580" marR="68580" marT="0" marB="0"/>
                </a:tc>
                <a:tc>
                  <a:txBody>
                    <a:bodyPr/>
                    <a:lstStyle/>
                    <a:p>
                      <a:pPr algn="l"/>
                      <a:r>
                        <a:rPr lang="en-AU" sz="2000">
                          <a:effectLst/>
                        </a:rPr>
                        <a:t> </a:t>
                      </a:r>
                      <a:endParaRPr lang="en-AU">
                        <a:effectLst/>
                      </a:endParaRPr>
                    </a:p>
                  </a:txBody>
                  <a:tcPr marL="68580" marR="68580" marT="0" marB="0"/>
                </a:tc>
                <a:extLst>
                  <a:ext uri="{0D108BD9-81ED-4DB2-BD59-A6C34878D82A}">
                    <a16:rowId xmlns:a16="http://schemas.microsoft.com/office/drawing/2014/main" val="2449380988"/>
                  </a:ext>
                </a:extLst>
              </a:tr>
            </a:tbl>
          </a:graphicData>
        </a:graphic>
      </p:graphicFrame>
      <p:graphicFrame>
        <p:nvGraphicFramePr>
          <p:cNvPr id="15" name="Table 14">
            <a:extLst>
              <a:ext uri="{FF2B5EF4-FFF2-40B4-BE49-F238E27FC236}">
                <a16:creationId xmlns:a16="http://schemas.microsoft.com/office/drawing/2014/main" id="{AED6A4F6-3BFB-C711-4211-05361769F1EA}"/>
              </a:ext>
            </a:extLst>
          </p:cNvPr>
          <p:cNvGraphicFramePr>
            <a:graphicFrameLocks noGrp="1"/>
          </p:cNvGraphicFramePr>
          <p:nvPr>
            <p:extLst>
              <p:ext uri="{D42A27DB-BD31-4B8C-83A1-F6EECF244321}">
                <p14:modId xmlns:p14="http://schemas.microsoft.com/office/powerpoint/2010/main" val="270773413"/>
              </p:ext>
            </p:extLst>
          </p:nvPr>
        </p:nvGraphicFramePr>
        <p:xfrm>
          <a:off x="152717" y="4739640"/>
          <a:ext cx="6552565" cy="1028700"/>
        </p:xfrm>
        <a:graphic>
          <a:graphicData uri="http://schemas.openxmlformats.org/drawingml/2006/table">
            <a:tbl>
              <a:tblPr firstRow="1" firstCol="1" bandRow="1">
                <a:tableStyleId>{5C22544A-7EE6-4342-B048-85BDC9FD1C3A}</a:tableStyleId>
              </a:tblPr>
              <a:tblGrid>
                <a:gridCol w="6552565">
                  <a:extLst>
                    <a:ext uri="{9D8B030D-6E8A-4147-A177-3AD203B41FA5}">
                      <a16:colId xmlns:a16="http://schemas.microsoft.com/office/drawing/2014/main" val="4049251154"/>
                    </a:ext>
                  </a:extLst>
                </a:gridCol>
              </a:tblGrid>
              <a:tr h="836433">
                <a:tc>
                  <a:txBody>
                    <a:bodyPr/>
                    <a:lstStyle/>
                    <a:p>
                      <a:pPr marL="21590"/>
                      <a:r>
                        <a:rPr lang="en-AU" sz="1800" dirty="0">
                          <a:solidFill>
                            <a:schemeClr val="tx1"/>
                          </a:solidFill>
                          <a:effectLst/>
                        </a:rPr>
                        <a:t>Research Question</a:t>
                      </a:r>
                      <a:r>
                        <a:rPr lang="en-AU" sz="1800" b="1" i="0" u="none" strike="noStrike" noProof="0" dirty="0">
                          <a:solidFill>
                            <a:schemeClr val="tx1"/>
                          </a:solidFill>
                          <a:effectLst/>
                          <a:latin typeface="Calibri"/>
                        </a:rPr>
                        <a:t>:_______________________________________</a:t>
                      </a:r>
                      <a:endParaRPr lang="en-AU" sz="1800" b="1" i="0" u="none" strike="noStrike" noProof="0" dirty="0">
                        <a:effectLst/>
                        <a:latin typeface="Calibri"/>
                      </a:endParaRPr>
                    </a:p>
                    <a:p>
                      <a:pPr lvl="0" algn="l">
                        <a:lnSpc>
                          <a:spcPct val="100000"/>
                        </a:lnSpc>
                        <a:spcBef>
                          <a:spcPts val="0"/>
                        </a:spcBef>
                        <a:spcAft>
                          <a:spcPts val="0"/>
                        </a:spcAft>
                        <a:buNone/>
                      </a:pPr>
                      <a:r>
                        <a:rPr lang="en-AU" sz="1800" b="1" i="0" u="none" strike="noStrike" noProof="0" dirty="0">
                          <a:solidFill>
                            <a:schemeClr val="tx1"/>
                          </a:solidFill>
                          <a:effectLst/>
                          <a:latin typeface="Calibri"/>
                        </a:rPr>
                        <a:t>_______________________________________________________</a:t>
                      </a:r>
                    </a:p>
                    <a:p>
                      <a:pPr lvl="0" algn="l">
                        <a:lnSpc>
                          <a:spcPct val="100000"/>
                        </a:lnSpc>
                        <a:spcBef>
                          <a:spcPts val="0"/>
                        </a:spcBef>
                        <a:spcAft>
                          <a:spcPts val="0"/>
                        </a:spcAft>
                        <a:buNone/>
                      </a:pPr>
                      <a:endParaRPr lang="en-AU" sz="1800" b="1" i="0" u="none" strike="noStrike" noProof="0" dirty="0">
                        <a:solidFill>
                          <a:schemeClr val="tx1"/>
                        </a:solidFill>
                        <a:effectLst/>
                        <a:latin typeface="Calibri"/>
                      </a:endParaRPr>
                    </a:p>
                    <a:p>
                      <a:pPr marL="21590"/>
                      <a:endParaRPr lang="en-AU" dirty="0">
                        <a:solidFill>
                          <a:schemeClr val="tx1"/>
                        </a:solidFill>
                        <a:effectLst/>
                      </a:endParaRPr>
                    </a:p>
                  </a:txBody>
                  <a:tcPr marL="68580" marR="6858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285592182"/>
                  </a:ext>
                </a:extLst>
              </a:tr>
            </a:tbl>
          </a:graphicData>
        </a:graphic>
      </p:graphicFrame>
      <p:sp>
        <p:nvSpPr>
          <p:cNvPr id="16" name="TextBox 15">
            <a:extLst>
              <a:ext uri="{FF2B5EF4-FFF2-40B4-BE49-F238E27FC236}">
                <a16:creationId xmlns:a16="http://schemas.microsoft.com/office/drawing/2014/main" id="{F28A8412-2C8C-CD35-C920-F0DF2109E149}"/>
              </a:ext>
            </a:extLst>
          </p:cNvPr>
          <p:cNvSpPr txBox="1"/>
          <p:nvPr/>
        </p:nvSpPr>
        <p:spPr>
          <a:xfrm>
            <a:off x="2057400" y="2461109"/>
            <a:ext cx="2743200"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200" b="1"/>
              <a:t>School Assessment Cover Sheet for</a:t>
            </a:r>
          </a:p>
          <a:p>
            <a:endParaRPr lang="en-AU" sz="800" b="1"/>
          </a:p>
          <a:p>
            <a:endParaRPr lang="en-AU" b="1"/>
          </a:p>
          <a:p>
            <a:r>
              <a:rPr lang="en-AU"/>
              <a:t>Assessment Type 1: Folio</a:t>
            </a:r>
          </a:p>
          <a:p>
            <a:endParaRPr lang="en-AU"/>
          </a:p>
          <a:p>
            <a:endParaRPr lang="en-AU" sz="1000" b="1"/>
          </a:p>
          <a:p>
            <a:r>
              <a:rPr lang="en-AU" sz="2200" b="1"/>
              <a:t>SACE Registration No: </a:t>
            </a:r>
          </a:p>
          <a:p>
            <a:endParaRPr lang="en-US"/>
          </a:p>
        </p:txBody>
      </p:sp>
      <p:graphicFrame>
        <p:nvGraphicFramePr>
          <p:cNvPr id="18" name="Table 17">
            <a:extLst>
              <a:ext uri="{FF2B5EF4-FFF2-40B4-BE49-F238E27FC236}">
                <a16:creationId xmlns:a16="http://schemas.microsoft.com/office/drawing/2014/main" id="{73694A88-98E3-F7E3-BE0C-5A2D46516F78}"/>
              </a:ext>
            </a:extLst>
          </p:cNvPr>
          <p:cNvGraphicFramePr>
            <a:graphicFrameLocks noGrp="1"/>
          </p:cNvGraphicFramePr>
          <p:nvPr>
            <p:extLst>
              <p:ext uri="{D42A27DB-BD31-4B8C-83A1-F6EECF244321}">
                <p14:modId xmlns:p14="http://schemas.microsoft.com/office/powerpoint/2010/main" val="1391030590"/>
              </p:ext>
            </p:extLst>
          </p:nvPr>
        </p:nvGraphicFramePr>
        <p:xfrm>
          <a:off x="1509416" y="5953440"/>
          <a:ext cx="3925219" cy="3224156"/>
        </p:xfrm>
        <a:graphic>
          <a:graphicData uri="http://schemas.openxmlformats.org/drawingml/2006/table">
            <a:tbl>
              <a:tblPr firstRow="1" firstCol="1" bandRow="1">
                <a:tableStyleId>{5C22544A-7EE6-4342-B048-85BDC9FD1C3A}</a:tableStyleId>
              </a:tblPr>
              <a:tblGrid>
                <a:gridCol w="1739842">
                  <a:extLst>
                    <a:ext uri="{9D8B030D-6E8A-4147-A177-3AD203B41FA5}">
                      <a16:colId xmlns:a16="http://schemas.microsoft.com/office/drawing/2014/main" val="2595874116"/>
                    </a:ext>
                  </a:extLst>
                </a:gridCol>
                <a:gridCol w="1740524">
                  <a:extLst>
                    <a:ext uri="{9D8B030D-6E8A-4147-A177-3AD203B41FA5}">
                      <a16:colId xmlns:a16="http://schemas.microsoft.com/office/drawing/2014/main" val="2300849304"/>
                    </a:ext>
                  </a:extLst>
                </a:gridCol>
                <a:gridCol w="444853">
                  <a:extLst>
                    <a:ext uri="{9D8B030D-6E8A-4147-A177-3AD203B41FA5}">
                      <a16:colId xmlns:a16="http://schemas.microsoft.com/office/drawing/2014/main" val="145622626"/>
                    </a:ext>
                  </a:extLst>
                </a:gridCol>
              </a:tblGrid>
              <a:tr h="319751">
                <a:tc>
                  <a:txBody>
                    <a:bodyPr/>
                    <a:lstStyle/>
                    <a:p>
                      <a:pPr algn="ctr"/>
                      <a:r>
                        <a:rPr lang="en-AU" sz="1000" dirty="0">
                          <a:solidFill>
                            <a:schemeClr val="tx1"/>
                          </a:solidFill>
                          <a:effectLst/>
                        </a:rPr>
                        <a:t>Planning</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AU" sz="1000" dirty="0">
                          <a:solidFill>
                            <a:schemeClr val="tx1"/>
                          </a:solidFill>
                          <a:effectLst/>
                        </a:rPr>
                        <a:t>Development</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86631769"/>
                  </a:ext>
                </a:extLst>
              </a:tr>
              <a:tr h="319751">
                <a:tc>
                  <a:txBody>
                    <a:bodyPr/>
                    <a:lstStyle/>
                    <a:p>
                      <a:pPr algn="ctr"/>
                      <a:r>
                        <a:rPr lang="en-AU" sz="1000" dirty="0">
                          <a:solidFill>
                            <a:schemeClr val="tx1"/>
                          </a:solidFill>
                          <a:effectLst/>
                        </a:rPr>
                        <a:t>P1</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AU" sz="1000" dirty="0">
                          <a:solidFill>
                            <a:schemeClr val="tx1"/>
                          </a:solidFill>
                          <a:effectLst/>
                        </a:rPr>
                        <a:t>D1</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4043463"/>
                  </a:ext>
                </a:extLst>
              </a:tr>
              <a:tr h="319751">
                <a:tc>
                  <a:txBody>
                    <a:bodyPr/>
                    <a:lstStyle/>
                    <a:p>
                      <a:pPr algn="ctr"/>
                      <a:r>
                        <a:rPr lang="en-AU" sz="1000" dirty="0">
                          <a:solidFill>
                            <a:schemeClr val="tx1"/>
                          </a:solidFill>
                          <a:effectLst/>
                        </a:rPr>
                        <a:t>P2</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AU" sz="1000" dirty="0">
                          <a:solidFill>
                            <a:schemeClr val="tx1"/>
                          </a:solidFill>
                          <a:effectLst/>
                        </a:rPr>
                        <a:t>D2</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044393277"/>
                  </a:ext>
                </a:extLst>
              </a:tr>
              <a:tr h="319751">
                <a:tc>
                  <a:txBody>
                    <a:bodyPr/>
                    <a:lstStyle/>
                    <a:p>
                      <a:pPr algn="ct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AU" sz="1000" dirty="0">
                          <a:solidFill>
                            <a:schemeClr val="tx1"/>
                          </a:solidFill>
                          <a:effectLst/>
                        </a:rPr>
                        <a:t>D3</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86160326"/>
                  </a:ext>
                </a:extLst>
              </a:tr>
              <a:tr h="319751">
                <a:tc>
                  <a:txBody>
                    <a:bodyPr/>
                    <a:lstStyle/>
                    <a:p>
                      <a:pPr algn="ct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AU" sz="1000" dirty="0">
                          <a:solidFill>
                            <a:schemeClr val="tx1"/>
                          </a:solidFill>
                          <a:effectLst/>
                        </a:rPr>
                        <a:t>D4</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054259370"/>
                  </a:ext>
                </a:extLst>
              </a:tr>
              <a:tr h="319751">
                <a:tc>
                  <a:txBody>
                    <a:bodyPr/>
                    <a:lstStyle/>
                    <a:p>
                      <a:pPr algn="ct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44392902"/>
                  </a:ext>
                </a:extLst>
              </a:tr>
              <a:tr h="319751">
                <a:tc rowSpan="2" gridSpan="2">
                  <a:txBody>
                    <a:bodyPr/>
                    <a:lstStyle/>
                    <a:p>
                      <a:pPr algn="ctr"/>
                      <a:endParaRPr lang="en-AU" dirty="0">
                        <a:solidFill>
                          <a:schemeClr val="tx1"/>
                        </a:solidFill>
                        <a:effectLst/>
                      </a:endParaRPr>
                    </a:p>
                    <a:p>
                      <a:pPr algn="ctr"/>
                      <a:r>
                        <a:rPr lang="en-AU" sz="1000" dirty="0">
                          <a:solidFill>
                            <a:schemeClr val="tx1"/>
                          </a:solidFill>
                          <a:effectLst/>
                        </a:rPr>
                        <a:t>10 single-sided A4 pages</a:t>
                      </a:r>
                      <a:endParaRPr lang="en-AU" dirty="0">
                        <a:solidFill>
                          <a:schemeClr val="tx1"/>
                        </a:solidFill>
                        <a:effectLst/>
                      </a:endParaRPr>
                    </a:p>
                    <a:p>
                      <a:pPr algn="ctr"/>
                      <a:r>
                        <a:rPr lang="en-AU" sz="1000" dirty="0">
                          <a:solidFill>
                            <a:schemeClr val="tx1"/>
                          </a:solidFill>
                          <a:effectLst/>
                        </a:rPr>
                        <a:t>Evidence reduced in size (e.g. A3 pages or two A4 pages reduced in size to A4) is not acceptable.</a:t>
                      </a:r>
                      <a:endParaRPr lang="en-AU" dirty="0">
                        <a:solidFill>
                          <a:schemeClr val="tx1"/>
                        </a:solidFill>
                        <a:effectLst/>
                      </a:endParaRPr>
                    </a:p>
                    <a:p>
                      <a:pPr algn="ctr"/>
                      <a:r>
                        <a:rPr lang="en-AU" sz="1000" dirty="0">
                          <a:solidFill>
                            <a:schemeClr val="tx1"/>
                          </a:solidFill>
                          <a:effectLst/>
                        </a:rPr>
                        <a:t>or</a:t>
                      </a:r>
                      <a:endParaRPr lang="en-AU" dirty="0">
                        <a:solidFill>
                          <a:schemeClr val="tx1"/>
                        </a:solidFill>
                        <a:effectLst/>
                      </a:endParaRPr>
                    </a:p>
                    <a:p>
                      <a:pPr algn="ctr"/>
                      <a:r>
                        <a:rPr lang="en-AU" sz="1000" dirty="0">
                          <a:solidFill>
                            <a:schemeClr val="tx1"/>
                          </a:solidFill>
                          <a:effectLst/>
                        </a:rPr>
                        <a:t>20 minutes of digitally recorded evidence</a:t>
                      </a:r>
                      <a:endParaRPr lang="en-AU" dirty="0">
                        <a:solidFill>
                          <a:schemeClr val="tx1"/>
                        </a:solidFill>
                        <a:effectLst/>
                      </a:endParaRPr>
                    </a:p>
                    <a:p>
                      <a:pPr algn="ctr"/>
                      <a:r>
                        <a:rPr lang="en-AU" sz="1000" dirty="0">
                          <a:solidFill>
                            <a:schemeClr val="tx1"/>
                          </a:solidFill>
                          <a:effectLst/>
                        </a:rPr>
                        <a:t>or</a:t>
                      </a:r>
                      <a:endParaRPr lang="en-AU" dirty="0">
                        <a:solidFill>
                          <a:schemeClr val="tx1"/>
                        </a:solidFill>
                        <a:effectLst/>
                      </a:endParaRPr>
                    </a:p>
                    <a:p>
                      <a:pPr algn="ctr"/>
                      <a:r>
                        <a:rPr lang="en-AU" sz="1000" dirty="0">
                          <a:solidFill>
                            <a:schemeClr val="tx1"/>
                          </a:solidFill>
                          <a:effectLst/>
                        </a:rPr>
                        <a:t>a combination of these</a:t>
                      </a:r>
                      <a:endParaRPr lang="en-AU" dirty="0">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rowSpan="2" hMerge="1">
                  <a:txBody>
                    <a:bodyPr/>
                    <a:lstStyle/>
                    <a:p>
                      <a:endParaRPr lang="en-US"/>
                    </a:p>
                  </a:txBody>
                  <a:tcPr/>
                </a:tc>
                <a:tc>
                  <a:txBody>
                    <a:bodyPr/>
                    <a:lstStyle/>
                    <a:p>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787344088"/>
                  </a:ext>
                </a:extLst>
              </a:tr>
              <a:tr h="985899">
                <a:tc gridSpan="2" vMerge="1">
                  <a:txBody>
                    <a:bodyPr/>
                    <a:lstStyle/>
                    <a:p>
                      <a:endParaRPr lang="en-US"/>
                    </a:p>
                  </a:txBody>
                  <a:tcPr/>
                </a:tc>
                <a:tc hMerge="1" vMerge="1">
                  <a:txBody>
                    <a:bodyPr/>
                    <a:lstStyle/>
                    <a:p>
                      <a:endParaRPr lang="en-US"/>
                    </a:p>
                  </a:txBody>
                  <a:tcPr/>
                </a:tc>
                <a:tc>
                  <a:txBody>
                    <a:bodyPr/>
                    <a:lstStyle/>
                    <a:p>
                      <a:endParaRPr lang="en-US" dirty="0">
                        <a:solidFill>
                          <a:schemeClr val="tx1"/>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80822362"/>
                  </a:ext>
                </a:extLst>
              </a:tr>
            </a:tbl>
          </a:graphicData>
        </a:graphic>
      </p:graphicFrame>
      <p:sp>
        <p:nvSpPr>
          <p:cNvPr id="19" name="TextBox 18">
            <a:extLst>
              <a:ext uri="{FF2B5EF4-FFF2-40B4-BE49-F238E27FC236}">
                <a16:creationId xmlns:a16="http://schemas.microsoft.com/office/drawing/2014/main" id="{98B2C855-C26D-9BA6-3EA1-3E5F78C674F4}"/>
              </a:ext>
            </a:extLst>
          </p:cNvPr>
          <p:cNvSpPr txBox="1"/>
          <p:nvPr/>
        </p:nvSpPr>
        <p:spPr>
          <a:xfrm>
            <a:off x="2057400" y="76929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1" name="TextBox 20">
            <a:extLst>
              <a:ext uri="{FF2B5EF4-FFF2-40B4-BE49-F238E27FC236}">
                <a16:creationId xmlns:a16="http://schemas.microsoft.com/office/drawing/2014/main" id="{73454269-142C-4DE1-D2FD-4B7B5C17541C}"/>
              </a:ext>
            </a:extLst>
          </p:cNvPr>
          <p:cNvSpPr txBox="1"/>
          <p:nvPr/>
        </p:nvSpPr>
        <p:spPr>
          <a:xfrm>
            <a:off x="-4608505" y="1341132"/>
            <a:ext cx="4154174" cy="369331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highlight>
                  <a:srgbClr val="FFFF00"/>
                </a:highlight>
              </a:rPr>
              <a:t>This template is to be used as a</a:t>
            </a:r>
            <a:r>
              <a:rPr lang="en-US" sz="2400" b="1" dirty="0">
                <a:highlight>
                  <a:srgbClr val="FFFF00"/>
                </a:highlight>
              </a:rPr>
              <a:t> guide. </a:t>
            </a:r>
            <a:endParaRPr lang="en-US" sz="2400" dirty="0">
              <a:highlight>
                <a:srgbClr val="FFFF00"/>
              </a:highlight>
              <a:cs typeface="Calibri" panose="020F0502020204030204"/>
            </a:endParaRPr>
          </a:p>
          <a:p>
            <a:pPr algn="ctr"/>
            <a:endParaRPr lang="en-US" sz="2400" dirty="0">
              <a:highlight>
                <a:srgbClr val="FFFF00"/>
              </a:highlight>
              <a:cs typeface="Calibri" panose="020F0502020204030204"/>
            </a:endParaRPr>
          </a:p>
          <a:p>
            <a:pPr algn="ctr"/>
            <a:r>
              <a:rPr lang="en-US" sz="2400" dirty="0">
                <a:highlight>
                  <a:srgbClr val="FFFF00"/>
                </a:highlight>
              </a:rPr>
              <a:t>While the contents of your project should remain the same, you may adapt the layout or add additional annotations, etc. to meet the needs of your project.</a:t>
            </a:r>
            <a:endParaRPr lang="en-US" sz="2400">
              <a:highlight>
                <a:srgbClr val="FFFF00"/>
              </a:highlight>
              <a:cs typeface="Calibri"/>
            </a:endParaRPr>
          </a:p>
          <a:p>
            <a:endParaRPr lang="en-US" dirty="0">
              <a:cs typeface="Calibri"/>
            </a:endParaRPr>
          </a:p>
        </p:txBody>
      </p:sp>
    </p:spTree>
    <p:extLst>
      <p:ext uri="{BB962C8B-B14F-4D97-AF65-F5344CB8AC3E}">
        <p14:creationId xmlns:p14="http://schemas.microsoft.com/office/powerpoint/2010/main" val="209517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300064-AAB6-FA5D-330A-D81D2459B511}"/>
              </a:ext>
            </a:extLst>
          </p:cNvPr>
          <p:cNvSpPr txBox="1"/>
          <p:nvPr/>
        </p:nvSpPr>
        <p:spPr>
          <a:xfrm>
            <a:off x="6027821" y="197818"/>
            <a:ext cx="64314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cs typeface="Calibri"/>
              </a:rPr>
              <a:t>D1-4</a:t>
            </a:r>
          </a:p>
        </p:txBody>
      </p:sp>
      <p:sp>
        <p:nvSpPr>
          <p:cNvPr id="4" name="TextBox 3">
            <a:extLst>
              <a:ext uri="{FF2B5EF4-FFF2-40B4-BE49-F238E27FC236}">
                <a16:creationId xmlns:a16="http://schemas.microsoft.com/office/drawing/2014/main" id="{DDF7096D-B4CB-EE17-5B71-2122C928EF77}"/>
              </a:ext>
            </a:extLst>
          </p:cNvPr>
          <p:cNvSpPr txBox="1"/>
          <p:nvPr/>
        </p:nvSpPr>
        <p:spPr>
          <a:xfrm>
            <a:off x="219850" y="4757202"/>
            <a:ext cx="3038520" cy="31393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Comparing Sources Table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9" name="TextBox 8">
            <a:extLst>
              <a:ext uri="{FF2B5EF4-FFF2-40B4-BE49-F238E27FC236}">
                <a16:creationId xmlns:a16="http://schemas.microsoft.com/office/drawing/2014/main" id="{45FC4E71-144B-DB3E-2D3E-7BF5B388D327}"/>
              </a:ext>
            </a:extLst>
          </p:cNvPr>
          <p:cNvSpPr txBox="1"/>
          <p:nvPr/>
        </p:nvSpPr>
        <p:spPr>
          <a:xfrm>
            <a:off x="219714" y="279820"/>
            <a:ext cx="3038520" cy="424731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Source Information:</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r>
              <a:rPr lang="en-US" b="1" dirty="0">
                <a:cs typeface="Calibri"/>
              </a:rPr>
              <a:t>Key Findings:</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10" name="TextBox 9">
            <a:extLst>
              <a:ext uri="{FF2B5EF4-FFF2-40B4-BE49-F238E27FC236}">
                <a16:creationId xmlns:a16="http://schemas.microsoft.com/office/drawing/2014/main" id="{47D8FF78-675D-27AA-16E3-6805DE9D5433}"/>
              </a:ext>
            </a:extLst>
          </p:cNvPr>
          <p:cNvSpPr txBox="1"/>
          <p:nvPr/>
        </p:nvSpPr>
        <p:spPr>
          <a:xfrm>
            <a:off x="3451698" y="788241"/>
            <a:ext cx="3218993" cy="424731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Source Information:</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r>
              <a:rPr lang="en-US" b="1" dirty="0">
                <a:cs typeface="Calibri"/>
              </a:rPr>
              <a:t>Key Findings:</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11" name="TextBox 10">
            <a:extLst>
              <a:ext uri="{FF2B5EF4-FFF2-40B4-BE49-F238E27FC236}">
                <a16:creationId xmlns:a16="http://schemas.microsoft.com/office/drawing/2014/main" id="{2B62722C-9AE6-CD3F-0679-0570AB0F40BA}"/>
              </a:ext>
            </a:extLst>
          </p:cNvPr>
          <p:cNvSpPr txBox="1"/>
          <p:nvPr/>
        </p:nvSpPr>
        <p:spPr>
          <a:xfrm>
            <a:off x="3451644" y="5200018"/>
            <a:ext cx="3186179" cy="26837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Evidence</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dirty="0">
              <a:cs typeface="Calibri"/>
            </a:endParaRPr>
          </a:p>
        </p:txBody>
      </p:sp>
      <p:sp>
        <p:nvSpPr>
          <p:cNvPr id="12" name="TextBox 11">
            <a:extLst>
              <a:ext uri="{FF2B5EF4-FFF2-40B4-BE49-F238E27FC236}">
                <a16:creationId xmlns:a16="http://schemas.microsoft.com/office/drawing/2014/main" id="{FCBBBCDD-6CEA-3EA8-8DBB-683D59278023}"/>
              </a:ext>
            </a:extLst>
          </p:cNvPr>
          <p:cNvSpPr txBox="1"/>
          <p:nvPr/>
        </p:nvSpPr>
        <p:spPr>
          <a:xfrm>
            <a:off x="218207" y="8037331"/>
            <a:ext cx="6451111"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Discussion of Comparison:</a:t>
            </a:r>
            <a:endParaRPr lang="en-US" dirty="0"/>
          </a:p>
          <a:p>
            <a:endParaRPr lang="en-US" b="1" dirty="0">
              <a:cs typeface="Calibri"/>
            </a:endParaRPr>
          </a:p>
          <a:p>
            <a:endParaRPr lang="en-US" b="1" i="1" dirty="0">
              <a:cs typeface="Calibri"/>
            </a:endParaRPr>
          </a:p>
          <a:p>
            <a:endParaRPr lang="en-US" b="1" dirty="0">
              <a:cs typeface="Calibri"/>
            </a:endParaRPr>
          </a:p>
          <a:p>
            <a:endParaRPr lang="en-US" dirty="0">
              <a:cs typeface="Calibri"/>
            </a:endParaRPr>
          </a:p>
        </p:txBody>
      </p:sp>
      <p:pic>
        <p:nvPicPr>
          <p:cNvPr id="2" name="Picture 4" descr="Graphical user interface, table&#10;&#10;Description automatically generated">
            <a:extLst>
              <a:ext uri="{FF2B5EF4-FFF2-40B4-BE49-F238E27FC236}">
                <a16:creationId xmlns:a16="http://schemas.microsoft.com/office/drawing/2014/main" id="{C7703A82-25D2-D7D3-78D8-EE25A0B8D0BF}"/>
              </a:ext>
            </a:extLst>
          </p:cNvPr>
          <p:cNvPicPr>
            <a:picLocks noChangeAspect="1"/>
          </p:cNvPicPr>
          <p:nvPr/>
        </p:nvPicPr>
        <p:blipFill rotWithShape="1">
          <a:blip r:embed="rId2"/>
          <a:srcRect l="4444" t="28587" r="51302" b="8278"/>
          <a:stretch/>
        </p:blipFill>
        <p:spPr>
          <a:xfrm>
            <a:off x="-5883587" y="3530916"/>
            <a:ext cx="5284364" cy="4232834"/>
          </a:xfrm>
          <a:prstGeom prst="rect">
            <a:avLst/>
          </a:prstGeom>
        </p:spPr>
      </p:pic>
      <p:cxnSp>
        <p:nvCxnSpPr>
          <p:cNvPr id="5" name="Straight Arrow Connector 4">
            <a:extLst>
              <a:ext uri="{FF2B5EF4-FFF2-40B4-BE49-F238E27FC236}">
                <a16:creationId xmlns:a16="http://schemas.microsoft.com/office/drawing/2014/main" id="{B958C233-96C3-E9F3-42F5-039C12F9546F}"/>
              </a:ext>
            </a:extLst>
          </p:cNvPr>
          <p:cNvCxnSpPr>
            <a:cxnSpLocks/>
          </p:cNvCxnSpPr>
          <p:nvPr/>
        </p:nvCxnSpPr>
        <p:spPr>
          <a:xfrm>
            <a:off x="-1756414" y="5939057"/>
            <a:ext cx="1751141" cy="12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5A4A5D-DC92-1E4E-BD30-B3F9526D862F}"/>
              </a:ext>
            </a:extLst>
          </p:cNvPr>
          <p:cNvSpPr txBox="1"/>
          <p:nvPr/>
        </p:nvSpPr>
        <p:spPr>
          <a:xfrm>
            <a:off x="-5731623" y="5741241"/>
            <a:ext cx="5319050"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This documents can be screen shot and pasted here</a:t>
            </a:r>
            <a:endParaRPr lang="en-US" dirty="0"/>
          </a:p>
        </p:txBody>
      </p:sp>
      <p:sp>
        <p:nvSpPr>
          <p:cNvPr id="15" name="TextBox 14">
            <a:extLst>
              <a:ext uri="{FF2B5EF4-FFF2-40B4-BE49-F238E27FC236}">
                <a16:creationId xmlns:a16="http://schemas.microsoft.com/office/drawing/2014/main" id="{29C44659-4079-F809-DBB9-E7D6C7046EC5}"/>
              </a:ext>
            </a:extLst>
          </p:cNvPr>
          <p:cNvSpPr txBox="1"/>
          <p:nvPr/>
        </p:nvSpPr>
        <p:spPr>
          <a:xfrm>
            <a:off x="-6174604" y="8627757"/>
            <a:ext cx="4547935"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Look at similarities and differences between sources, and why these might be.  Which of these sources is better and why?</a:t>
            </a:r>
            <a:endParaRPr lang="en-US" dirty="0">
              <a:highlight>
                <a:srgbClr val="FFFF00"/>
              </a:highlight>
              <a:ea typeface="Calibri"/>
              <a:cs typeface="Calibri"/>
            </a:endParaRPr>
          </a:p>
        </p:txBody>
      </p:sp>
      <p:cxnSp>
        <p:nvCxnSpPr>
          <p:cNvPr id="16" name="Straight Arrow Connector 15">
            <a:extLst>
              <a:ext uri="{FF2B5EF4-FFF2-40B4-BE49-F238E27FC236}">
                <a16:creationId xmlns:a16="http://schemas.microsoft.com/office/drawing/2014/main" id="{21C245C1-C2B8-9A44-5B7F-4EF35D7A1AF8}"/>
              </a:ext>
            </a:extLst>
          </p:cNvPr>
          <p:cNvCxnSpPr>
            <a:cxnSpLocks/>
          </p:cNvCxnSpPr>
          <p:nvPr/>
        </p:nvCxnSpPr>
        <p:spPr>
          <a:xfrm>
            <a:off x="-1624568" y="8940377"/>
            <a:ext cx="1751141" cy="12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14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9C5726-289A-BEED-E41D-E31945BA1D50}"/>
              </a:ext>
            </a:extLst>
          </p:cNvPr>
          <p:cNvSpPr txBox="1"/>
          <p:nvPr/>
        </p:nvSpPr>
        <p:spPr>
          <a:xfrm>
            <a:off x="154223" y="706237"/>
            <a:ext cx="6533146" cy="67403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Reflection</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sp>
        <p:nvSpPr>
          <p:cNvPr id="6" name="TextBox 5">
            <a:extLst>
              <a:ext uri="{FF2B5EF4-FFF2-40B4-BE49-F238E27FC236}">
                <a16:creationId xmlns:a16="http://schemas.microsoft.com/office/drawing/2014/main" id="{3A5E2D7D-7293-D388-0380-6A00104DAB3F}"/>
              </a:ext>
            </a:extLst>
          </p:cNvPr>
          <p:cNvSpPr txBox="1"/>
          <p:nvPr/>
        </p:nvSpPr>
        <p:spPr>
          <a:xfrm>
            <a:off x="6027821" y="197818"/>
            <a:ext cx="64314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cs typeface="Calibri"/>
              </a:rPr>
              <a:t>D1-4</a:t>
            </a:r>
          </a:p>
        </p:txBody>
      </p:sp>
      <p:sp>
        <p:nvSpPr>
          <p:cNvPr id="7" name="TextBox 6">
            <a:extLst>
              <a:ext uri="{FF2B5EF4-FFF2-40B4-BE49-F238E27FC236}">
                <a16:creationId xmlns:a16="http://schemas.microsoft.com/office/drawing/2014/main" id="{E9D420D4-4FC4-9F56-B3EA-579F358E8DB8}"/>
              </a:ext>
            </a:extLst>
          </p:cNvPr>
          <p:cNvSpPr txBox="1"/>
          <p:nvPr/>
        </p:nvSpPr>
        <p:spPr>
          <a:xfrm>
            <a:off x="137705" y="7594514"/>
            <a:ext cx="6533146"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Bibliography</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pic>
        <p:nvPicPr>
          <p:cNvPr id="3" name="Picture 3" descr="Graphical user interface, application, Word&#10;&#10;Description automatically generated">
            <a:extLst>
              <a:ext uri="{FF2B5EF4-FFF2-40B4-BE49-F238E27FC236}">
                <a16:creationId xmlns:a16="http://schemas.microsoft.com/office/drawing/2014/main" id="{39064DEE-CB18-ADEC-3826-B503C9676AAF}"/>
              </a:ext>
            </a:extLst>
          </p:cNvPr>
          <p:cNvPicPr>
            <a:picLocks noChangeAspect="1"/>
          </p:cNvPicPr>
          <p:nvPr/>
        </p:nvPicPr>
        <p:blipFill rotWithShape="1">
          <a:blip r:embed="rId2"/>
          <a:srcRect l="17897" t="34524" r="18359" b="8730"/>
          <a:stretch/>
        </p:blipFill>
        <p:spPr>
          <a:xfrm>
            <a:off x="-7342425" y="1442566"/>
            <a:ext cx="7050642" cy="3517626"/>
          </a:xfrm>
          <a:prstGeom prst="rect">
            <a:avLst/>
          </a:prstGeom>
        </p:spPr>
      </p:pic>
      <p:sp>
        <p:nvSpPr>
          <p:cNvPr id="4" name="TextBox 3">
            <a:extLst>
              <a:ext uri="{FF2B5EF4-FFF2-40B4-BE49-F238E27FC236}">
                <a16:creationId xmlns:a16="http://schemas.microsoft.com/office/drawing/2014/main" id="{2D24E6D2-39A7-0328-D70F-D7BD573759FA}"/>
              </a:ext>
            </a:extLst>
          </p:cNvPr>
          <p:cNvSpPr txBox="1"/>
          <p:nvPr/>
        </p:nvSpPr>
        <p:spPr>
          <a:xfrm>
            <a:off x="-4374543" y="4445586"/>
            <a:ext cx="3990109" cy="31393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You can copy your responses from this document here. Make sure your responses are in full sentences, as the prompts should not be included. </a:t>
            </a:r>
            <a:endParaRPr lang="en-US" dirty="0">
              <a:cs typeface="Calibri"/>
            </a:endParaRPr>
          </a:p>
          <a:p>
            <a:endParaRPr lang="en-US" dirty="0">
              <a:highlight>
                <a:srgbClr val="FFFF00"/>
              </a:highlight>
              <a:cs typeface="Calibri"/>
            </a:endParaRPr>
          </a:p>
          <a:p>
            <a:r>
              <a:rPr lang="en-US" dirty="0">
                <a:highlight>
                  <a:srgbClr val="FFFF00"/>
                </a:highlight>
                <a:cs typeface="Calibri"/>
              </a:rPr>
              <a:t>You may rephrase the questions so they appear as subheading.</a:t>
            </a:r>
            <a:endParaRPr lang="en-US">
              <a:ea typeface="Calibri" panose="020F0502020204030204"/>
              <a:cs typeface="Calibri"/>
            </a:endParaRPr>
          </a:p>
          <a:p>
            <a:endParaRPr lang="en-US" dirty="0">
              <a:highlight>
                <a:srgbClr val="FFFF00"/>
              </a:highlight>
              <a:ea typeface="Calibri"/>
              <a:cs typeface="Calibri"/>
            </a:endParaRPr>
          </a:p>
          <a:p>
            <a:r>
              <a:rPr lang="en-US" dirty="0">
                <a:highlight>
                  <a:srgbClr val="FFFF00"/>
                </a:highlight>
                <a:ea typeface="Calibri"/>
                <a:cs typeface="Calibri"/>
              </a:rPr>
              <a:t>You might also include annotations, screenshots or any other evidence which relate to your reflections.</a:t>
            </a:r>
          </a:p>
        </p:txBody>
      </p:sp>
      <p:cxnSp>
        <p:nvCxnSpPr>
          <p:cNvPr id="5" name="Straight Arrow Connector 4">
            <a:extLst>
              <a:ext uri="{FF2B5EF4-FFF2-40B4-BE49-F238E27FC236}">
                <a16:creationId xmlns:a16="http://schemas.microsoft.com/office/drawing/2014/main" id="{CC4CD5E8-D93E-3C87-C03E-5FBFEDF81C19}"/>
              </a:ext>
            </a:extLst>
          </p:cNvPr>
          <p:cNvCxnSpPr/>
          <p:nvPr/>
        </p:nvCxnSpPr>
        <p:spPr>
          <a:xfrm flipV="1">
            <a:off x="-1277534" y="5459401"/>
            <a:ext cx="1275346" cy="2043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AE0EF1-95E1-E1F4-2480-71691872BCCC}"/>
              </a:ext>
            </a:extLst>
          </p:cNvPr>
          <p:cNvSpPr txBox="1"/>
          <p:nvPr/>
        </p:nvSpPr>
        <p:spPr>
          <a:xfrm>
            <a:off x="8014070" y="8578552"/>
            <a:ext cx="3087741"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ea typeface="Calibri"/>
                <a:cs typeface="Calibri"/>
              </a:rPr>
              <a:t>Full Harvard references.</a:t>
            </a:r>
          </a:p>
          <a:p>
            <a:endParaRPr lang="en-US" dirty="0">
              <a:highlight>
                <a:srgbClr val="FFFF00"/>
              </a:highlight>
              <a:ea typeface="Calibri"/>
              <a:cs typeface="Calibri"/>
            </a:endParaRPr>
          </a:p>
          <a:p>
            <a:r>
              <a:rPr lang="en-US" dirty="0">
                <a:highlight>
                  <a:srgbClr val="FFFF00"/>
                </a:highlight>
                <a:ea typeface="Calibri"/>
                <a:cs typeface="Calibri"/>
              </a:rPr>
              <a:t>All sources should be listed alphabetically.</a:t>
            </a:r>
          </a:p>
        </p:txBody>
      </p:sp>
      <p:cxnSp>
        <p:nvCxnSpPr>
          <p:cNvPr id="10" name="Straight Arrow Connector 9">
            <a:extLst>
              <a:ext uri="{FF2B5EF4-FFF2-40B4-BE49-F238E27FC236}">
                <a16:creationId xmlns:a16="http://schemas.microsoft.com/office/drawing/2014/main" id="{F54FCD10-AE83-6635-6524-80ADC62F4EB1}"/>
              </a:ext>
            </a:extLst>
          </p:cNvPr>
          <p:cNvCxnSpPr>
            <a:cxnSpLocks/>
          </p:cNvCxnSpPr>
          <p:nvPr/>
        </p:nvCxnSpPr>
        <p:spPr>
          <a:xfrm flipH="1" flipV="1">
            <a:off x="6692161" y="9001942"/>
            <a:ext cx="1776299" cy="2043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21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E9263-11C6-D508-262D-968FDCAFEC50}"/>
              </a:ext>
            </a:extLst>
          </p:cNvPr>
          <p:cNvSpPr txBox="1"/>
          <p:nvPr/>
        </p:nvSpPr>
        <p:spPr>
          <a:xfrm>
            <a:off x="137815" y="230620"/>
            <a:ext cx="5778439"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t>Proposal</a:t>
            </a:r>
            <a:endParaRPr lang="en-US" b="1" u="sng">
              <a:cs typeface="Calibri"/>
            </a:endParaRPr>
          </a:p>
        </p:txBody>
      </p:sp>
      <p:sp>
        <p:nvSpPr>
          <p:cNvPr id="7" name="TextBox 6">
            <a:extLst>
              <a:ext uri="{FF2B5EF4-FFF2-40B4-BE49-F238E27FC236}">
                <a16:creationId xmlns:a16="http://schemas.microsoft.com/office/drawing/2014/main" id="{3EA22C1A-C044-9BD9-2C37-ACED2A9F622B}"/>
              </a:ext>
            </a:extLst>
          </p:cNvPr>
          <p:cNvSpPr txBox="1"/>
          <p:nvPr/>
        </p:nvSpPr>
        <p:spPr>
          <a:xfrm>
            <a:off x="149757" y="781581"/>
            <a:ext cx="3169773" cy="317009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Question Refinement</a:t>
            </a:r>
          </a:p>
          <a:p>
            <a:r>
              <a:rPr lang="en-GB" sz="1400" dirty="0"/>
              <a:t>Max went and got properly diagnosed and put onto a medication called Ritalin. </a:t>
            </a:r>
            <a:r>
              <a:rPr lang="en-AU" sz="1400" dirty="0"/>
              <a:t>Ritalin stimulates the mind and body in adults and can calm children down. Where I developed my question How have gender differences impacted the diagnosis and treatment of ADHD in female adolescents? is when I started to notice my own ADHD symptoms without knowing they were directly correlated to ADHD. I started to wonder whether my symptoms being different to maxes lead to a different treatment.</a:t>
            </a:r>
          </a:p>
        </p:txBody>
      </p:sp>
      <p:sp>
        <p:nvSpPr>
          <p:cNvPr id="12" name="TextBox 11">
            <a:extLst>
              <a:ext uri="{FF2B5EF4-FFF2-40B4-BE49-F238E27FC236}">
                <a16:creationId xmlns:a16="http://schemas.microsoft.com/office/drawing/2014/main" id="{CB326AB1-70FD-1A4F-FBD1-74D6B79E36A7}"/>
              </a:ext>
            </a:extLst>
          </p:cNvPr>
          <p:cNvSpPr txBox="1"/>
          <p:nvPr/>
        </p:nvSpPr>
        <p:spPr>
          <a:xfrm>
            <a:off x="149757" y="4129040"/>
            <a:ext cx="3169773" cy="360098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Research Processes</a:t>
            </a:r>
          </a:p>
          <a:p>
            <a:r>
              <a:rPr lang="en-GB" sz="1400" dirty="0"/>
              <a:t>I plan to use a variety of sources, including both quantitative and qualitative research, to acquire information for my folio. In order to assist me construct an outcome, I'll use both primary and secondary materials in my folio. I'll analyse the qualitative data to better understand how people with ADHD struggle and succeed. This will be made clear in my surveys and interviews. While I collect numerical statistics comparing academic achievement while taking medication vs. when not taking medication, the quantitative data will be helpful.</a:t>
            </a:r>
            <a:endParaRPr lang="en-AU" sz="1400" dirty="0"/>
          </a:p>
        </p:txBody>
      </p:sp>
      <p:sp>
        <p:nvSpPr>
          <p:cNvPr id="13" name="TextBox 12">
            <a:extLst>
              <a:ext uri="{FF2B5EF4-FFF2-40B4-BE49-F238E27FC236}">
                <a16:creationId xmlns:a16="http://schemas.microsoft.com/office/drawing/2014/main" id="{AFDA2827-FBDC-153E-C956-737BC4B54FFF}"/>
              </a:ext>
            </a:extLst>
          </p:cNvPr>
          <p:cNvSpPr txBox="1"/>
          <p:nvPr/>
        </p:nvSpPr>
        <p:spPr>
          <a:xfrm>
            <a:off x="3533786" y="722637"/>
            <a:ext cx="3153366" cy="273921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Ethics</a:t>
            </a:r>
            <a:endParaRPr lang="en-US" dirty="0">
              <a:cs typeface="Calibri" panose="020F0502020204030204"/>
            </a:endParaRPr>
          </a:p>
          <a:p>
            <a:r>
              <a:rPr lang="en-GB" sz="1400" dirty="0"/>
              <a:t>I will need to consider a few things when I conduct my research, such as how long it will take my interview subjects to respond to me; this will depend on who and where they are. Additionally, the interviewees would have the choice to remain anonymous if they so desired. The responses to my surveys would be more thorough and authentic if I kept them anonymous. which would also be ethical.</a:t>
            </a:r>
            <a:endParaRPr lang="en-AU" sz="1400" dirty="0"/>
          </a:p>
        </p:txBody>
      </p:sp>
      <p:sp>
        <p:nvSpPr>
          <p:cNvPr id="14" name="TextBox 13">
            <a:extLst>
              <a:ext uri="{FF2B5EF4-FFF2-40B4-BE49-F238E27FC236}">
                <a16:creationId xmlns:a16="http://schemas.microsoft.com/office/drawing/2014/main" id="{FEC87421-2BBB-C43D-CCEE-17E4C256BE96}"/>
              </a:ext>
            </a:extLst>
          </p:cNvPr>
          <p:cNvSpPr txBox="1"/>
          <p:nvPr/>
        </p:nvSpPr>
        <p:spPr>
          <a:xfrm>
            <a:off x="3494427" y="3584533"/>
            <a:ext cx="3153367" cy="193899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Capabilities</a:t>
            </a:r>
          </a:p>
          <a:p>
            <a:r>
              <a:rPr lang="en-GB" sz="1400" dirty="0"/>
              <a:t>Throughout my case study I plan on developing my personal and social capabilities as well as my critical and creative thinking I feel I could link these to be research when analysing different sources and articles about my topic. </a:t>
            </a:r>
            <a:endParaRPr lang="en-AU" sz="1400" dirty="0"/>
          </a:p>
          <a:p>
            <a:endParaRPr lang="en-US" dirty="0">
              <a:cs typeface="Calibri" panose="020F0502020204030204"/>
            </a:endParaRPr>
          </a:p>
        </p:txBody>
      </p:sp>
      <p:sp>
        <p:nvSpPr>
          <p:cNvPr id="15" name="TextBox 14">
            <a:extLst>
              <a:ext uri="{FF2B5EF4-FFF2-40B4-BE49-F238E27FC236}">
                <a16:creationId xmlns:a16="http://schemas.microsoft.com/office/drawing/2014/main" id="{D18037F7-ED7C-C9EE-4141-7160446FCBB6}"/>
              </a:ext>
            </a:extLst>
          </p:cNvPr>
          <p:cNvSpPr txBox="1"/>
          <p:nvPr/>
        </p:nvSpPr>
        <p:spPr>
          <a:xfrm>
            <a:off x="169510" y="7813119"/>
            <a:ext cx="3136961"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Outcome</a:t>
            </a:r>
          </a:p>
          <a:p>
            <a:r>
              <a:rPr lang="en-GB" sz="1400" dirty="0"/>
              <a:t>My outcome will take place in written form and will include thorough understanding of ADHD diagnosis and treatment. My intended audience is more than less aimed at young undiagnosed females. But it would be beneficial to combine and compare data. </a:t>
            </a:r>
            <a:endParaRPr lang="en-AU" sz="1400" dirty="0"/>
          </a:p>
        </p:txBody>
      </p:sp>
      <p:sp>
        <p:nvSpPr>
          <p:cNvPr id="3" name="TextBox 2">
            <a:extLst>
              <a:ext uri="{FF2B5EF4-FFF2-40B4-BE49-F238E27FC236}">
                <a16:creationId xmlns:a16="http://schemas.microsoft.com/office/drawing/2014/main" id="{5ACC382B-5BCE-5DE5-14C3-64A2D531AA9C}"/>
              </a:ext>
            </a:extLst>
          </p:cNvPr>
          <p:cNvSpPr txBox="1"/>
          <p:nvPr/>
        </p:nvSpPr>
        <p:spPr>
          <a:xfrm>
            <a:off x="6191887" y="230620"/>
            <a:ext cx="479075"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t>P1</a:t>
            </a:r>
            <a:endParaRPr lang="en-US" b="1" u="sng" dirty="0">
              <a:cs typeface="Calibri"/>
            </a:endParaRPr>
          </a:p>
        </p:txBody>
      </p:sp>
      <p:pic>
        <p:nvPicPr>
          <p:cNvPr id="4" name="Picture 4" descr="Graphical user interface, application, Word&#10;&#10;Description automatically generated">
            <a:extLst>
              <a:ext uri="{FF2B5EF4-FFF2-40B4-BE49-F238E27FC236}">
                <a16:creationId xmlns:a16="http://schemas.microsoft.com/office/drawing/2014/main" id="{4632C49A-EF8B-537D-0B5E-DEC6123F103C}"/>
              </a:ext>
            </a:extLst>
          </p:cNvPr>
          <p:cNvPicPr>
            <a:picLocks noChangeAspect="1"/>
          </p:cNvPicPr>
          <p:nvPr/>
        </p:nvPicPr>
        <p:blipFill rotWithShape="1">
          <a:blip r:embed="rId2"/>
          <a:srcRect l="24796" t="21667" r="25029" b="8333"/>
          <a:stretch/>
        </p:blipFill>
        <p:spPr>
          <a:xfrm>
            <a:off x="-8119205" y="89612"/>
            <a:ext cx="7081359" cy="5520481"/>
          </a:xfrm>
          <a:prstGeom prst="rect">
            <a:avLst/>
          </a:prstGeom>
        </p:spPr>
      </p:pic>
      <p:cxnSp>
        <p:nvCxnSpPr>
          <p:cNvPr id="5" name="Straight Arrow Connector 4">
            <a:extLst>
              <a:ext uri="{FF2B5EF4-FFF2-40B4-BE49-F238E27FC236}">
                <a16:creationId xmlns:a16="http://schemas.microsoft.com/office/drawing/2014/main" id="{58E1B5F5-02C0-7F5D-C343-1F5C59899BC3}"/>
              </a:ext>
            </a:extLst>
          </p:cNvPr>
          <p:cNvCxnSpPr/>
          <p:nvPr/>
        </p:nvCxnSpPr>
        <p:spPr>
          <a:xfrm flipV="1">
            <a:off x="-1064248" y="2572885"/>
            <a:ext cx="1078466" cy="40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4946105-5922-0207-7CCB-5401813B9B54}"/>
              </a:ext>
            </a:extLst>
          </p:cNvPr>
          <p:cNvSpPr txBox="1"/>
          <p:nvPr/>
        </p:nvSpPr>
        <p:spPr>
          <a:xfrm>
            <a:off x="-4316092" y="514845"/>
            <a:ext cx="3596347" cy="34163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highlight>
                  <a:srgbClr val="FFFF00"/>
                </a:highlight>
                <a:cs typeface="Calibri"/>
              </a:rPr>
              <a:t>This worksheet should inform your first page.</a:t>
            </a:r>
            <a:endParaRPr lang="en-US" dirty="0">
              <a:cs typeface="Calibri"/>
            </a:endParaRPr>
          </a:p>
          <a:p>
            <a:pPr algn="ctr"/>
            <a:endParaRPr lang="en-US" sz="2400" dirty="0">
              <a:highlight>
                <a:srgbClr val="FFFF00"/>
              </a:highlight>
              <a:cs typeface="Calibri"/>
            </a:endParaRPr>
          </a:p>
          <a:p>
            <a:pPr algn="ctr"/>
            <a:r>
              <a:rPr lang="en-US" sz="2400" dirty="0">
                <a:highlight>
                  <a:srgbClr val="FFFF00"/>
                </a:highlight>
                <a:cs typeface="Calibri"/>
              </a:rPr>
              <a:t>Make sure that your responses are written in </a:t>
            </a:r>
            <a:r>
              <a:rPr lang="en-US" sz="2400" b="1" dirty="0">
                <a:highlight>
                  <a:srgbClr val="FFFF00"/>
                </a:highlight>
                <a:cs typeface="Calibri"/>
              </a:rPr>
              <a:t>full sentences</a:t>
            </a:r>
            <a:r>
              <a:rPr lang="en-US" sz="2400" dirty="0">
                <a:highlight>
                  <a:srgbClr val="FFFF00"/>
                </a:highlight>
                <a:cs typeface="Calibri"/>
              </a:rPr>
              <a:t> as the prompts in blue will not appear in your final product.</a:t>
            </a:r>
            <a:endParaRPr lang="en-US">
              <a:cs typeface="Calibri"/>
            </a:endParaRPr>
          </a:p>
        </p:txBody>
      </p:sp>
      <p:pic>
        <p:nvPicPr>
          <p:cNvPr id="9" name="Picture 8" descr="Graphical user interface, text, application&#10;&#10;Description automatically generated">
            <a:extLst>
              <a:ext uri="{FF2B5EF4-FFF2-40B4-BE49-F238E27FC236}">
                <a16:creationId xmlns:a16="http://schemas.microsoft.com/office/drawing/2014/main" id="{A7011AED-2658-40C1-95F7-F134C08D7B3E}"/>
              </a:ext>
            </a:extLst>
          </p:cNvPr>
          <p:cNvPicPr>
            <a:picLocks noChangeAspect="1"/>
          </p:cNvPicPr>
          <p:nvPr/>
        </p:nvPicPr>
        <p:blipFill>
          <a:blip r:embed="rId3"/>
          <a:stretch>
            <a:fillRect/>
          </a:stretch>
        </p:blipFill>
        <p:spPr>
          <a:xfrm>
            <a:off x="7987581" y="4273263"/>
            <a:ext cx="5950256" cy="4858000"/>
          </a:xfrm>
          <a:prstGeom prst="rect">
            <a:avLst/>
          </a:prstGeom>
        </p:spPr>
      </p:pic>
      <p:cxnSp>
        <p:nvCxnSpPr>
          <p:cNvPr id="17" name="Straight Arrow Connector 16">
            <a:extLst>
              <a:ext uri="{FF2B5EF4-FFF2-40B4-BE49-F238E27FC236}">
                <a16:creationId xmlns:a16="http://schemas.microsoft.com/office/drawing/2014/main" id="{9ACD7F10-1344-0151-2E5F-3978966367C4}"/>
              </a:ext>
            </a:extLst>
          </p:cNvPr>
          <p:cNvCxnSpPr>
            <a:cxnSpLocks/>
          </p:cNvCxnSpPr>
          <p:nvPr/>
        </p:nvCxnSpPr>
        <p:spPr>
          <a:xfrm flipH="1" flipV="1">
            <a:off x="6856488" y="4590167"/>
            <a:ext cx="1480976" cy="204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3A757EE-61CE-A566-DCF3-EB776A3D6F38}"/>
              </a:ext>
            </a:extLst>
          </p:cNvPr>
          <p:cNvSpPr txBox="1"/>
          <p:nvPr/>
        </p:nvSpPr>
        <p:spPr>
          <a:xfrm>
            <a:off x="7980218" y="3592754"/>
            <a:ext cx="5319050"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Your responses from this documents should go here.  Make sure you have used the language that SACE have given you and you are specific in your responses.</a:t>
            </a:r>
            <a:endParaRPr lang="en-US" dirty="0">
              <a:highlight>
                <a:srgbClr val="FFFF00"/>
              </a:highlight>
              <a:ea typeface="Calibri" panose="020F0502020204030204"/>
              <a:cs typeface="Calibri" panose="020F0502020204030204"/>
            </a:endParaRPr>
          </a:p>
        </p:txBody>
      </p:sp>
      <p:sp>
        <p:nvSpPr>
          <p:cNvPr id="11" name="TextBox 10">
            <a:extLst>
              <a:ext uri="{FF2B5EF4-FFF2-40B4-BE49-F238E27FC236}">
                <a16:creationId xmlns:a16="http://schemas.microsoft.com/office/drawing/2014/main" id="{BE91A01D-0A82-A8A8-A3D5-78E605C418A9}"/>
              </a:ext>
            </a:extLst>
          </p:cNvPr>
          <p:cNvSpPr txBox="1"/>
          <p:nvPr/>
        </p:nvSpPr>
        <p:spPr>
          <a:xfrm>
            <a:off x="3501189" y="5704910"/>
            <a:ext cx="316977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My whole family knew my brother Max was ADHD before he was even diagnosed, he was everything you think of when you think ADHD, hyperactivity, inability to sit still, impulsive. Within the first term of every school year his teacher would sit down with mum and tell her everything she already knew. This wasn’t a problem for max until high school when all of a sudden sport wasn’t the only thing that mattered to him. He couldn’t focus in class and couldn’t listen to long explanations of tasks and this would frustrate and overwhelm him, causing him to act out.</a:t>
            </a:r>
            <a:endParaRPr lang="en-AU" sz="1400" dirty="0"/>
          </a:p>
        </p:txBody>
      </p:sp>
    </p:spTree>
    <p:extLst>
      <p:ext uri="{BB962C8B-B14F-4D97-AF65-F5344CB8AC3E}">
        <p14:creationId xmlns:p14="http://schemas.microsoft.com/office/powerpoint/2010/main" val="201010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E06EE3-20F3-C6F7-A42E-42177419C6DC}"/>
              </a:ext>
            </a:extLst>
          </p:cNvPr>
          <p:cNvSpPr txBox="1"/>
          <p:nvPr/>
        </p:nvSpPr>
        <p:spPr>
          <a:xfrm>
            <a:off x="186823" y="3199137"/>
            <a:ext cx="5844065"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Journal Entry 1</a:t>
            </a:r>
            <a:endParaRPr lang="en-US" b="1" dirty="0">
              <a:cs typeface="Calibri"/>
            </a:endParaRPr>
          </a:p>
          <a:p>
            <a:r>
              <a:rPr lang="en-AU" sz="1200" dirty="0"/>
              <a:t>I began by brainstorming things on a mind map that I could be interested in researching and noticed that I could link ADHD to a lot of other areas, sport, gender... I then began coming up with questions and concepts on sticky notes that were directly correlated to ADHD. </a:t>
            </a:r>
          </a:p>
          <a:p>
            <a:r>
              <a:rPr lang="en-AU" sz="1200" dirty="0"/>
              <a:t>I then came up with a broad, rough question: </a:t>
            </a:r>
            <a:r>
              <a:rPr lang="en-AU" sz="1200" u="sng" dirty="0"/>
              <a:t>how does ADHD appear differently in girls and boys and how does it affect their diagnosis? </a:t>
            </a:r>
            <a:endParaRPr lang="en-AU" sz="1200" dirty="0"/>
          </a:p>
          <a:p>
            <a:r>
              <a:rPr lang="en-AU" sz="1200" dirty="0"/>
              <a:t>I Then build on it and made it more concise to have as my final question:</a:t>
            </a:r>
          </a:p>
          <a:p>
            <a:r>
              <a:rPr lang="en-AU" sz="1200" dirty="0"/>
              <a:t> </a:t>
            </a:r>
            <a:r>
              <a:rPr lang="en-AU" sz="1200" b="1" i="1" u="sng" dirty="0"/>
              <a:t>How have gender differences impacted the diagnosis and treatment of ADHD in female adolescents?  </a:t>
            </a:r>
            <a:endParaRPr lang="en-US" dirty="0">
              <a:cs typeface="Calibri" panose="020F0502020204030204"/>
            </a:endParaRPr>
          </a:p>
        </p:txBody>
      </p:sp>
      <p:sp>
        <p:nvSpPr>
          <p:cNvPr id="7" name="TextBox 6">
            <a:extLst>
              <a:ext uri="{FF2B5EF4-FFF2-40B4-BE49-F238E27FC236}">
                <a16:creationId xmlns:a16="http://schemas.microsoft.com/office/drawing/2014/main" id="{36638140-E20B-0AC9-8D5F-D20DD011019C}"/>
              </a:ext>
            </a:extLst>
          </p:cNvPr>
          <p:cNvSpPr txBox="1"/>
          <p:nvPr/>
        </p:nvSpPr>
        <p:spPr>
          <a:xfrm>
            <a:off x="6191887" y="165017"/>
            <a:ext cx="479075"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t>P1</a:t>
            </a:r>
            <a:endParaRPr lang="en-US" b="1" u="sng" dirty="0">
              <a:cs typeface="Calibri"/>
            </a:endParaRPr>
          </a:p>
        </p:txBody>
      </p:sp>
      <p:sp>
        <p:nvSpPr>
          <p:cNvPr id="8" name="TextBox 7">
            <a:extLst>
              <a:ext uri="{FF2B5EF4-FFF2-40B4-BE49-F238E27FC236}">
                <a16:creationId xmlns:a16="http://schemas.microsoft.com/office/drawing/2014/main" id="{73AE94B3-002A-CCD8-BC05-1DECEC12012E}"/>
              </a:ext>
            </a:extLst>
          </p:cNvPr>
          <p:cNvSpPr txBox="1"/>
          <p:nvPr/>
        </p:nvSpPr>
        <p:spPr>
          <a:xfrm>
            <a:off x="186644" y="165014"/>
            <a:ext cx="5844065"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Lotus Diagram</a:t>
            </a:r>
            <a:endParaRPr lang="en-US" b="1" dirty="0">
              <a:cs typeface="Calibri"/>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9" name="TextBox 8">
            <a:extLst>
              <a:ext uri="{FF2B5EF4-FFF2-40B4-BE49-F238E27FC236}">
                <a16:creationId xmlns:a16="http://schemas.microsoft.com/office/drawing/2014/main" id="{2DD70265-E34A-0BCC-BFA1-4D0E3C382348}"/>
              </a:ext>
            </a:extLst>
          </p:cNvPr>
          <p:cNvSpPr txBox="1"/>
          <p:nvPr/>
        </p:nvSpPr>
        <p:spPr>
          <a:xfrm>
            <a:off x="169952" y="5402263"/>
            <a:ext cx="2907265"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Question Refinement</a:t>
            </a:r>
          </a:p>
          <a:p>
            <a:r>
              <a:rPr lang="en-US" b="1" dirty="0"/>
              <a:t>(Journal Entry 3)</a:t>
            </a:r>
            <a:endParaRPr lang="en-US" b="1" dirty="0">
              <a:cs typeface="Calibri"/>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10" name="TextBox 9">
            <a:extLst>
              <a:ext uri="{FF2B5EF4-FFF2-40B4-BE49-F238E27FC236}">
                <a16:creationId xmlns:a16="http://schemas.microsoft.com/office/drawing/2014/main" id="{1560BD3D-12FC-B4B4-4F68-565D483287E4}"/>
              </a:ext>
            </a:extLst>
          </p:cNvPr>
          <p:cNvSpPr txBox="1"/>
          <p:nvPr/>
        </p:nvSpPr>
        <p:spPr>
          <a:xfrm>
            <a:off x="3286124" y="5286187"/>
            <a:ext cx="2743198"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Final Question</a:t>
            </a:r>
            <a:endParaRPr lang="en-US" b="1" dirty="0">
              <a:cs typeface="Calibri"/>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11" name="TextBox 10">
            <a:extLst>
              <a:ext uri="{FF2B5EF4-FFF2-40B4-BE49-F238E27FC236}">
                <a16:creationId xmlns:a16="http://schemas.microsoft.com/office/drawing/2014/main" id="{1918BFB6-606C-5BD7-3940-A448095154D5}"/>
              </a:ext>
            </a:extLst>
          </p:cNvPr>
          <p:cNvSpPr txBox="1"/>
          <p:nvPr/>
        </p:nvSpPr>
        <p:spPr>
          <a:xfrm>
            <a:off x="3286124" y="6561271"/>
            <a:ext cx="2743198" cy="31393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Evidence of Planning</a:t>
            </a:r>
          </a:p>
          <a:p>
            <a:endParaRPr lang="en-US" b="1" dirty="0">
              <a:cs typeface="Calibri"/>
            </a:endParaRPr>
          </a:p>
          <a:p>
            <a:pPr marL="285750" indent="-285750">
              <a:buFont typeface="Arial"/>
              <a:buChar char="•"/>
            </a:pPr>
            <a:endParaRPr lang="en-US" i="1" dirty="0">
              <a:cs typeface="Calibri"/>
            </a:endParaRPr>
          </a:p>
          <a:p>
            <a:pPr marL="285750" indent="-285750">
              <a:buFont typeface="Arial"/>
              <a:buChar char="•"/>
            </a:pPr>
            <a:endParaRPr lang="en-US" i="1" dirty="0">
              <a:cs typeface="Calibri"/>
            </a:endParaRPr>
          </a:p>
          <a:p>
            <a:pPr marL="285750" indent="-285750">
              <a:buFont typeface="Arial"/>
              <a:buChar char="•"/>
            </a:pPr>
            <a:endParaRPr lang="en-US" i="1" dirty="0">
              <a:cs typeface="Calibri"/>
            </a:endParaRPr>
          </a:p>
          <a:p>
            <a:pPr marL="285750" indent="-285750">
              <a:buFont typeface="Arial"/>
              <a:buChar char="•"/>
            </a:pPr>
            <a:endParaRPr lang="en-US" i="1" dirty="0">
              <a:cs typeface="Calibri"/>
            </a:endParaRPr>
          </a:p>
          <a:p>
            <a:pPr marL="285750" indent="-285750">
              <a:buFont typeface="Arial"/>
              <a:buChar char="•"/>
            </a:pPr>
            <a:endParaRPr lang="en-US" i="1" dirty="0">
              <a:cs typeface="Calibri"/>
            </a:endParaRPr>
          </a:p>
          <a:p>
            <a:pPr marL="285750" indent="-285750">
              <a:buFont typeface="Arial"/>
              <a:buChar char="•"/>
            </a:pPr>
            <a:endParaRPr lang="en-US" i="1" dirty="0">
              <a:cs typeface="Calibri"/>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cxnSp>
        <p:nvCxnSpPr>
          <p:cNvPr id="2" name="Straight Arrow Connector 1">
            <a:extLst>
              <a:ext uri="{FF2B5EF4-FFF2-40B4-BE49-F238E27FC236}">
                <a16:creationId xmlns:a16="http://schemas.microsoft.com/office/drawing/2014/main" id="{7B6ABB6B-8E62-9598-40A6-AE9B44C8F6B9}"/>
              </a:ext>
            </a:extLst>
          </p:cNvPr>
          <p:cNvCxnSpPr/>
          <p:nvPr/>
        </p:nvCxnSpPr>
        <p:spPr>
          <a:xfrm flipH="1" flipV="1">
            <a:off x="6872217" y="5607006"/>
            <a:ext cx="1431760" cy="204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EAACEC-CCA6-D759-BBC0-A95597B1D12F}"/>
              </a:ext>
            </a:extLst>
          </p:cNvPr>
          <p:cNvCxnSpPr>
            <a:cxnSpLocks/>
          </p:cNvCxnSpPr>
          <p:nvPr/>
        </p:nvCxnSpPr>
        <p:spPr>
          <a:xfrm flipH="1" flipV="1">
            <a:off x="6771653" y="7607887"/>
            <a:ext cx="595018" cy="20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45B8F6-3DD6-F09E-C8A1-CAC6390C8230}"/>
              </a:ext>
            </a:extLst>
          </p:cNvPr>
          <p:cNvCxnSpPr>
            <a:cxnSpLocks/>
          </p:cNvCxnSpPr>
          <p:nvPr/>
        </p:nvCxnSpPr>
        <p:spPr>
          <a:xfrm flipV="1">
            <a:off x="-1084207" y="4065346"/>
            <a:ext cx="1111280" cy="204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05931AF-B475-167D-C684-CA9416192B33}"/>
              </a:ext>
            </a:extLst>
          </p:cNvPr>
          <p:cNvCxnSpPr>
            <a:cxnSpLocks/>
          </p:cNvCxnSpPr>
          <p:nvPr/>
        </p:nvCxnSpPr>
        <p:spPr>
          <a:xfrm flipV="1">
            <a:off x="-2429610" y="1966059"/>
            <a:ext cx="2440222" cy="4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650071-CFE7-D2B2-161B-6CFB32A78268}"/>
              </a:ext>
            </a:extLst>
          </p:cNvPr>
          <p:cNvSpPr txBox="1"/>
          <p:nvPr/>
        </p:nvSpPr>
        <p:spPr>
          <a:xfrm>
            <a:off x="-6408456" y="493029"/>
            <a:ext cx="5319050"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Lotus diagrams can be screenshot and pasted in.</a:t>
            </a:r>
          </a:p>
          <a:p>
            <a:endParaRPr lang="en-US" dirty="0">
              <a:highlight>
                <a:srgbClr val="FFFF00"/>
              </a:highlight>
              <a:cs typeface="Calibri"/>
            </a:endParaRPr>
          </a:p>
          <a:p>
            <a:r>
              <a:rPr lang="en-US" dirty="0">
                <a:highlight>
                  <a:srgbClr val="FFFF00"/>
                </a:highlight>
                <a:cs typeface="Calibri"/>
              </a:rPr>
              <a:t>Blank boxes are ok, but you can make use of this space by including annotations based on your preliminary research or other planning processes.</a:t>
            </a:r>
          </a:p>
          <a:p>
            <a:endParaRPr lang="en-US" dirty="0">
              <a:highlight>
                <a:srgbClr val="FFFF00"/>
              </a:highlight>
              <a:cs typeface="Calibri"/>
            </a:endParaRPr>
          </a:p>
          <a:p>
            <a:r>
              <a:rPr lang="en-US" dirty="0">
                <a:highlight>
                  <a:srgbClr val="FFFF00"/>
                </a:highlight>
                <a:cs typeface="Calibri"/>
              </a:rPr>
              <a:t>You might also consider enlarging specific sections, </a:t>
            </a:r>
            <a:r>
              <a:rPr lang="en-US" dirty="0" err="1">
                <a:highlight>
                  <a:srgbClr val="FFFF00"/>
                </a:highlight>
                <a:cs typeface="Calibri"/>
              </a:rPr>
              <a:t>colour</a:t>
            </a:r>
            <a:r>
              <a:rPr lang="en-US" dirty="0">
                <a:highlight>
                  <a:srgbClr val="FFFF00"/>
                </a:highlight>
                <a:cs typeface="Calibri"/>
              </a:rPr>
              <a:t> coding sections to match your question refinement.</a:t>
            </a:r>
          </a:p>
        </p:txBody>
      </p:sp>
      <p:sp>
        <p:nvSpPr>
          <p:cNvPr id="19" name="TextBox 18">
            <a:extLst>
              <a:ext uri="{FF2B5EF4-FFF2-40B4-BE49-F238E27FC236}">
                <a16:creationId xmlns:a16="http://schemas.microsoft.com/office/drawing/2014/main" id="{D3EE40E1-4609-4E6B-5D14-016F18B78322}"/>
              </a:ext>
            </a:extLst>
          </p:cNvPr>
          <p:cNvSpPr txBox="1"/>
          <p:nvPr/>
        </p:nvSpPr>
        <p:spPr>
          <a:xfrm>
            <a:off x="-4965184" y="3510748"/>
            <a:ext cx="3990109"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You can copy your journal entries straight in here, or you might use them to inform the annotations around your lotus diagram. </a:t>
            </a:r>
          </a:p>
          <a:p>
            <a:endParaRPr lang="en-US" dirty="0">
              <a:highlight>
                <a:srgbClr val="FFFF00"/>
              </a:highlight>
              <a:cs typeface="Calibri"/>
            </a:endParaRPr>
          </a:p>
          <a:p>
            <a:r>
              <a:rPr lang="en-US" dirty="0">
                <a:highlight>
                  <a:srgbClr val="FFFF00"/>
                </a:highlight>
                <a:cs typeface="Calibri"/>
              </a:rPr>
              <a:t>Make sure any references in your entries are specific and related.</a:t>
            </a:r>
          </a:p>
        </p:txBody>
      </p:sp>
      <p:sp>
        <p:nvSpPr>
          <p:cNvPr id="21" name="TextBox 20">
            <a:extLst>
              <a:ext uri="{FF2B5EF4-FFF2-40B4-BE49-F238E27FC236}">
                <a16:creationId xmlns:a16="http://schemas.microsoft.com/office/drawing/2014/main" id="{60511990-EB6E-26C3-73EE-1D245F328C9C}"/>
              </a:ext>
            </a:extLst>
          </p:cNvPr>
          <p:cNvSpPr txBox="1"/>
          <p:nvPr/>
        </p:nvSpPr>
        <p:spPr>
          <a:xfrm>
            <a:off x="7587659" y="4445585"/>
            <a:ext cx="3990109"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Discuss why you have chosen your final question. What connection do you have to the topic? How can researching this topic benefit you/ society/ economy/ politics/ environment/ etc.? How does this question allow you to explore what it is you want to focus on?</a:t>
            </a:r>
          </a:p>
        </p:txBody>
      </p:sp>
      <p:sp>
        <p:nvSpPr>
          <p:cNvPr id="22" name="TextBox 21">
            <a:extLst>
              <a:ext uri="{FF2B5EF4-FFF2-40B4-BE49-F238E27FC236}">
                <a16:creationId xmlns:a16="http://schemas.microsoft.com/office/drawing/2014/main" id="{CF9DA9D1-EDD4-A953-7E52-FDC9630F9816}"/>
              </a:ext>
            </a:extLst>
          </p:cNvPr>
          <p:cNvSpPr txBox="1"/>
          <p:nvPr/>
        </p:nvSpPr>
        <p:spPr>
          <a:xfrm>
            <a:off x="7784485" y="6774479"/>
            <a:ext cx="3990109"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This can include screen shots of you brainstorming your question, including questions you rejected.</a:t>
            </a:r>
          </a:p>
          <a:p>
            <a:endParaRPr lang="en-US" dirty="0">
              <a:highlight>
                <a:srgbClr val="FFFF00"/>
              </a:highlight>
              <a:cs typeface="Calibri"/>
            </a:endParaRPr>
          </a:p>
          <a:p>
            <a:r>
              <a:rPr lang="en-US" dirty="0">
                <a:highlight>
                  <a:srgbClr val="FFFF00"/>
                </a:highlight>
                <a:cs typeface="Calibri"/>
              </a:rPr>
              <a:t>You might also annotate screen shots of preliminary research or include mind-maps of your topic.</a:t>
            </a:r>
          </a:p>
        </p:txBody>
      </p:sp>
      <p:pic>
        <p:nvPicPr>
          <p:cNvPr id="4" name="Picture 3">
            <a:extLst>
              <a:ext uri="{FF2B5EF4-FFF2-40B4-BE49-F238E27FC236}">
                <a16:creationId xmlns:a16="http://schemas.microsoft.com/office/drawing/2014/main" id="{3710E905-305E-B685-2524-545B12982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237" y="142753"/>
            <a:ext cx="2713990" cy="3618865"/>
          </a:xfrm>
          <a:prstGeom prst="rect">
            <a:avLst/>
          </a:prstGeom>
        </p:spPr>
      </p:pic>
      <p:pic>
        <p:nvPicPr>
          <p:cNvPr id="13" name="Picture 12" descr="Diagram&#10;&#10;Description automatically generated">
            <a:extLst>
              <a:ext uri="{FF2B5EF4-FFF2-40B4-BE49-F238E27FC236}">
                <a16:creationId xmlns:a16="http://schemas.microsoft.com/office/drawing/2014/main" id="{7C5E0719-9DF2-8944-0497-8C6E2F02A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6" y="417552"/>
            <a:ext cx="4252778" cy="2514032"/>
          </a:xfrm>
          <a:prstGeom prst="rect">
            <a:avLst/>
          </a:prstGeom>
        </p:spPr>
      </p:pic>
    </p:spTree>
    <p:extLst>
      <p:ext uri="{BB962C8B-B14F-4D97-AF65-F5344CB8AC3E}">
        <p14:creationId xmlns:p14="http://schemas.microsoft.com/office/powerpoint/2010/main" val="368127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483597-F74E-C2C1-308B-316189D5BA9E}"/>
              </a:ext>
            </a:extLst>
          </p:cNvPr>
          <p:cNvSpPr txBox="1"/>
          <p:nvPr/>
        </p:nvSpPr>
        <p:spPr>
          <a:xfrm>
            <a:off x="6191887" y="165017"/>
            <a:ext cx="479075"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t>P2</a:t>
            </a:r>
            <a:endParaRPr lang="en-US" b="1" u="sng" dirty="0">
              <a:cs typeface="Calibri"/>
            </a:endParaRPr>
          </a:p>
        </p:txBody>
      </p:sp>
      <p:sp>
        <p:nvSpPr>
          <p:cNvPr id="8" name="TextBox 7">
            <a:extLst>
              <a:ext uri="{FF2B5EF4-FFF2-40B4-BE49-F238E27FC236}">
                <a16:creationId xmlns:a16="http://schemas.microsoft.com/office/drawing/2014/main" id="{4272CDF2-8C5C-26AB-A679-D96513E238AB}"/>
              </a:ext>
            </a:extLst>
          </p:cNvPr>
          <p:cNvSpPr txBox="1"/>
          <p:nvPr/>
        </p:nvSpPr>
        <p:spPr>
          <a:xfrm>
            <a:off x="186644" y="165014"/>
            <a:ext cx="5844065" cy="50783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Sub Questions</a:t>
            </a:r>
            <a:endParaRPr lang="en-US" dirty="0"/>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12" name="TextBox 11">
            <a:extLst>
              <a:ext uri="{FF2B5EF4-FFF2-40B4-BE49-F238E27FC236}">
                <a16:creationId xmlns:a16="http://schemas.microsoft.com/office/drawing/2014/main" id="{E7443635-00F3-C4C9-B82B-E45D2569CFF2}"/>
              </a:ext>
            </a:extLst>
          </p:cNvPr>
          <p:cNvSpPr txBox="1"/>
          <p:nvPr/>
        </p:nvSpPr>
        <p:spPr>
          <a:xfrm>
            <a:off x="186645" y="5429627"/>
            <a:ext cx="3432281" cy="397031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Research Design and Processes </a:t>
            </a:r>
            <a:endParaRPr lang="en-US" dirty="0"/>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14" name="TextBox 13">
            <a:extLst>
              <a:ext uri="{FF2B5EF4-FFF2-40B4-BE49-F238E27FC236}">
                <a16:creationId xmlns:a16="http://schemas.microsoft.com/office/drawing/2014/main" id="{C167902F-E368-A42E-7043-E78B2E4AD311}"/>
              </a:ext>
            </a:extLst>
          </p:cNvPr>
          <p:cNvSpPr txBox="1"/>
          <p:nvPr/>
        </p:nvSpPr>
        <p:spPr>
          <a:xfrm>
            <a:off x="3763060" y="5429625"/>
            <a:ext cx="2267404" cy="397031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GANNT Chart</a:t>
            </a:r>
            <a:endParaRPr lang="en-US" dirty="0"/>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pic>
        <p:nvPicPr>
          <p:cNvPr id="2" name="Picture 2">
            <a:extLst>
              <a:ext uri="{FF2B5EF4-FFF2-40B4-BE49-F238E27FC236}">
                <a16:creationId xmlns:a16="http://schemas.microsoft.com/office/drawing/2014/main" id="{63EBAB40-E2AB-0243-5A1B-50CDA975FE27}"/>
              </a:ext>
            </a:extLst>
          </p:cNvPr>
          <p:cNvPicPr>
            <a:picLocks noChangeAspect="1"/>
          </p:cNvPicPr>
          <p:nvPr/>
        </p:nvPicPr>
        <p:blipFill rotWithShape="1">
          <a:blip r:embed="rId2"/>
          <a:srcRect l="33200" t="22459" r="34130" b="8038"/>
          <a:stretch/>
        </p:blipFill>
        <p:spPr>
          <a:xfrm>
            <a:off x="-5128788" y="-213132"/>
            <a:ext cx="4912895" cy="5834604"/>
          </a:xfrm>
          <a:prstGeom prst="rect">
            <a:avLst/>
          </a:prstGeom>
        </p:spPr>
      </p:pic>
      <p:pic>
        <p:nvPicPr>
          <p:cNvPr id="4" name="Picture 3" descr="Table&#10;&#10;Description automatically generated">
            <a:extLst>
              <a:ext uri="{FF2B5EF4-FFF2-40B4-BE49-F238E27FC236}">
                <a16:creationId xmlns:a16="http://schemas.microsoft.com/office/drawing/2014/main" id="{B36316D5-D108-4940-A597-03DD46149D08}"/>
              </a:ext>
            </a:extLst>
          </p:cNvPr>
          <p:cNvPicPr>
            <a:picLocks noChangeAspect="1"/>
          </p:cNvPicPr>
          <p:nvPr/>
        </p:nvPicPr>
        <p:blipFill>
          <a:blip r:embed="rId3"/>
          <a:stretch>
            <a:fillRect/>
          </a:stretch>
        </p:blipFill>
        <p:spPr>
          <a:xfrm>
            <a:off x="-5442212" y="5951256"/>
            <a:ext cx="5226319" cy="4845299"/>
          </a:xfrm>
          <a:prstGeom prst="rect">
            <a:avLst/>
          </a:prstGeom>
        </p:spPr>
      </p:pic>
      <p:cxnSp>
        <p:nvCxnSpPr>
          <p:cNvPr id="3" name="Straight Arrow Connector 2">
            <a:extLst>
              <a:ext uri="{FF2B5EF4-FFF2-40B4-BE49-F238E27FC236}">
                <a16:creationId xmlns:a16="http://schemas.microsoft.com/office/drawing/2014/main" id="{517E47DD-2892-85E8-1A65-D658ABAF26A2}"/>
              </a:ext>
            </a:extLst>
          </p:cNvPr>
          <p:cNvCxnSpPr>
            <a:cxnSpLocks/>
          </p:cNvCxnSpPr>
          <p:nvPr/>
        </p:nvCxnSpPr>
        <p:spPr>
          <a:xfrm flipV="1">
            <a:off x="-903787" y="3622526"/>
            <a:ext cx="914400" cy="4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013449-CF35-51C8-FF20-F38B85CB2328}"/>
              </a:ext>
            </a:extLst>
          </p:cNvPr>
          <p:cNvSpPr txBox="1"/>
          <p:nvPr/>
        </p:nvSpPr>
        <p:spPr>
          <a:xfrm>
            <a:off x="-5850629" y="3412347"/>
            <a:ext cx="5319050"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This documents can be screen shot and pasted here</a:t>
            </a:r>
            <a:endParaRPr lang="en-US" dirty="0"/>
          </a:p>
        </p:txBody>
      </p:sp>
      <p:cxnSp>
        <p:nvCxnSpPr>
          <p:cNvPr id="13" name="Straight Arrow Connector 12">
            <a:extLst>
              <a:ext uri="{FF2B5EF4-FFF2-40B4-BE49-F238E27FC236}">
                <a16:creationId xmlns:a16="http://schemas.microsoft.com/office/drawing/2014/main" id="{6CD5EB18-1F7A-4A99-0BE9-DE564D049F8A}"/>
              </a:ext>
            </a:extLst>
          </p:cNvPr>
          <p:cNvCxnSpPr>
            <a:cxnSpLocks/>
          </p:cNvCxnSpPr>
          <p:nvPr/>
        </p:nvCxnSpPr>
        <p:spPr>
          <a:xfrm flipV="1">
            <a:off x="-805068" y="7050263"/>
            <a:ext cx="914400" cy="4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7748A80-E5C3-0347-DEC8-79ED39F27813}"/>
              </a:ext>
            </a:extLst>
          </p:cNvPr>
          <p:cNvSpPr txBox="1"/>
          <p:nvPr/>
        </p:nvSpPr>
        <p:spPr>
          <a:xfrm>
            <a:off x="-6127444" y="6758082"/>
            <a:ext cx="5319050"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ea typeface="Calibri"/>
                <a:cs typeface="Calibri"/>
              </a:rPr>
              <a:t>Your responses from this document can be copied here. Remember to put them into full sentences, as the prompts will not appear in your Folio.</a:t>
            </a:r>
          </a:p>
        </p:txBody>
      </p:sp>
      <p:pic>
        <p:nvPicPr>
          <p:cNvPr id="7" name="Picture 10" descr="Graphical user interface, application, Word&#10;&#10;Description automatically generated">
            <a:extLst>
              <a:ext uri="{FF2B5EF4-FFF2-40B4-BE49-F238E27FC236}">
                <a16:creationId xmlns:a16="http://schemas.microsoft.com/office/drawing/2014/main" id="{33AEF605-3800-146B-F6D1-3CEC3521EF5A}"/>
              </a:ext>
            </a:extLst>
          </p:cNvPr>
          <p:cNvPicPr>
            <a:picLocks noChangeAspect="1"/>
          </p:cNvPicPr>
          <p:nvPr/>
        </p:nvPicPr>
        <p:blipFill rotWithShape="1">
          <a:blip r:embed="rId4"/>
          <a:srcRect l="5988" t="34737" r="10180" b="11579"/>
          <a:stretch/>
        </p:blipFill>
        <p:spPr>
          <a:xfrm>
            <a:off x="7012161" y="5673936"/>
            <a:ext cx="7714748" cy="2747253"/>
          </a:xfrm>
          <a:prstGeom prst="rect">
            <a:avLst/>
          </a:prstGeom>
        </p:spPr>
      </p:pic>
      <p:cxnSp>
        <p:nvCxnSpPr>
          <p:cNvPr id="16" name="Straight Arrow Connector 15">
            <a:extLst>
              <a:ext uri="{FF2B5EF4-FFF2-40B4-BE49-F238E27FC236}">
                <a16:creationId xmlns:a16="http://schemas.microsoft.com/office/drawing/2014/main" id="{2274C59D-6CDB-94ED-FD97-09BA95632D99}"/>
              </a:ext>
            </a:extLst>
          </p:cNvPr>
          <p:cNvCxnSpPr>
            <a:cxnSpLocks/>
          </p:cNvCxnSpPr>
          <p:nvPr/>
        </p:nvCxnSpPr>
        <p:spPr>
          <a:xfrm flipH="1">
            <a:off x="6770695" y="8349954"/>
            <a:ext cx="1300504" cy="12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43AFF9-006B-9E72-D81C-FB8253A32DB9}"/>
              </a:ext>
            </a:extLst>
          </p:cNvPr>
          <p:cNvSpPr txBox="1"/>
          <p:nvPr/>
        </p:nvSpPr>
        <p:spPr>
          <a:xfrm>
            <a:off x="7656243" y="8152138"/>
            <a:ext cx="5319050"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This documents can be screen shot and pasted here</a:t>
            </a:r>
            <a:endParaRPr lang="en-US" dirty="0"/>
          </a:p>
        </p:txBody>
      </p:sp>
    </p:spTree>
    <p:extLst>
      <p:ext uri="{BB962C8B-B14F-4D97-AF65-F5344CB8AC3E}">
        <p14:creationId xmlns:p14="http://schemas.microsoft.com/office/powerpoint/2010/main" val="336547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D7CB9-E85C-F427-C831-3F57F90AF323}"/>
              </a:ext>
            </a:extLst>
          </p:cNvPr>
          <p:cNvSpPr txBox="1"/>
          <p:nvPr/>
        </p:nvSpPr>
        <p:spPr>
          <a:xfrm>
            <a:off x="176145" y="2101470"/>
            <a:ext cx="3252030" cy="2862322"/>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p:txBody>
      </p:sp>
      <p:sp>
        <p:nvSpPr>
          <p:cNvPr id="5" name="TextBox 4">
            <a:extLst>
              <a:ext uri="{FF2B5EF4-FFF2-40B4-BE49-F238E27FC236}">
                <a16:creationId xmlns:a16="http://schemas.microsoft.com/office/drawing/2014/main" id="{B640CF9E-DAD7-F2C0-00C2-490B459DAEB6}"/>
              </a:ext>
            </a:extLst>
          </p:cNvPr>
          <p:cNvSpPr txBox="1"/>
          <p:nvPr/>
        </p:nvSpPr>
        <p:spPr>
          <a:xfrm>
            <a:off x="3593892" y="712571"/>
            <a:ext cx="3087960" cy="1754326"/>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a:p>
            <a:endParaRPr lang="en-AU" b="1" dirty="0"/>
          </a:p>
          <a:p>
            <a:endParaRPr lang="en-AU" b="1" dirty="0">
              <a:cs typeface="Calibri" panose="020F0502020204030204"/>
            </a:endParaRPr>
          </a:p>
        </p:txBody>
      </p:sp>
      <p:sp>
        <p:nvSpPr>
          <p:cNvPr id="7" name="TextBox 6">
            <a:extLst>
              <a:ext uri="{FF2B5EF4-FFF2-40B4-BE49-F238E27FC236}">
                <a16:creationId xmlns:a16="http://schemas.microsoft.com/office/drawing/2014/main" id="{ADBE795C-39BE-77D7-5817-65CE211790BB}"/>
              </a:ext>
            </a:extLst>
          </p:cNvPr>
          <p:cNvSpPr txBox="1"/>
          <p:nvPr/>
        </p:nvSpPr>
        <p:spPr>
          <a:xfrm>
            <a:off x="176152" y="204150"/>
            <a:ext cx="3252023" cy="177766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a:p>
            <a:pPr>
              <a:lnSpc>
                <a:spcPct val="150000"/>
              </a:lnSpc>
            </a:pPr>
            <a:endParaRPr lang="en-AU" sz="1600" dirty="0">
              <a:cs typeface="Calibri" panose="020F0502020204030204"/>
            </a:endParaRPr>
          </a:p>
          <a:p>
            <a:pPr>
              <a:lnSpc>
                <a:spcPct val="150000"/>
              </a:lnSpc>
            </a:pPr>
            <a:endParaRPr lang="en-AU" sz="1600" dirty="0">
              <a:cs typeface="Calibri" panose="020F0502020204030204"/>
            </a:endParaRPr>
          </a:p>
        </p:txBody>
      </p:sp>
      <p:sp>
        <p:nvSpPr>
          <p:cNvPr id="9" name="TextBox 8">
            <a:extLst>
              <a:ext uri="{FF2B5EF4-FFF2-40B4-BE49-F238E27FC236}">
                <a16:creationId xmlns:a16="http://schemas.microsoft.com/office/drawing/2014/main" id="{71A7AF3A-DAE0-11BD-0B5A-6721131ED1B5}"/>
              </a:ext>
            </a:extLst>
          </p:cNvPr>
          <p:cNvSpPr txBox="1"/>
          <p:nvPr/>
        </p:nvSpPr>
        <p:spPr>
          <a:xfrm>
            <a:off x="6027821" y="197818"/>
            <a:ext cx="64314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cs typeface="Calibri"/>
              </a:rPr>
              <a:t>D1-4</a:t>
            </a:r>
          </a:p>
        </p:txBody>
      </p:sp>
      <p:sp>
        <p:nvSpPr>
          <p:cNvPr id="10" name="TextBox 9">
            <a:extLst>
              <a:ext uri="{FF2B5EF4-FFF2-40B4-BE49-F238E27FC236}">
                <a16:creationId xmlns:a16="http://schemas.microsoft.com/office/drawing/2014/main" id="{16977AEA-0164-2303-FC39-A6A2E14C66EB}"/>
              </a:ext>
            </a:extLst>
          </p:cNvPr>
          <p:cNvSpPr txBox="1"/>
          <p:nvPr/>
        </p:nvSpPr>
        <p:spPr>
          <a:xfrm>
            <a:off x="187037" y="5150817"/>
            <a:ext cx="3235400"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US" dirty="0">
              <a:cs typeface="Segoe UI"/>
            </a:endParaRPr>
          </a:p>
          <a:p>
            <a:endParaRPr lang="en-US" dirty="0">
              <a:cs typeface="Segoe UI"/>
            </a:endParaRPr>
          </a:p>
          <a:p>
            <a:r>
              <a:rPr lang="en-AU" dirty="0">
                <a:cs typeface="Segoe UI"/>
              </a:rPr>
              <a:t>​</a:t>
            </a:r>
          </a:p>
          <a:p>
            <a:endParaRPr lang="en-US" dirty="0">
              <a:cs typeface="Segoe UI"/>
            </a:endParaRPr>
          </a:p>
        </p:txBody>
      </p:sp>
      <p:sp>
        <p:nvSpPr>
          <p:cNvPr id="11" name="TextBox 10">
            <a:extLst>
              <a:ext uri="{FF2B5EF4-FFF2-40B4-BE49-F238E27FC236}">
                <a16:creationId xmlns:a16="http://schemas.microsoft.com/office/drawing/2014/main" id="{374D8FF6-5F3B-DD06-6BD5-C6CD8561CC90}"/>
              </a:ext>
            </a:extLst>
          </p:cNvPr>
          <p:cNvSpPr txBox="1"/>
          <p:nvPr/>
        </p:nvSpPr>
        <p:spPr>
          <a:xfrm>
            <a:off x="187037" y="7414109"/>
            <a:ext cx="3235400"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p:txBody>
      </p:sp>
      <p:sp>
        <p:nvSpPr>
          <p:cNvPr id="12" name="TextBox 11">
            <a:extLst>
              <a:ext uri="{FF2B5EF4-FFF2-40B4-BE49-F238E27FC236}">
                <a16:creationId xmlns:a16="http://schemas.microsoft.com/office/drawing/2014/main" id="{2C4B6890-983C-ADFE-2455-FEF8EFD644F9}"/>
              </a:ext>
            </a:extLst>
          </p:cNvPr>
          <p:cNvSpPr txBox="1"/>
          <p:nvPr/>
        </p:nvSpPr>
        <p:spPr>
          <a:xfrm>
            <a:off x="3599630" y="4593195"/>
            <a:ext cx="3071333" cy="286232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r>
              <a:rPr lang="en-AU" dirty="0">
                <a:cs typeface="Segoe UI"/>
              </a:rPr>
              <a:t>​</a:t>
            </a: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p:txBody>
      </p:sp>
      <p:sp>
        <p:nvSpPr>
          <p:cNvPr id="13" name="TextBox 12">
            <a:extLst>
              <a:ext uri="{FF2B5EF4-FFF2-40B4-BE49-F238E27FC236}">
                <a16:creationId xmlns:a16="http://schemas.microsoft.com/office/drawing/2014/main" id="{47D5041D-766C-C43A-CD91-023DC3731CBF}"/>
              </a:ext>
            </a:extLst>
          </p:cNvPr>
          <p:cNvSpPr txBox="1"/>
          <p:nvPr/>
        </p:nvSpPr>
        <p:spPr>
          <a:xfrm>
            <a:off x="3599630" y="2657916"/>
            <a:ext cx="3071333"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r>
              <a:rPr lang="en-AU" b="1" dirty="0">
                <a:cs typeface="Segoe UI"/>
              </a:rPr>
              <a:t>Ethical Considerations </a:t>
            </a:r>
            <a:endParaRPr lang="en-US">
              <a:cs typeface="Calibri" panose="020F0502020204030204"/>
            </a:endParaRPr>
          </a:p>
          <a:p>
            <a:endParaRPr lang="en-AU" b="1" dirty="0">
              <a:ea typeface="Calibri"/>
              <a:cs typeface="Segoe UI"/>
            </a:endParaRPr>
          </a:p>
          <a:p>
            <a:endParaRPr lang="en-AU" b="1" dirty="0">
              <a:ea typeface="Calibri"/>
              <a:cs typeface="Segoe UI"/>
            </a:endParaRPr>
          </a:p>
          <a:p>
            <a:endParaRPr lang="en-AU" b="1" dirty="0">
              <a:cs typeface="Segoe UI"/>
            </a:endParaRPr>
          </a:p>
          <a:p>
            <a:endParaRPr lang="en-AU" b="1" dirty="0">
              <a:cs typeface="Segoe UI"/>
            </a:endParaRPr>
          </a:p>
          <a:p>
            <a:endParaRPr lang="en-AU" b="1" dirty="0">
              <a:ea typeface="Calibri"/>
              <a:cs typeface="Segoe UI"/>
            </a:endParaRPr>
          </a:p>
        </p:txBody>
      </p:sp>
      <p:sp>
        <p:nvSpPr>
          <p:cNvPr id="14" name="TextBox 13">
            <a:extLst>
              <a:ext uri="{FF2B5EF4-FFF2-40B4-BE49-F238E27FC236}">
                <a16:creationId xmlns:a16="http://schemas.microsoft.com/office/drawing/2014/main" id="{2ABC6FE2-3AA4-C73A-98D5-B39BD609FD88}"/>
              </a:ext>
            </a:extLst>
          </p:cNvPr>
          <p:cNvSpPr txBox="1"/>
          <p:nvPr/>
        </p:nvSpPr>
        <p:spPr>
          <a:xfrm>
            <a:off x="3599630" y="9086976"/>
            <a:ext cx="3071333"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t>New Terms (If appropriate): </a:t>
            </a:r>
          </a:p>
          <a:p>
            <a:endParaRPr lang="en-AU" b="1" dirty="0">
              <a:cs typeface="Calibri"/>
            </a:endParaRPr>
          </a:p>
        </p:txBody>
      </p:sp>
      <p:sp>
        <p:nvSpPr>
          <p:cNvPr id="15" name="TextBox 14">
            <a:extLst>
              <a:ext uri="{FF2B5EF4-FFF2-40B4-BE49-F238E27FC236}">
                <a16:creationId xmlns:a16="http://schemas.microsoft.com/office/drawing/2014/main" id="{5BCBAF6B-509D-A86B-5337-BCA7FB6DFA54}"/>
              </a:ext>
            </a:extLst>
          </p:cNvPr>
          <p:cNvSpPr txBox="1"/>
          <p:nvPr/>
        </p:nvSpPr>
        <p:spPr>
          <a:xfrm>
            <a:off x="3592515" y="7650051"/>
            <a:ext cx="308796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p>
          <a:p>
            <a:endParaRPr lang="en-AU" b="1" dirty="0"/>
          </a:p>
          <a:p>
            <a:endParaRPr lang="en-AU" b="1" dirty="0"/>
          </a:p>
        </p:txBody>
      </p:sp>
      <p:cxnSp>
        <p:nvCxnSpPr>
          <p:cNvPr id="6" name="Straight Arrow Connector 5">
            <a:extLst>
              <a:ext uri="{FF2B5EF4-FFF2-40B4-BE49-F238E27FC236}">
                <a16:creationId xmlns:a16="http://schemas.microsoft.com/office/drawing/2014/main" id="{BAE2ECA3-227C-A5A2-37DE-9D0776C27E87}"/>
              </a:ext>
            </a:extLst>
          </p:cNvPr>
          <p:cNvCxnSpPr>
            <a:cxnSpLocks/>
          </p:cNvCxnSpPr>
          <p:nvPr/>
        </p:nvCxnSpPr>
        <p:spPr>
          <a:xfrm flipV="1">
            <a:off x="-919915" y="3196107"/>
            <a:ext cx="914400" cy="4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6BAB5B-B9B6-0ECC-B9C8-BB04A1DF2375}"/>
              </a:ext>
            </a:extLst>
          </p:cNvPr>
          <p:cNvSpPr txBox="1"/>
          <p:nvPr/>
        </p:nvSpPr>
        <p:spPr>
          <a:xfrm>
            <a:off x="-5372736" y="2461108"/>
            <a:ext cx="5319050"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For Primary Sources such as interviews, or surveys, include your questions and the responses.</a:t>
            </a:r>
          </a:p>
          <a:p>
            <a:endParaRPr lang="en-US" dirty="0">
              <a:highlight>
                <a:srgbClr val="FFFF00"/>
              </a:highlight>
              <a:cs typeface="Calibri"/>
            </a:endParaRPr>
          </a:p>
          <a:p>
            <a:r>
              <a:rPr lang="en-US" dirty="0">
                <a:highlight>
                  <a:srgbClr val="FFFF00"/>
                </a:highlight>
                <a:cs typeface="Calibri"/>
              </a:rPr>
              <a:t>You should consider using diagrams, graphs, or charts to show your findings. You can also annotate these to highlight </a:t>
            </a:r>
            <a:r>
              <a:rPr lang="en-US" dirty="0" err="1">
                <a:highlight>
                  <a:srgbClr val="FFFF00"/>
                </a:highlight>
                <a:cs typeface="Calibri"/>
              </a:rPr>
              <a:t>anomlies</a:t>
            </a:r>
            <a:r>
              <a:rPr lang="en-US" dirty="0">
                <a:highlight>
                  <a:srgbClr val="FFFF00"/>
                </a:highlight>
                <a:cs typeface="Calibri"/>
              </a:rPr>
              <a:t> in your findings or other areas of interest.</a:t>
            </a:r>
            <a:endParaRPr lang="en-US" dirty="0">
              <a:highlight>
                <a:srgbClr val="FFFF00"/>
              </a:highlight>
              <a:ea typeface="Calibri"/>
              <a:cs typeface="Calibri"/>
            </a:endParaRPr>
          </a:p>
        </p:txBody>
      </p:sp>
      <p:pic>
        <p:nvPicPr>
          <p:cNvPr id="17" name="Picture 16" descr="Text&#10;&#10;Description automatically generated with medium confidence">
            <a:extLst>
              <a:ext uri="{FF2B5EF4-FFF2-40B4-BE49-F238E27FC236}">
                <a16:creationId xmlns:a16="http://schemas.microsoft.com/office/drawing/2014/main" id="{34046135-F23F-46BC-9177-90B5DD380CA1}"/>
              </a:ext>
            </a:extLst>
          </p:cNvPr>
          <p:cNvPicPr>
            <a:picLocks noChangeAspect="1"/>
          </p:cNvPicPr>
          <p:nvPr/>
        </p:nvPicPr>
        <p:blipFill>
          <a:blip r:embed="rId2"/>
          <a:stretch>
            <a:fillRect/>
          </a:stretch>
        </p:blipFill>
        <p:spPr>
          <a:xfrm>
            <a:off x="7644984" y="1502967"/>
            <a:ext cx="6858000" cy="4870938"/>
          </a:xfrm>
          <a:prstGeom prst="rect">
            <a:avLst/>
          </a:prstGeom>
        </p:spPr>
      </p:pic>
      <p:cxnSp>
        <p:nvCxnSpPr>
          <p:cNvPr id="21" name="Straight Arrow Connector 20">
            <a:extLst>
              <a:ext uri="{FF2B5EF4-FFF2-40B4-BE49-F238E27FC236}">
                <a16:creationId xmlns:a16="http://schemas.microsoft.com/office/drawing/2014/main" id="{A8A53AAA-66CF-F1D4-185C-24E3ED44C0D3}"/>
              </a:ext>
            </a:extLst>
          </p:cNvPr>
          <p:cNvCxnSpPr>
            <a:cxnSpLocks/>
          </p:cNvCxnSpPr>
          <p:nvPr/>
        </p:nvCxnSpPr>
        <p:spPr>
          <a:xfrm flipH="1">
            <a:off x="6869135" y="5151825"/>
            <a:ext cx="1300504" cy="12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1A6CC2-3BDA-F87F-6ACA-E3B3FD61FA84}"/>
              </a:ext>
            </a:extLst>
          </p:cNvPr>
          <p:cNvSpPr txBox="1"/>
          <p:nvPr/>
        </p:nvSpPr>
        <p:spPr>
          <a:xfrm>
            <a:off x="7607023" y="4986810"/>
            <a:ext cx="5319050"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Your responses from this document can be copied across, however remember to write in full sentence responses as prompts won't appear in your final copy.</a:t>
            </a:r>
            <a:endParaRPr lang="en-US" dirty="0"/>
          </a:p>
        </p:txBody>
      </p:sp>
      <p:cxnSp>
        <p:nvCxnSpPr>
          <p:cNvPr id="18" name="Straight Arrow Connector 17">
            <a:extLst>
              <a:ext uri="{FF2B5EF4-FFF2-40B4-BE49-F238E27FC236}">
                <a16:creationId xmlns:a16="http://schemas.microsoft.com/office/drawing/2014/main" id="{7004B814-B363-FF51-0844-D3F13A143D2C}"/>
              </a:ext>
            </a:extLst>
          </p:cNvPr>
          <p:cNvCxnSpPr>
            <a:cxnSpLocks/>
          </p:cNvCxnSpPr>
          <p:nvPr/>
        </p:nvCxnSpPr>
        <p:spPr>
          <a:xfrm flipH="1">
            <a:off x="6866607" y="9350394"/>
            <a:ext cx="1300504" cy="12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04FF86-1C57-3D52-4BD8-BB6995137D7B}"/>
              </a:ext>
            </a:extLst>
          </p:cNvPr>
          <p:cNvSpPr txBox="1"/>
          <p:nvPr/>
        </p:nvSpPr>
        <p:spPr>
          <a:xfrm>
            <a:off x="7587763" y="8906567"/>
            <a:ext cx="5319050" cy="9233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cs typeface="Calibri"/>
              </a:rPr>
              <a:t>This is where you can define any new terms that you have come across and (hopefully) added to your glossaries.</a:t>
            </a:r>
            <a:endParaRPr lang="en-US" dirty="0">
              <a:highlight>
                <a:srgbClr val="FFFF00"/>
              </a:highlight>
              <a:ea typeface="Calibri"/>
              <a:cs typeface="Calibri"/>
            </a:endParaRPr>
          </a:p>
        </p:txBody>
      </p:sp>
    </p:spTree>
    <p:extLst>
      <p:ext uri="{BB962C8B-B14F-4D97-AF65-F5344CB8AC3E}">
        <p14:creationId xmlns:p14="http://schemas.microsoft.com/office/powerpoint/2010/main" val="300102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D7CB9-E85C-F427-C831-3F57F90AF323}"/>
              </a:ext>
            </a:extLst>
          </p:cNvPr>
          <p:cNvSpPr txBox="1"/>
          <p:nvPr/>
        </p:nvSpPr>
        <p:spPr>
          <a:xfrm>
            <a:off x="176145" y="2101470"/>
            <a:ext cx="3252030" cy="2862322"/>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a:p>
            <a:endParaRPr lang="en-AU" b="1" dirty="0">
              <a:cs typeface="Calibri"/>
            </a:endParaRPr>
          </a:p>
        </p:txBody>
      </p:sp>
      <p:sp>
        <p:nvSpPr>
          <p:cNvPr id="5" name="TextBox 4">
            <a:extLst>
              <a:ext uri="{FF2B5EF4-FFF2-40B4-BE49-F238E27FC236}">
                <a16:creationId xmlns:a16="http://schemas.microsoft.com/office/drawing/2014/main" id="{B640CF9E-DAD7-F2C0-00C2-490B459DAEB6}"/>
              </a:ext>
            </a:extLst>
          </p:cNvPr>
          <p:cNvSpPr txBox="1"/>
          <p:nvPr/>
        </p:nvSpPr>
        <p:spPr>
          <a:xfrm>
            <a:off x="3593892" y="712571"/>
            <a:ext cx="3087960" cy="1754326"/>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a:p>
            <a:endParaRPr lang="en-AU" b="1" dirty="0"/>
          </a:p>
          <a:p>
            <a:endParaRPr lang="en-AU" b="1" dirty="0">
              <a:cs typeface="Calibri" panose="020F0502020204030204"/>
            </a:endParaRPr>
          </a:p>
        </p:txBody>
      </p:sp>
      <p:sp>
        <p:nvSpPr>
          <p:cNvPr id="7" name="TextBox 6">
            <a:extLst>
              <a:ext uri="{FF2B5EF4-FFF2-40B4-BE49-F238E27FC236}">
                <a16:creationId xmlns:a16="http://schemas.microsoft.com/office/drawing/2014/main" id="{ADBE795C-39BE-77D7-5817-65CE211790BB}"/>
              </a:ext>
            </a:extLst>
          </p:cNvPr>
          <p:cNvSpPr txBox="1"/>
          <p:nvPr/>
        </p:nvSpPr>
        <p:spPr>
          <a:xfrm>
            <a:off x="176152" y="204150"/>
            <a:ext cx="3252023" cy="177766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a:p>
            <a:pPr>
              <a:lnSpc>
                <a:spcPct val="150000"/>
              </a:lnSpc>
            </a:pPr>
            <a:endParaRPr lang="en-AU" sz="1600" dirty="0">
              <a:cs typeface="Calibri" panose="020F0502020204030204"/>
            </a:endParaRPr>
          </a:p>
          <a:p>
            <a:pPr>
              <a:lnSpc>
                <a:spcPct val="150000"/>
              </a:lnSpc>
            </a:pPr>
            <a:endParaRPr lang="en-AU" sz="1600" dirty="0">
              <a:cs typeface="Calibri" panose="020F0502020204030204"/>
            </a:endParaRPr>
          </a:p>
        </p:txBody>
      </p:sp>
      <p:sp>
        <p:nvSpPr>
          <p:cNvPr id="9" name="TextBox 8">
            <a:extLst>
              <a:ext uri="{FF2B5EF4-FFF2-40B4-BE49-F238E27FC236}">
                <a16:creationId xmlns:a16="http://schemas.microsoft.com/office/drawing/2014/main" id="{71A7AF3A-DAE0-11BD-0B5A-6721131ED1B5}"/>
              </a:ext>
            </a:extLst>
          </p:cNvPr>
          <p:cNvSpPr txBox="1"/>
          <p:nvPr/>
        </p:nvSpPr>
        <p:spPr>
          <a:xfrm>
            <a:off x="6027821" y="197818"/>
            <a:ext cx="64314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cs typeface="Calibri"/>
              </a:rPr>
              <a:t>D1-4</a:t>
            </a:r>
          </a:p>
        </p:txBody>
      </p:sp>
      <p:sp>
        <p:nvSpPr>
          <p:cNvPr id="10" name="TextBox 9">
            <a:extLst>
              <a:ext uri="{FF2B5EF4-FFF2-40B4-BE49-F238E27FC236}">
                <a16:creationId xmlns:a16="http://schemas.microsoft.com/office/drawing/2014/main" id="{16977AEA-0164-2303-FC39-A6A2E14C66EB}"/>
              </a:ext>
            </a:extLst>
          </p:cNvPr>
          <p:cNvSpPr txBox="1"/>
          <p:nvPr/>
        </p:nvSpPr>
        <p:spPr>
          <a:xfrm>
            <a:off x="187037" y="5150817"/>
            <a:ext cx="3235400"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US" dirty="0">
              <a:cs typeface="Segoe UI"/>
            </a:endParaRPr>
          </a:p>
          <a:p>
            <a:endParaRPr lang="en-US" dirty="0">
              <a:cs typeface="Segoe UI"/>
            </a:endParaRPr>
          </a:p>
          <a:p>
            <a:r>
              <a:rPr lang="en-AU" dirty="0">
                <a:cs typeface="Segoe UI"/>
              </a:rPr>
              <a:t>​</a:t>
            </a:r>
          </a:p>
          <a:p>
            <a:endParaRPr lang="en-US" dirty="0">
              <a:cs typeface="Segoe UI"/>
            </a:endParaRPr>
          </a:p>
        </p:txBody>
      </p:sp>
      <p:sp>
        <p:nvSpPr>
          <p:cNvPr id="11" name="TextBox 10">
            <a:extLst>
              <a:ext uri="{FF2B5EF4-FFF2-40B4-BE49-F238E27FC236}">
                <a16:creationId xmlns:a16="http://schemas.microsoft.com/office/drawing/2014/main" id="{374D8FF6-5F3B-DD06-6BD5-C6CD8561CC90}"/>
              </a:ext>
            </a:extLst>
          </p:cNvPr>
          <p:cNvSpPr txBox="1"/>
          <p:nvPr/>
        </p:nvSpPr>
        <p:spPr>
          <a:xfrm>
            <a:off x="187037" y="7414109"/>
            <a:ext cx="3235400"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p:txBody>
      </p:sp>
      <p:sp>
        <p:nvSpPr>
          <p:cNvPr id="12" name="TextBox 11">
            <a:extLst>
              <a:ext uri="{FF2B5EF4-FFF2-40B4-BE49-F238E27FC236}">
                <a16:creationId xmlns:a16="http://schemas.microsoft.com/office/drawing/2014/main" id="{2C4B6890-983C-ADFE-2455-FEF8EFD644F9}"/>
              </a:ext>
            </a:extLst>
          </p:cNvPr>
          <p:cNvSpPr txBox="1"/>
          <p:nvPr/>
        </p:nvSpPr>
        <p:spPr>
          <a:xfrm>
            <a:off x="3599630" y="4593195"/>
            <a:ext cx="3071333" cy="286232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r>
              <a:rPr lang="en-AU" dirty="0">
                <a:cs typeface="Segoe UI"/>
              </a:rPr>
              <a:t>​</a:t>
            </a: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a:p>
            <a:endParaRPr lang="en-AU" dirty="0">
              <a:cs typeface="Segoe UI"/>
            </a:endParaRPr>
          </a:p>
        </p:txBody>
      </p:sp>
      <p:sp>
        <p:nvSpPr>
          <p:cNvPr id="13" name="TextBox 12">
            <a:extLst>
              <a:ext uri="{FF2B5EF4-FFF2-40B4-BE49-F238E27FC236}">
                <a16:creationId xmlns:a16="http://schemas.microsoft.com/office/drawing/2014/main" id="{47D5041D-766C-C43A-CD91-023DC3731CBF}"/>
              </a:ext>
            </a:extLst>
          </p:cNvPr>
          <p:cNvSpPr txBox="1"/>
          <p:nvPr/>
        </p:nvSpPr>
        <p:spPr>
          <a:xfrm>
            <a:off x="3599630" y="2657916"/>
            <a:ext cx="3071333"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p>
          <a:p>
            <a:r>
              <a:rPr lang="en-AU" b="1" dirty="0">
                <a:cs typeface="Segoe UI"/>
              </a:rPr>
              <a:t>Ethical Considerations (If appropriate):</a:t>
            </a:r>
          </a:p>
          <a:p>
            <a:endParaRPr lang="en-AU" b="1" dirty="0">
              <a:cs typeface="Segoe UI"/>
            </a:endParaRPr>
          </a:p>
          <a:p>
            <a:endParaRPr lang="en-AU" b="1" dirty="0">
              <a:cs typeface="Segoe UI"/>
            </a:endParaRPr>
          </a:p>
          <a:p>
            <a:endParaRPr lang="en-AU" b="1" dirty="0">
              <a:cs typeface="Segoe UI"/>
            </a:endParaRPr>
          </a:p>
        </p:txBody>
      </p:sp>
      <p:sp>
        <p:nvSpPr>
          <p:cNvPr id="14" name="TextBox 13">
            <a:extLst>
              <a:ext uri="{FF2B5EF4-FFF2-40B4-BE49-F238E27FC236}">
                <a16:creationId xmlns:a16="http://schemas.microsoft.com/office/drawing/2014/main" id="{2ABC6FE2-3AA4-C73A-98D5-B39BD609FD88}"/>
              </a:ext>
            </a:extLst>
          </p:cNvPr>
          <p:cNvSpPr txBox="1"/>
          <p:nvPr/>
        </p:nvSpPr>
        <p:spPr>
          <a:xfrm>
            <a:off x="3599630" y="9086976"/>
            <a:ext cx="3071333"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t>New Terms (If appropriate): </a:t>
            </a:r>
          </a:p>
          <a:p>
            <a:endParaRPr lang="en-AU" b="1" dirty="0">
              <a:cs typeface="Calibri"/>
            </a:endParaRPr>
          </a:p>
        </p:txBody>
      </p:sp>
      <p:sp>
        <p:nvSpPr>
          <p:cNvPr id="15" name="TextBox 14">
            <a:extLst>
              <a:ext uri="{FF2B5EF4-FFF2-40B4-BE49-F238E27FC236}">
                <a16:creationId xmlns:a16="http://schemas.microsoft.com/office/drawing/2014/main" id="{5BCBAF6B-509D-A86B-5337-BCA7FB6DFA54}"/>
              </a:ext>
            </a:extLst>
          </p:cNvPr>
          <p:cNvSpPr txBox="1"/>
          <p:nvPr/>
        </p:nvSpPr>
        <p:spPr>
          <a:xfrm>
            <a:off x="3592515" y="7650051"/>
            <a:ext cx="308796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p>
          <a:p>
            <a:endParaRPr lang="en-AU" b="1" dirty="0"/>
          </a:p>
          <a:p>
            <a:endParaRPr lang="en-AU" b="1" dirty="0"/>
          </a:p>
        </p:txBody>
      </p:sp>
    </p:spTree>
    <p:extLst>
      <p:ext uri="{BB962C8B-B14F-4D97-AF65-F5344CB8AC3E}">
        <p14:creationId xmlns:p14="http://schemas.microsoft.com/office/powerpoint/2010/main" val="387376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D7CB9-E85C-F427-C831-3F57F90AF323}"/>
              </a:ext>
            </a:extLst>
          </p:cNvPr>
          <p:cNvSpPr txBox="1"/>
          <p:nvPr/>
        </p:nvSpPr>
        <p:spPr>
          <a:xfrm>
            <a:off x="176145" y="1199433"/>
            <a:ext cx="3252030" cy="1477328"/>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p:txBody>
      </p:sp>
      <p:sp>
        <p:nvSpPr>
          <p:cNvPr id="5" name="TextBox 4">
            <a:extLst>
              <a:ext uri="{FF2B5EF4-FFF2-40B4-BE49-F238E27FC236}">
                <a16:creationId xmlns:a16="http://schemas.microsoft.com/office/drawing/2014/main" id="{B640CF9E-DAD7-F2C0-00C2-490B459DAEB6}"/>
              </a:ext>
            </a:extLst>
          </p:cNvPr>
          <p:cNvSpPr txBox="1"/>
          <p:nvPr/>
        </p:nvSpPr>
        <p:spPr>
          <a:xfrm>
            <a:off x="164892" y="5649171"/>
            <a:ext cx="323562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p:txBody>
      </p:sp>
      <p:sp>
        <p:nvSpPr>
          <p:cNvPr id="7" name="TextBox 6">
            <a:extLst>
              <a:ext uri="{FF2B5EF4-FFF2-40B4-BE49-F238E27FC236}">
                <a16:creationId xmlns:a16="http://schemas.microsoft.com/office/drawing/2014/main" id="{ADBE795C-39BE-77D7-5817-65CE211790BB}"/>
              </a:ext>
            </a:extLst>
          </p:cNvPr>
          <p:cNvSpPr txBox="1"/>
          <p:nvPr/>
        </p:nvSpPr>
        <p:spPr>
          <a:xfrm>
            <a:off x="176152" y="56544"/>
            <a:ext cx="3252023" cy="103900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p:txBody>
      </p:sp>
      <p:sp>
        <p:nvSpPr>
          <p:cNvPr id="9" name="TextBox 8">
            <a:extLst>
              <a:ext uri="{FF2B5EF4-FFF2-40B4-BE49-F238E27FC236}">
                <a16:creationId xmlns:a16="http://schemas.microsoft.com/office/drawing/2014/main" id="{71A7AF3A-DAE0-11BD-0B5A-6721131ED1B5}"/>
              </a:ext>
            </a:extLst>
          </p:cNvPr>
          <p:cNvSpPr txBox="1"/>
          <p:nvPr/>
        </p:nvSpPr>
        <p:spPr>
          <a:xfrm>
            <a:off x="6027821" y="197818"/>
            <a:ext cx="64314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cs typeface="Calibri"/>
              </a:rPr>
              <a:t>D1-4</a:t>
            </a:r>
          </a:p>
        </p:txBody>
      </p:sp>
      <p:sp>
        <p:nvSpPr>
          <p:cNvPr id="10" name="TextBox 9">
            <a:extLst>
              <a:ext uri="{FF2B5EF4-FFF2-40B4-BE49-F238E27FC236}">
                <a16:creationId xmlns:a16="http://schemas.microsoft.com/office/drawing/2014/main" id="{16977AEA-0164-2303-FC39-A6A2E14C66EB}"/>
              </a:ext>
            </a:extLst>
          </p:cNvPr>
          <p:cNvSpPr txBox="1"/>
          <p:nvPr/>
        </p:nvSpPr>
        <p:spPr>
          <a:xfrm>
            <a:off x="170630" y="2772720"/>
            <a:ext cx="323540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AU" dirty="0">
              <a:cs typeface="Segoe UI"/>
            </a:endParaRPr>
          </a:p>
          <a:p>
            <a:endParaRPr lang="en-US" dirty="0">
              <a:cs typeface="Segoe UI"/>
            </a:endParaRPr>
          </a:p>
        </p:txBody>
      </p:sp>
      <p:sp>
        <p:nvSpPr>
          <p:cNvPr id="11" name="TextBox 10">
            <a:extLst>
              <a:ext uri="{FF2B5EF4-FFF2-40B4-BE49-F238E27FC236}">
                <a16:creationId xmlns:a16="http://schemas.microsoft.com/office/drawing/2014/main" id="{374D8FF6-5F3B-DD06-6BD5-C6CD8561CC90}"/>
              </a:ext>
            </a:extLst>
          </p:cNvPr>
          <p:cNvSpPr txBox="1"/>
          <p:nvPr/>
        </p:nvSpPr>
        <p:spPr>
          <a:xfrm>
            <a:off x="170630" y="4347185"/>
            <a:ext cx="3235400"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12" name="TextBox 11">
            <a:extLst>
              <a:ext uri="{FF2B5EF4-FFF2-40B4-BE49-F238E27FC236}">
                <a16:creationId xmlns:a16="http://schemas.microsoft.com/office/drawing/2014/main" id="{2C4B6890-983C-ADFE-2455-FEF8EFD644F9}"/>
              </a:ext>
            </a:extLst>
          </p:cNvPr>
          <p:cNvSpPr txBox="1"/>
          <p:nvPr/>
        </p:nvSpPr>
        <p:spPr>
          <a:xfrm>
            <a:off x="154223" y="6954890"/>
            <a:ext cx="3235399"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13" name="TextBox 12">
            <a:extLst>
              <a:ext uri="{FF2B5EF4-FFF2-40B4-BE49-F238E27FC236}">
                <a16:creationId xmlns:a16="http://schemas.microsoft.com/office/drawing/2014/main" id="{47D5041D-766C-C43A-CD91-023DC3731CBF}"/>
              </a:ext>
            </a:extLst>
          </p:cNvPr>
          <p:cNvSpPr txBox="1"/>
          <p:nvPr/>
        </p:nvSpPr>
        <p:spPr>
          <a:xfrm>
            <a:off x="154223" y="8234141"/>
            <a:ext cx="323539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r>
              <a:rPr lang="en-AU" b="1" dirty="0">
                <a:cs typeface="Segoe UI"/>
              </a:rPr>
              <a:t>Ethical Considerations:</a:t>
            </a:r>
          </a:p>
          <a:p>
            <a:endParaRPr lang="en-AU" b="1" dirty="0">
              <a:cs typeface="Segoe UI"/>
            </a:endParaRPr>
          </a:p>
        </p:txBody>
      </p:sp>
      <p:sp>
        <p:nvSpPr>
          <p:cNvPr id="15" name="TextBox 14">
            <a:extLst>
              <a:ext uri="{FF2B5EF4-FFF2-40B4-BE49-F238E27FC236}">
                <a16:creationId xmlns:a16="http://schemas.microsoft.com/office/drawing/2014/main" id="{5BCBAF6B-509D-A86B-5337-BCA7FB6DFA54}"/>
              </a:ext>
            </a:extLst>
          </p:cNvPr>
          <p:cNvSpPr txBox="1"/>
          <p:nvPr/>
        </p:nvSpPr>
        <p:spPr>
          <a:xfrm>
            <a:off x="163515" y="8962105"/>
            <a:ext cx="3252026" cy="646331"/>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cs typeface="Calibri"/>
            </a:endParaRPr>
          </a:p>
        </p:txBody>
      </p:sp>
      <p:sp>
        <p:nvSpPr>
          <p:cNvPr id="16" name="TextBox 15">
            <a:extLst>
              <a:ext uri="{FF2B5EF4-FFF2-40B4-BE49-F238E27FC236}">
                <a16:creationId xmlns:a16="http://schemas.microsoft.com/office/drawing/2014/main" id="{77B73952-3BAB-73B1-EFAE-A52AFBCEDDDF}"/>
              </a:ext>
            </a:extLst>
          </p:cNvPr>
          <p:cNvSpPr txBox="1"/>
          <p:nvPr/>
        </p:nvSpPr>
        <p:spPr>
          <a:xfrm>
            <a:off x="3490179" y="1199433"/>
            <a:ext cx="3252030" cy="1477328"/>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p:txBody>
      </p:sp>
      <p:sp>
        <p:nvSpPr>
          <p:cNvPr id="17" name="TextBox 16">
            <a:extLst>
              <a:ext uri="{FF2B5EF4-FFF2-40B4-BE49-F238E27FC236}">
                <a16:creationId xmlns:a16="http://schemas.microsoft.com/office/drawing/2014/main" id="{A02A9150-57D2-9223-38D8-D7C120C9976E}"/>
              </a:ext>
            </a:extLst>
          </p:cNvPr>
          <p:cNvSpPr txBox="1"/>
          <p:nvPr/>
        </p:nvSpPr>
        <p:spPr>
          <a:xfrm>
            <a:off x="3478930" y="5649171"/>
            <a:ext cx="323562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p:txBody>
      </p:sp>
      <p:sp>
        <p:nvSpPr>
          <p:cNvPr id="18" name="TextBox 17">
            <a:extLst>
              <a:ext uri="{FF2B5EF4-FFF2-40B4-BE49-F238E27FC236}">
                <a16:creationId xmlns:a16="http://schemas.microsoft.com/office/drawing/2014/main" id="{8589CF3B-E9C7-B4A4-8033-F830A0DAF6FD}"/>
              </a:ext>
            </a:extLst>
          </p:cNvPr>
          <p:cNvSpPr txBox="1"/>
          <p:nvPr/>
        </p:nvSpPr>
        <p:spPr>
          <a:xfrm>
            <a:off x="3490186" y="56544"/>
            <a:ext cx="3252023" cy="103900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p:txBody>
      </p:sp>
      <p:sp>
        <p:nvSpPr>
          <p:cNvPr id="19" name="TextBox 18">
            <a:extLst>
              <a:ext uri="{FF2B5EF4-FFF2-40B4-BE49-F238E27FC236}">
                <a16:creationId xmlns:a16="http://schemas.microsoft.com/office/drawing/2014/main" id="{F550C321-5865-17F1-E78E-14FCF2C3EB99}"/>
              </a:ext>
            </a:extLst>
          </p:cNvPr>
          <p:cNvSpPr txBox="1"/>
          <p:nvPr/>
        </p:nvSpPr>
        <p:spPr>
          <a:xfrm>
            <a:off x="3484666" y="2772720"/>
            <a:ext cx="323540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AU" dirty="0">
              <a:cs typeface="Segoe UI"/>
            </a:endParaRPr>
          </a:p>
          <a:p>
            <a:endParaRPr lang="en-US" dirty="0">
              <a:cs typeface="Segoe UI"/>
            </a:endParaRPr>
          </a:p>
        </p:txBody>
      </p:sp>
      <p:sp>
        <p:nvSpPr>
          <p:cNvPr id="20" name="TextBox 19">
            <a:extLst>
              <a:ext uri="{FF2B5EF4-FFF2-40B4-BE49-F238E27FC236}">
                <a16:creationId xmlns:a16="http://schemas.microsoft.com/office/drawing/2014/main" id="{2395225D-990F-5723-ABBB-BD27FBF8E842}"/>
              </a:ext>
            </a:extLst>
          </p:cNvPr>
          <p:cNvSpPr txBox="1"/>
          <p:nvPr/>
        </p:nvSpPr>
        <p:spPr>
          <a:xfrm>
            <a:off x="3484666" y="4347184"/>
            <a:ext cx="3235400"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21" name="TextBox 20">
            <a:extLst>
              <a:ext uri="{FF2B5EF4-FFF2-40B4-BE49-F238E27FC236}">
                <a16:creationId xmlns:a16="http://schemas.microsoft.com/office/drawing/2014/main" id="{4E5084F6-D69A-DC31-8230-DE5E715563AD}"/>
              </a:ext>
            </a:extLst>
          </p:cNvPr>
          <p:cNvSpPr txBox="1"/>
          <p:nvPr/>
        </p:nvSpPr>
        <p:spPr>
          <a:xfrm>
            <a:off x="3468265" y="6954889"/>
            <a:ext cx="3235399"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22" name="TextBox 21">
            <a:extLst>
              <a:ext uri="{FF2B5EF4-FFF2-40B4-BE49-F238E27FC236}">
                <a16:creationId xmlns:a16="http://schemas.microsoft.com/office/drawing/2014/main" id="{AA418DD3-15B1-A2B3-CDC2-9D5C61DC3DA0}"/>
              </a:ext>
            </a:extLst>
          </p:cNvPr>
          <p:cNvSpPr txBox="1"/>
          <p:nvPr/>
        </p:nvSpPr>
        <p:spPr>
          <a:xfrm>
            <a:off x="3468265" y="8234140"/>
            <a:ext cx="323539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r>
              <a:rPr lang="en-AU" b="1" dirty="0">
                <a:cs typeface="Segoe UI"/>
              </a:rPr>
              <a:t>Ethical Considerations:</a:t>
            </a:r>
          </a:p>
          <a:p>
            <a:endParaRPr lang="en-AU" b="1" dirty="0">
              <a:cs typeface="Segoe UI"/>
            </a:endParaRPr>
          </a:p>
        </p:txBody>
      </p:sp>
      <p:sp>
        <p:nvSpPr>
          <p:cNvPr id="23" name="TextBox 22">
            <a:extLst>
              <a:ext uri="{FF2B5EF4-FFF2-40B4-BE49-F238E27FC236}">
                <a16:creationId xmlns:a16="http://schemas.microsoft.com/office/drawing/2014/main" id="{B4DEE99E-C92B-D23E-0F56-97DC635AD744}"/>
              </a:ext>
            </a:extLst>
          </p:cNvPr>
          <p:cNvSpPr txBox="1"/>
          <p:nvPr/>
        </p:nvSpPr>
        <p:spPr>
          <a:xfrm>
            <a:off x="3477553" y="8962104"/>
            <a:ext cx="3252026" cy="646331"/>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cs typeface="Calibri"/>
            </a:endParaRPr>
          </a:p>
        </p:txBody>
      </p:sp>
      <p:cxnSp>
        <p:nvCxnSpPr>
          <p:cNvPr id="2" name="Straight Arrow Connector 1">
            <a:extLst>
              <a:ext uri="{FF2B5EF4-FFF2-40B4-BE49-F238E27FC236}">
                <a16:creationId xmlns:a16="http://schemas.microsoft.com/office/drawing/2014/main" id="{47BBCB94-9404-6A1F-3EB7-81D4CF30AE23}"/>
              </a:ext>
            </a:extLst>
          </p:cNvPr>
          <p:cNvCxnSpPr/>
          <p:nvPr/>
        </p:nvCxnSpPr>
        <p:spPr>
          <a:xfrm flipV="1">
            <a:off x="-1572856" y="2474481"/>
            <a:ext cx="1488633" cy="40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F40C64C-0ED6-7E49-C829-793DB8BAAF21}"/>
              </a:ext>
            </a:extLst>
          </p:cNvPr>
          <p:cNvSpPr txBox="1"/>
          <p:nvPr/>
        </p:nvSpPr>
        <p:spPr>
          <a:xfrm>
            <a:off x="-4313185" y="1898756"/>
            <a:ext cx="2743199"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rPr>
              <a:t>You should be able to fit roughly two source analyses on each page. This enables you to include 10 sources In your Folio.</a:t>
            </a:r>
          </a:p>
        </p:txBody>
      </p:sp>
      <p:sp>
        <p:nvSpPr>
          <p:cNvPr id="24" name="TextBox 23">
            <a:extLst>
              <a:ext uri="{FF2B5EF4-FFF2-40B4-BE49-F238E27FC236}">
                <a16:creationId xmlns:a16="http://schemas.microsoft.com/office/drawing/2014/main" id="{E9D7359A-40C8-64D1-EFD3-18C06C3F1F1A}"/>
              </a:ext>
            </a:extLst>
          </p:cNvPr>
          <p:cNvSpPr txBox="1"/>
          <p:nvPr/>
        </p:nvSpPr>
        <p:spPr>
          <a:xfrm>
            <a:off x="-4032739" y="7261773"/>
            <a:ext cx="2743199"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rPr>
              <a:t>You may not need this space for every source.</a:t>
            </a:r>
          </a:p>
          <a:p>
            <a:endParaRPr lang="en-US" dirty="0">
              <a:highlight>
                <a:srgbClr val="FFFF00"/>
              </a:highlight>
              <a:ea typeface="Calibri"/>
              <a:cs typeface="Calibri"/>
            </a:endParaRPr>
          </a:p>
          <a:p>
            <a:r>
              <a:rPr lang="en-US" dirty="0">
                <a:highlight>
                  <a:srgbClr val="FFFF00"/>
                </a:highlight>
                <a:ea typeface="Calibri"/>
                <a:cs typeface="Calibri"/>
              </a:rPr>
              <a:t>You could use this space to add new terms, or you may need it to develop one of your other responses.</a:t>
            </a:r>
          </a:p>
        </p:txBody>
      </p:sp>
      <p:cxnSp>
        <p:nvCxnSpPr>
          <p:cNvPr id="25" name="Straight Arrow Connector 24">
            <a:extLst>
              <a:ext uri="{FF2B5EF4-FFF2-40B4-BE49-F238E27FC236}">
                <a16:creationId xmlns:a16="http://schemas.microsoft.com/office/drawing/2014/main" id="{EAE8DE7F-3746-D33A-F088-3CE294E6D96A}"/>
              </a:ext>
            </a:extLst>
          </p:cNvPr>
          <p:cNvCxnSpPr>
            <a:cxnSpLocks/>
          </p:cNvCxnSpPr>
          <p:nvPr/>
        </p:nvCxnSpPr>
        <p:spPr>
          <a:xfrm flipV="1">
            <a:off x="-1490298" y="8723133"/>
            <a:ext cx="1488633" cy="40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48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D7CB9-E85C-F427-C831-3F57F90AF323}"/>
              </a:ext>
            </a:extLst>
          </p:cNvPr>
          <p:cNvSpPr txBox="1"/>
          <p:nvPr/>
        </p:nvSpPr>
        <p:spPr>
          <a:xfrm>
            <a:off x="176145" y="1199433"/>
            <a:ext cx="3252030" cy="1477328"/>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p:txBody>
      </p:sp>
      <p:sp>
        <p:nvSpPr>
          <p:cNvPr id="5" name="TextBox 4">
            <a:extLst>
              <a:ext uri="{FF2B5EF4-FFF2-40B4-BE49-F238E27FC236}">
                <a16:creationId xmlns:a16="http://schemas.microsoft.com/office/drawing/2014/main" id="{B640CF9E-DAD7-F2C0-00C2-490B459DAEB6}"/>
              </a:ext>
            </a:extLst>
          </p:cNvPr>
          <p:cNvSpPr txBox="1"/>
          <p:nvPr/>
        </p:nvSpPr>
        <p:spPr>
          <a:xfrm>
            <a:off x="164892" y="5649171"/>
            <a:ext cx="323562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p:txBody>
      </p:sp>
      <p:sp>
        <p:nvSpPr>
          <p:cNvPr id="7" name="TextBox 6">
            <a:extLst>
              <a:ext uri="{FF2B5EF4-FFF2-40B4-BE49-F238E27FC236}">
                <a16:creationId xmlns:a16="http://schemas.microsoft.com/office/drawing/2014/main" id="{ADBE795C-39BE-77D7-5817-65CE211790BB}"/>
              </a:ext>
            </a:extLst>
          </p:cNvPr>
          <p:cNvSpPr txBox="1"/>
          <p:nvPr/>
        </p:nvSpPr>
        <p:spPr>
          <a:xfrm>
            <a:off x="176152" y="56544"/>
            <a:ext cx="3252023" cy="103900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p:txBody>
      </p:sp>
      <p:sp>
        <p:nvSpPr>
          <p:cNvPr id="9" name="TextBox 8">
            <a:extLst>
              <a:ext uri="{FF2B5EF4-FFF2-40B4-BE49-F238E27FC236}">
                <a16:creationId xmlns:a16="http://schemas.microsoft.com/office/drawing/2014/main" id="{71A7AF3A-DAE0-11BD-0B5A-6721131ED1B5}"/>
              </a:ext>
            </a:extLst>
          </p:cNvPr>
          <p:cNvSpPr txBox="1"/>
          <p:nvPr/>
        </p:nvSpPr>
        <p:spPr>
          <a:xfrm>
            <a:off x="6027821" y="197818"/>
            <a:ext cx="64314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cs typeface="Calibri"/>
              </a:rPr>
              <a:t>D1-4</a:t>
            </a:r>
          </a:p>
        </p:txBody>
      </p:sp>
      <p:sp>
        <p:nvSpPr>
          <p:cNvPr id="10" name="TextBox 9">
            <a:extLst>
              <a:ext uri="{FF2B5EF4-FFF2-40B4-BE49-F238E27FC236}">
                <a16:creationId xmlns:a16="http://schemas.microsoft.com/office/drawing/2014/main" id="{16977AEA-0164-2303-FC39-A6A2E14C66EB}"/>
              </a:ext>
            </a:extLst>
          </p:cNvPr>
          <p:cNvSpPr txBox="1"/>
          <p:nvPr/>
        </p:nvSpPr>
        <p:spPr>
          <a:xfrm>
            <a:off x="170630" y="2772720"/>
            <a:ext cx="323540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AU" dirty="0">
              <a:cs typeface="Segoe UI"/>
            </a:endParaRPr>
          </a:p>
          <a:p>
            <a:endParaRPr lang="en-US" dirty="0">
              <a:cs typeface="Segoe UI"/>
            </a:endParaRPr>
          </a:p>
        </p:txBody>
      </p:sp>
      <p:sp>
        <p:nvSpPr>
          <p:cNvPr id="11" name="TextBox 10">
            <a:extLst>
              <a:ext uri="{FF2B5EF4-FFF2-40B4-BE49-F238E27FC236}">
                <a16:creationId xmlns:a16="http://schemas.microsoft.com/office/drawing/2014/main" id="{374D8FF6-5F3B-DD06-6BD5-C6CD8561CC90}"/>
              </a:ext>
            </a:extLst>
          </p:cNvPr>
          <p:cNvSpPr txBox="1"/>
          <p:nvPr/>
        </p:nvSpPr>
        <p:spPr>
          <a:xfrm>
            <a:off x="170630" y="4347185"/>
            <a:ext cx="3235400"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12" name="TextBox 11">
            <a:extLst>
              <a:ext uri="{FF2B5EF4-FFF2-40B4-BE49-F238E27FC236}">
                <a16:creationId xmlns:a16="http://schemas.microsoft.com/office/drawing/2014/main" id="{2C4B6890-983C-ADFE-2455-FEF8EFD644F9}"/>
              </a:ext>
            </a:extLst>
          </p:cNvPr>
          <p:cNvSpPr txBox="1"/>
          <p:nvPr/>
        </p:nvSpPr>
        <p:spPr>
          <a:xfrm>
            <a:off x="154223" y="6954890"/>
            <a:ext cx="3235399"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13" name="TextBox 12">
            <a:extLst>
              <a:ext uri="{FF2B5EF4-FFF2-40B4-BE49-F238E27FC236}">
                <a16:creationId xmlns:a16="http://schemas.microsoft.com/office/drawing/2014/main" id="{47D5041D-766C-C43A-CD91-023DC3731CBF}"/>
              </a:ext>
            </a:extLst>
          </p:cNvPr>
          <p:cNvSpPr txBox="1"/>
          <p:nvPr/>
        </p:nvSpPr>
        <p:spPr>
          <a:xfrm>
            <a:off x="154223" y="8234141"/>
            <a:ext cx="323539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r>
              <a:rPr lang="en-AU" b="1" dirty="0">
                <a:cs typeface="Segoe UI"/>
              </a:rPr>
              <a:t>Ethical Considerations:</a:t>
            </a:r>
          </a:p>
          <a:p>
            <a:endParaRPr lang="en-AU" b="1" dirty="0">
              <a:cs typeface="Segoe UI"/>
            </a:endParaRPr>
          </a:p>
        </p:txBody>
      </p:sp>
      <p:sp>
        <p:nvSpPr>
          <p:cNvPr id="15" name="TextBox 14">
            <a:extLst>
              <a:ext uri="{FF2B5EF4-FFF2-40B4-BE49-F238E27FC236}">
                <a16:creationId xmlns:a16="http://schemas.microsoft.com/office/drawing/2014/main" id="{5BCBAF6B-509D-A86B-5337-BCA7FB6DFA54}"/>
              </a:ext>
            </a:extLst>
          </p:cNvPr>
          <p:cNvSpPr txBox="1"/>
          <p:nvPr/>
        </p:nvSpPr>
        <p:spPr>
          <a:xfrm>
            <a:off x="163515" y="8962105"/>
            <a:ext cx="3252026" cy="646331"/>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cs typeface="Calibri"/>
            </a:endParaRPr>
          </a:p>
        </p:txBody>
      </p:sp>
      <p:sp>
        <p:nvSpPr>
          <p:cNvPr id="16" name="TextBox 15">
            <a:extLst>
              <a:ext uri="{FF2B5EF4-FFF2-40B4-BE49-F238E27FC236}">
                <a16:creationId xmlns:a16="http://schemas.microsoft.com/office/drawing/2014/main" id="{77B73952-3BAB-73B1-EFAE-A52AFBCEDDDF}"/>
              </a:ext>
            </a:extLst>
          </p:cNvPr>
          <p:cNvSpPr txBox="1"/>
          <p:nvPr/>
        </p:nvSpPr>
        <p:spPr>
          <a:xfrm>
            <a:off x="3490179" y="1199433"/>
            <a:ext cx="3252030" cy="1477328"/>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p:txBody>
      </p:sp>
      <p:sp>
        <p:nvSpPr>
          <p:cNvPr id="17" name="TextBox 16">
            <a:extLst>
              <a:ext uri="{FF2B5EF4-FFF2-40B4-BE49-F238E27FC236}">
                <a16:creationId xmlns:a16="http://schemas.microsoft.com/office/drawing/2014/main" id="{A02A9150-57D2-9223-38D8-D7C120C9976E}"/>
              </a:ext>
            </a:extLst>
          </p:cNvPr>
          <p:cNvSpPr txBox="1"/>
          <p:nvPr/>
        </p:nvSpPr>
        <p:spPr>
          <a:xfrm>
            <a:off x="3478930" y="5649171"/>
            <a:ext cx="323562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p:txBody>
      </p:sp>
      <p:sp>
        <p:nvSpPr>
          <p:cNvPr id="18" name="TextBox 17">
            <a:extLst>
              <a:ext uri="{FF2B5EF4-FFF2-40B4-BE49-F238E27FC236}">
                <a16:creationId xmlns:a16="http://schemas.microsoft.com/office/drawing/2014/main" id="{8589CF3B-E9C7-B4A4-8033-F830A0DAF6FD}"/>
              </a:ext>
            </a:extLst>
          </p:cNvPr>
          <p:cNvSpPr txBox="1"/>
          <p:nvPr/>
        </p:nvSpPr>
        <p:spPr>
          <a:xfrm>
            <a:off x="3490186" y="56544"/>
            <a:ext cx="3252023" cy="103900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p:txBody>
      </p:sp>
      <p:sp>
        <p:nvSpPr>
          <p:cNvPr id="19" name="TextBox 18">
            <a:extLst>
              <a:ext uri="{FF2B5EF4-FFF2-40B4-BE49-F238E27FC236}">
                <a16:creationId xmlns:a16="http://schemas.microsoft.com/office/drawing/2014/main" id="{F550C321-5865-17F1-E78E-14FCF2C3EB99}"/>
              </a:ext>
            </a:extLst>
          </p:cNvPr>
          <p:cNvSpPr txBox="1"/>
          <p:nvPr/>
        </p:nvSpPr>
        <p:spPr>
          <a:xfrm>
            <a:off x="3484666" y="2772720"/>
            <a:ext cx="323540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AU" dirty="0">
              <a:cs typeface="Segoe UI"/>
            </a:endParaRPr>
          </a:p>
          <a:p>
            <a:endParaRPr lang="en-US" dirty="0">
              <a:cs typeface="Segoe UI"/>
            </a:endParaRPr>
          </a:p>
        </p:txBody>
      </p:sp>
      <p:sp>
        <p:nvSpPr>
          <p:cNvPr id="20" name="TextBox 19">
            <a:extLst>
              <a:ext uri="{FF2B5EF4-FFF2-40B4-BE49-F238E27FC236}">
                <a16:creationId xmlns:a16="http://schemas.microsoft.com/office/drawing/2014/main" id="{2395225D-990F-5723-ABBB-BD27FBF8E842}"/>
              </a:ext>
            </a:extLst>
          </p:cNvPr>
          <p:cNvSpPr txBox="1"/>
          <p:nvPr/>
        </p:nvSpPr>
        <p:spPr>
          <a:xfrm>
            <a:off x="3484666" y="4347184"/>
            <a:ext cx="3235400"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21" name="TextBox 20">
            <a:extLst>
              <a:ext uri="{FF2B5EF4-FFF2-40B4-BE49-F238E27FC236}">
                <a16:creationId xmlns:a16="http://schemas.microsoft.com/office/drawing/2014/main" id="{4E5084F6-D69A-DC31-8230-DE5E715563AD}"/>
              </a:ext>
            </a:extLst>
          </p:cNvPr>
          <p:cNvSpPr txBox="1"/>
          <p:nvPr/>
        </p:nvSpPr>
        <p:spPr>
          <a:xfrm>
            <a:off x="3468265" y="6954889"/>
            <a:ext cx="3235399"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22" name="TextBox 21">
            <a:extLst>
              <a:ext uri="{FF2B5EF4-FFF2-40B4-BE49-F238E27FC236}">
                <a16:creationId xmlns:a16="http://schemas.microsoft.com/office/drawing/2014/main" id="{AA418DD3-15B1-A2B3-CDC2-9D5C61DC3DA0}"/>
              </a:ext>
            </a:extLst>
          </p:cNvPr>
          <p:cNvSpPr txBox="1"/>
          <p:nvPr/>
        </p:nvSpPr>
        <p:spPr>
          <a:xfrm>
            <a:off x="3468265" y="8234140"/>
            <a:ext cx="323539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r>
              <a:rPr lang="en-AU" b="1" dirty="0">
                <a:cs typeface="Segoe UI"/>
              </a:rPr>
              <a:t>Ethical Considerations:</a:t>
            </a:r>
          </a:p>
          <a:p>
            <a:endParaRPr lang="en-AU" b="1" dirty="0">
              <a:cs typeface="Segoe UI"/>
            </a:endParaRPr>
          </a:p>
        </p:txBody>
      </p:sp>
      <p:sp>
        <p:nvSpPr>
          <p:cNvPr id="23" name="TextBox 22">
            <a:extLst>
              <a:ext uri="{FF2B5EF4-FFF2-40B4-BE49-F238E27FC236}">
                <a16:creationId xmlns:a16="http://schemas.microsoft.com/office/drawing/2014/main" id="{B4DEE99E-C92B-D23E-0F56-97DC635AD744}"/>
              </a:ext>
            </a:extLst>
          </p:cNvPr>
          <p:cNvSpPr txBox="1"/>
          <p:nvPr/>
        </p:nvSpPr>
        <p:spPr>
          <a:xfrm>
            <a:off x="3477553" y="8962104"/>
            <a:ext cx="3252026" cy="646331"/>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cs typeface="Calibri"/>
            </a:endParaRPr>
          </a:p>
        </p:txBody>
      </p:sp>
    </p:spTree>
    <p:extLst>
      <p:ext uri="{BB962C8B-B14F-4D97-AF65-F5344CB8AC3E}">
        <p14:creationId xmlns:p14="http://schemas.microsoft.com/office/powerpoint/2010/main" val="423263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D7CB9-E85C-F427-C831-3F57F90AF323}"/>
              </a:ext>
            </a:extLst>
          </p:cNvPr>
          <p:cNvSpPr txBox="1"/>
          <p:nvPr/>
        </p:nvSpPr>
        <p:spPr>
          <a:xfrm>
            <a:off x="176145" y="1199433"/>
            <a:ext cx="3252030" cy="1477328"/>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p:txBody>
      </p:sp>
      <p:sp>
        <p:nvSpPr>
          <p:cNvPr id="5" name="TextBox 4">
            <a:extLst>
              <a:ext uri="{FF2B5EF4-FFF2-40B4-BE49-F238E27FC236}">
                <a16:creationId xmlns:a16="http://schemas.microsoft.com/office/drawing/2014/main" id="{B640CF9E-DAD7-F2C0-00C2-490B459DAEB6}"/>
              </a:ext>
            </a:extLst>
          </p:cNvPr>
          <p:cNvSpPr txBox="1"/>
          <p:nvPr/>
        </p:nvSpPr>
        <p:spPr>
          <a:xfrm>
            <a:off x="164892" y="5649171"/>
            <a:ext cx="323562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p:txBody>
      </p:sp>
      <p:sp>
        <p:nvSpPr>
          <p:cNvPr id="7" name="TextBox 6">
            <a:extLst>
              <a:ext uri="{FF2B5EF4-FFF2-40B4-BE49-F238E27FC236}">
                <a16:creationId xmlns:a16="http://schemas.microsoft.com/office/drawing/2014/main" id="{ADBE795C-39BE-77D7-5817-65CE211790BB}"/>
              </a:ext>
            </a:extLst>
          </p:cNvPr>
          <p:cNvSpPr txBox="1"/>
          <p:nvPr/>
        </p:nvSpPr>
        <p:spPr>
          <a:xfrm>
            <a:off x="176152" y="56544"/>
            <a:ext cx="3252023" cy="103900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p:txBody>
      </p:sp>
      <p:sp>
        <p:nvSpPr>
          <p:cNvPr id="9" name="TextBox 8">
            <a:extLst>
              <a:ext uri="{FF2B5EF4-FFF2-40B4-BE49-F238E27FC236}">
                <a16:creationId xmlns:a16="http://schemas.microsoft.com/office/drawing/2014/main" id="{71A7AF3A-DAE0-11BD-0B5A-6721131ED1B5}"/>
              </a:ext>
            </a:extLst>
          </p:cNvPr>
          <p:cNvSpPr txBox="1"/>
          <p:nvPr/>
        </p:nvSpPr>
        <p:spPr>
          <a:xfrm>
            <a:off x="6027821" y="197818"/>
            <a:ext cx="64314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dirty="0">
                <a:cs typeface="Calibri"/>
              </a:rPr>
              <a:t>D1-4</a:t>
            </a:r>
          </a:p>
        </p:txBody>
      </p:sp>
      <p:sp>
        <p:nvSpPr>
          <p:cNvPr id="10" name="TextBox 9">
            <a:extLst>
              <a:ext uri="{FF2B5EF4-FFF2-40B4-BE49-F238E27FC236}">
                <a16:creationId xmlns:a16="http://schemas.microsoft.com/office/drawing/2014/main" id="{16977AEA-0164-2303-FC39-A6A2E14C66EB}"/>
              </a:ext>
            </a:extLst>
          </p:cNvPr>
          <p:cNvSpPr txBox="1"/>
          <p:nvPr/>
        </p:nvSpPr>
        <p:spPr>
          <a:xfrm>
            <a:off x="170630" y="2772720"/>
            <a:ext cx="323540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AU" dirty="0">
              <a:cs typeface="Segoe UI"/>
            </a:endParaRPr>
          </a:p>
          <a:p>
            <a:endParaRPr lang="en-US" dirty="0">
              <a:cs typeface="Segoe UI"/>
            </a:endParaRPr>
          </a:p>
        </p:txBody>
      </p:sp>
      <p:sp>
        <p:nvSpPr>
          <p:cNvPr id="11" name="TextBox 10">
            <a:extLst>
              <a:ext uri="{FF2B5EF4-FFF2-40B4-BE49-F238E27FC236}">
                <a16:creationId xmlns:a16="http://schemas.microsoft.com/office/drawing/2014/main" id="{374D8FF6-5F3B-DD06-6BD5-C6CD8561CC90}"/>
              </a:ext>
            </a:extLst>
          </p:cNvPr>
          <p:cNvSpPr txBox="1"/>
          <p:nvPr/>
        </p:nvSpPr>
        <p:spPr>
          <a:xfrm>
            <a:off x="170630" y="4347185"/>
            <a:ext cx="3235400"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12" name="TextBox 11">
            <a:extLst>
              <a:ext uri="{FF2B5EF4-FFF2-40B4-BE49-F238E27FC236}">
                <a16:creationId xmlns:a16="http://schemas.microsoft.com/office/drawing/2014/main" id="{2C4B6890-983C-ADFE-2455-FEF8EFD644F9}"/>
              </a:ext>
            </a:extLst>
          </p:cNvPr>
          <p:cNvSpPr txBox="1"/>
          <p:nvPr/>
        </p:nvSpPr>
        <p:spPr>
          <a:xfrm>
            <a:off x="154223" y="6954890"/>
            <a:ext cx="3235399"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13" name="TextBox 12">
            <a:extLst>
              <a:ext uri="{FF2B5EF4-FFF2-40B4-BE49-F238E27FC236}">
                <a16:creationId xmlns:a16="http://schemas.microsoft.com/office/drawing/2014/main" id="{47D5041D-766C-C43A-CD91-023DC3731CBF}"/>
              </a:ext>
            </a:extLst>
          </p:cNvPr>
          <p:cNvSpPr txBox="1"/>
          <p:nvPr/>
        </p:nvSpPr>
        <p:spPr>
          <a:xfrm>
            <a:off x="154223" y="8234141"/>
            <a:ext cx="323539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r>
              <a:rPr lang="en-AU" b="1" dirty="0">
                <a:cs typeface="Segoe UI"/>
              </a:rPr>
              <a:t>Ethical Considerations:</a:t>
            </a:r>
          </a:p>
          <a:p>
            <a:endParaRPr lang="en-AU" b="1" dirty="0">
              <a:cs typeface="Segoe UI"/>
            </a:endParaRPr>
          </a:p>
        </p:txBody>
      </p:sp>
      <p:sp>
        <p:nvSpPr>
          <p:cNvPr id="15" name="TextBox 14">
            <a:extLst>
              <a:ext uri="{FF2B5EF4-FFF2-40B4-BE49-F238E27FC236}">
                <a16:creationId xmlns:a16="http://schemas.microsoft.com/office/drawing/2014/main" id="{5BCBAF6B-509D-A86B-5337-BCA7FB6DFA54}"/>
              </a:ext>
            </a:extLst>
          </p:cNvPr>
          <p:cNvSpPr txBox="1"/>
          <p:nvPr/>
        </p:nvSpPr>
        <p:spPr>
          <a:xfrm>
            <a:off x="163515" y="8962105"/>
            <a:ext cx="3252026" cy="646331"/>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cs typeface="Calibri"/>
            </a:endParaRPr>
          </a:p>
        </p:txBody>
      </p:sp>
      <p:sp>
        <p:nvSpPr>
          <p:cNvPr id="16" name="TextBox 15">
            <a:extLst>
              <a:ext uri="{FF2B5EF4-FFF2-40B4-BE49-F238E27FC236}">
                <a16:creationId xmlns:a16="http://schemas.microsoft.com/office/drawing/2014/main" id="{77B73952-3BAB-73B1-EFAE-A52AFBCEDDDF}"/>
              </a:ext>
            </a:extLst>
          </p:cNvPr>
          <p:cNvSpPr txBox="1"/>
          <p:nvPr/>
        </p:nvSpPr>
        <p:spPr>
          <a:xfrm>
            <a:off x="3490179" y="1199433"/>
            <a:ext cx="3252030" cy="1477328"/>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Key Findings:</a:t>
            </a:r>
          </a:p>
          <a:p>
            <a:endParaRPr lang="en-AU" b="1" dirty="0"/>
          </a:p>
          <a:p>
            <a:endParaRPr lang="en-AU" b="1" dirty="0">
              <a:cs typeface="Calibri"/>
            </a:endParaRPr>
          </a:p>
          <a:p>
            <a:endParaRPr lang="en-AU" b="1" dirty="0">
              <a:cs typeface="Calibri"/>
            </a:endParaRPr>
          </a:p>
          <a:p>
            <a:endParaRPr lang="en-AU" b="1" dirty="0">
              <a:cs typeface="Calibri"/>
            </a:endParaRPr>
          </a:p>
        </p:txBody>
      </p:sp>
      <p:sp>
        <p:nvSpPr>
          <p:cNvPr id="17" name="TextBox 16">
            <a:extLst>
              <a:ext uri="{FF2B5EF4-FFF2-40B4-BE49-F238E27FC236}">
                <a16:creationId xmlns:a16="http://schemas.microsoft.com/office/drawing/2014/main" id="{A02A9150-57D2-9223-38D8-D7C120C9976E}"/>
              </a:ext>
            </a:extLst>
          </p:cNvPr>
          <p:cNvSpPr txBox="1"/>
          <p:nvPr/>
        </p:nvSpPr>
        <p:spPr>
          <a:xfrm>
            <a:off x="3478930" y="5649171"/>
            <a:ext cx="3235620" cy="1200329"/>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Reliability:</a:t>
            </a:r>
          </a:p>
          <a:p>
            <a:endParaRPr lang="en-AU" b="1" dirty="0"/>
          </a:p>
          <a:p>
            <a:endParaRPr lang="en-AU" b="1" dirty="0"/>
          </a:p>
          <a:p>
            <a:endParaRPr lang="en-AU" b="1" dirty="0"/>
          </a:p>
        </p:txBody>
      </p:sp>
      <p:sp>
        <p:nvSpPr>
          <p:cNvPr id="18" name="TextBox 17">
            <a:extLst>
              <a:ext uri="{FF2B5EF4-FFF2-40B4-BE49-F238E27FC236}">
                <a16:creationId xmlns:a16="http://schemas.microsoft.com/office/drawing/2014/main" id="{8589CF3B-E9C7-B4A4-8033-F830A0DAF6FD}"/>
              </a:ext>
            </a:extLst>
          </p:cNvPr>
          <p:cNvSpPr txBox="1"/>
          <p:nvPr/>
        </p:nvSpPr>
        <p:spPr>
          <a:xfrm>
            <a:off x="3490186" y="56544"/>
            <a:ext cx="3252023" cy="103900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AU" sz="2000" b="1" dirty="0"/>
              <a:t>Source Information:</a:t>
            </a:r>
          </a:p>
          <a:p>
            <a:endParaRPr lang="en-AU" sz="2000" b="1" dirty="0"/>
          </a:p>
          <a:p>
            <a:pPr>
              <a:lnSpc>
                <a:spcPct val="150000"/>
              </a:lnSpc>
            </a:pPr>
            <a:endParaRPr lang="en-AU" sz="1600" dirty="0"/>
          </a:p>
        </p:txBody>
      </p:sp>
      <p:sp>
        <p:nvSpPr>
          <p:cNvPr id="19" name="TextBox 18">
            <a:extLst>
              <a:ext uri="{FF2B5EF4-FFF2-40B4-BE49-F238E27FC236}">
                <a16:creationId xmlns:a16="http://schemas.microsoft.com/office/drawing/2014/main" id="{F550C321-5865-17F1-E78E-14FCF2C3EB99}"/>
              </a:ext>
            </a:extLst>
          </p:cNvPr>
          <p:cNvSpPr txBox="1"/>
          <p:nvPr/>
        </p:nvSpPr>
        <p:spPr>
          <a:xfrm>
            <a:off x="3484666" y="2772720"/>
            <a:ext cx="323540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Validity: </a:t>
            </a:r>
            <a:r>
              <a:rPr lang="en-US" dirty="0">
                <a:cs typeface="Segoe UI"/>
              </a:rPr>
              <a:t>​</a:t>
            </a:r>
          </a:p>
          <a:p>
            <a:endParaRPr lang="en-US" dirty="0">
              <a:cs typeface="Segoe UI"/>
            </a:endParaRPr>
          </a:p>
          <a:p>
            <a:endParaRPr lang="en-US" dirty="0">
              <a:cs typeface="Segoe UI"/>
            </a:endParaRPr>
          </a:p>
          <a:p>
            <a:endParaRPr lang="en-AU" dirty="0">
              <a:cs typeface="Segoe UI"/>
            </a:endParaRPr>
          </a:p>
          <a:p>
            <a:endParaRPr lang="en-US" dirty="0">
              <a:cs typeface="Segoe UI"/>
            </a:endParaRPr>
          </a:p>
        </p:txBody>
      </p:sp>
      <p:sp>
        <p:nvSpPr>
          <p:cNvPr id="20" name="TextBox 19">
            <a:extLst>
              <a:ext uri="{FF2B5EF4-FFF2-40B4-BE49-F238E27FC236}">
                <a16:creationId xmlns:a16="http://schemas.microsoft.com/office/drawing/2014/main" id="{2395225D-990F-5723-ABBB-BD27FBF8E842}"/>
              </a:ext>
            </a:extLst>
          </p:cNvPr>
          <p:cNvSpPr txBox="1"/>
          <p:nvPr/>
        </p:nvSpPr>
        <p:spPr>
          <a:xfrm>
            <a:off x="3484666" y="4347184"/>
            <a:ext cx="3235400"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Credibility:</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21" name="TextBox 20">
            <a:extLst>
              <a:ext uri="{FF2B5EF4-FFF2-40B4-BE49-F238E27FC236}">
                <a16:creationId xmlns:a16="http://schemas.microsoft.com/office/drawing/2014/main" id="{4E5084F6-D69A-DC31-8230-DE5E715563AD}"/>
              </a:ext>
            </a:extLst>
          </p:cNvPr>
          <p:cNvSpPr txBox="1"/>
          <p:nvPr/>
        </p:nvSpPr>
        <p:spPr>
          <a:xfrm>
            <a:off x="3468265" y="6954889"/>
            <a:ext cx="3235399"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cs typeface="Segoe UI"/>
              </a:rPr>
              <a:t>Capabilities Developed:</a:t>
            </a:r>
            <a:r>
              <a:rPr lang="en-US" dirty="0">
                <a:cs typeface="Segoe UI"/>
              </a:rPr>
              <a:t>​</a:t>
            </a:r>
          </a:p>
          <a:p>
            <a:endParaRPr lang="en-AU" dirty="0">
              <a:cs typeface="Segoe UI"/>
            </a:endParaRPr>
          </a:p>
          <a:p>
            <a:endParaRPr lang="en-AU" dirty="0">
              <a:cs typeface="Segoe UI"/>
            </a:endParaRPr>
          </a:p>
          <a:p>
            <a:endParaRPr lang="en-AU" dirty="0">
              <a:cs typeface="Segoe UI"/>
            </a:endParaRPr>
          </a:p>
        </p:txBody>
      </p:sp>
      <p:sp>
        <p:nvSpPr>
          <p:cNvPr id="22" name="TextBox 21">
            <a:extLst>
              <a:ext uri="{FF2B5EF4-FFF2-40B4-BE49-F238E27FC236}">
                <a16:creationId xmlns:a16="http://schemas.microsoft.com/office/drawing/2014/main" id="{AA418DD3-15B1-A2B3-CDC2-9D5C61DC3DA0}"/>
              </a:ext>
            </a:extLst>
          </p:cNvPr>
          <p:cNvSpPr txBox="1"/>
          <p:nvPr/>
        </p:nvSpPr>
        <p:spPr>
          <a:xfrm>
            <a:off x="3468265" y="8234140"/>
            <a:ext cx="3235399"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cs typeface="Segoe UI"/>
              </a:rPr>
              <a:t>​</a:t>
            </a:r>
            <a:r>
              <a:rPr lang="en-AU" b="1" dirty="0">
                <a:cs typeface="Segoe UI"/>
              </a:rPr>
              <a:t>Ethical Considerations:</a:t>
            </a:r>
          </a:p>
          <a:p>
            <a:endParaRPr lang="en-AU" b="1" dirty="0">
              <a:cs typeface="Segoe UI"/>
            </a:endParaRPr>
          </a:p>
        </p:txBody>
      </p:sp>
      <p:sp>
        <p:nvSpPr>
          <p:cNvPr id="23" name="TextBox 22">
            <a:extLst>
              <a:ext uri="{FF2B5EF4-FFF2-40B4-BE49-F238E27FC236}">
                <a16:creationId xmlns:a16="http://schemas.microsoft.com/office/drawing/2014/main" id="{B4DEE99E-C92B-D23E-0F56-97DC635AD744}"/>
              </a:ext>
            </a:extLst>
          </p:cNvPr>
          <p:cNvSpPr txBox="1"/>
          <p:nvPr/>
        </p:nvSpPr>
        <p:spPr>
          <a:xfrm>
            <a:off x="3477553" y="8962104"/>
            <a:ext cx="3252026" cy="646331"/>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r>
              <a:rPr lang="en-AU" b="1" dirty="0"/>
              <a:t>Next:</a:t>
            </a:r>
          </a:p>
          <a:p>
            <a:endParaRPr lang="en-AU" b="1" dirty="0">
              <a:cs typeface="Calibri"/>
            </a:endParaRPr>
          </a:p>
        </p:txBody>
      </p:sp>
    </p:spTree>
    <p:extLst>
      <p:ext uri="{BB962C8B-B14F-4D97-AF65-F5344CB8AC3E}">
        <p14:creationId xmlns:p14="http://schemas.microsoft.com/office/powerpoint/2010/main" val="31082320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1471</Words>
  <Application>Microsoft Macintosh PowerPoint</Application>
  <PresentationFormat>A4 Paper (210x297 mm)</PresentationFormat>
  <Paragraphs>409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Coombes, Jo (Brighton Secondary School)</dc:creator>
  <cp:lastModifiedBy>Heywood-Smith, Emma (Brighton Secondary School)</cp:lastModifiedBy>
  <cp:revision>987</cp:revision>
  <dcterms:created xsi:type="dcterms:W3CDTF">2022-05-06T00:54:07Z</dcterms:created>
  <dcterms:modified xsi:type="dcterms:W3CDTF">2022-09-05T09:50:50Z</dcterms:modified>
</cp:coreProperties>
</file>