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40"/>
  </p:notesMasterIdLst>
  <p:sldIdLst>
    <p:sldId id="312" r:id="rId3"/>
    <p:sldId id="269" r:id="rId4"/>
    <p:sldId id="322" r:id="rId5"/>
    <p:sldId id="323" r:id="rId6"/>
    <p:sldId id="273" r:id="rId7"/>
    <p:sldId id="319" r:id="rId8"/>
    <p:sldId id="277" r:id="rId9"/>
    <p:sldId id="337" r:id="rId10"/>
    <p:sldId id="326" r:id="rId11"/>
    <p:sldId id="338" r:id="rId12"/>
    <p:sldId id="325" r:id="rId13"/>
    <p:sldId id="327" r:id="rId14"/>
    <p:sldId id="329" r:id="rId15"/>
    <p:sldId id="328" r:id="rId16"/>
    <p:sldId id="331" r:id="rId17"/>
    <p:sldId id="330" r:id="rId18"/>
    <p:sldId id="332" r:id="rId19"/>
    <p:sldId id="335" r:id="rId20"/>
    <p:sldId id="333" r:id="rId21"/>
    <p:sldId id="334" r:id="rId22"/>
    <p:sldId id="336" r:id="rId23"/>
    <p:sldId id="324" r:id="rId24"/>
    <p:sldId id="275" r:id="rId25"/>
    <p:sldId id="299" r:id="rId26"/>
    <p:sldId id="274" r:id="rId27"/>
    <p:sldId id="300" r:id="rId28"/>
    <p:sldId id="276" r:id="rId29"/>
    <p:sldId id="286" r:id="rId30"/>
    <p:sldId id="301" r:id="rId31"/>
    <p:sldId id="302" r:id="rId32"/>
    <p:sldId id="303" r:id="rId33"/>
    <p:sldId id="304" r:id="rId34"/>
    <p:sldId id="305" r:id="rId35"/>
    <p:sldId id="291" r:id="rId36"/>
    <p:sldId id="313" r:id="rId37"/>
    <p:sldId id="296" r:id="rId38"/>
    <p:sldId id="31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0" autoAdjust="0"/>
    <p:restoredTop sz="94660"/>
  </p:normalViewPr>
  <p:slideViewPr>
    <p:cSldViewPr snapToGrid="0">
      <p:cViewPr varScale="1">
        <p:scale>
          <a:sx n="73" d="100"/>
          <a:sy n="73" d="100"/>
        </p:scale>
        <p:origin x="208" y="48"/>
      </p:cViewPr>
      <p:guideLst>
        <p:guide orient="horz" pos="2160"/>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C8CE6-A92D-40FD-A91D-FFD690E198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CFB3793-F398-4CBD-BAF8-B5A49794129B}">
      <dgm:prSet/>
      <dgm:spPr/>
      <dgm:t>
        <a:bodyPr/>
        <a:lstStyle/>
        <a:p>
          <a:pPr>
            <a:lnSpc>
              <a:spcPct val="100000"/>
            </a:lnSpc>
          </a:pPr>
          <a:r>
            <a:rPr lang="en-GB" b="0" i="0" baseline="0" dirty="0">
              <a:latin typeface="Garamond" panose="02020404030301010803" pitchFamily="18" charset="0"/>
            </a:rPr>
            <a:t>What is marketing ? Marketing is defined as “the process by which companies create value for customers and build strong relationships to capture value from customers in return.” Kotler, </a:t>
          </a:r>
          <a:r>
            <a:rPr lang="en-GB" b="0" i="1" baseline="0" dirty="0">
              <a:latin typeface="Garamond" panose="02020404030301010803" pitchFamily="18" charset="0"/>
            </a:rPr>
            <a:t>Principles of Marketing, </a:t>
          </a:r>
          <a:r>
            <a:rPr lang="en-GB" b="0" i="0" baseline="0" dirty="0">
              <a:latin typeface="Garamond" panose="02020404030301010803" pitchFamily="18" charset="0"/>
            </a:rPr>
            <a:t> p.5</a:t>
          </a:r>
          <a:endParaRPr lang="en-US" dirty="0">
            <a:latin typeface="Garamond" panose="02020404030301010803" pitchFamily="18" charset="0"/>
          </a:endParaRPr>
        </a:p>
      </dgm:t>
    </dgm:pt>
    <dgm:pt modelId="{70A38E30-43EC-4F3F-B0A5-6821DA07B9CC}" type="parTrans" cxnId="{A5675393-6872-4F17-9599-9B4929378704}">
      <dgm:prSet/>
      <dgm:spPr/>
      <dgm:t>
        <a:bodyPr/>
        <a:lstStyle/>
        <a:p>
          <a:endParaRPr lang="en-US"/>
        </a:p>
      </dgm:t>
    </dgm:pt>
    <dgm:pt modelId="{3C816316-A2FB-457C-8BA4-E3AF43ED2E4B}" type="sibTrans" cxnId="{A5675393-6872-4F17-9599-9B4929378704}">
      <dgm:prSet/>
      <dgm:spPr/>
      <dgm:t>
        <a:bodyPr/>
        <a:lstStyle/>
        <a:p>
          <a:pPr>
            <a:lnSpc>
              <a:spcPct val="100000"/>
            </a:lnSpc>
          </a:pPr>
          <a:endParaRPr lang="en-US"/>
        </a:p>
      </dgm:t>
    </dgm:pt>
    <dgm:pt modelId="{FD955A0D-55C4-463F-BCA5-236EA8EFCD8A}">
      <dgm:prSet/>
      <dgm:spPr/>
      <dgm:t>
        <a:bodyPr/>
        <a:lstStyle/>
        <a:p>
          <a:pPr>
            <a:lnSpc>
              <a:spcPct val="100000"/>
            </a:lnSpc>
          </a:pPr>
          <a:r>
            <a:rPr lang="en-GB" b="0" i="0" baseline="0" dirty="0">
              <a:latin typeface="Garamond" panose="02020404030301010803" pitchFamily="18" charset="0"/>
            </a:rPr>
            <a:t>What are customer needs , wants &amp; demand?</a:t>
          </a:r>
          <a:endParaRPr lang="en-US" dirty="0">
            <a:latin typeface="Garamond" panose="02020404030301010803" pitchFamily="18" charset="0"/>
          </a:endParaRPr>
        </a:p>
      </dgm:t>
    </dgm:pt>
    <dgm:pt modelId="{BC9B8BB2-5A57-4A6C-BA87-130CB1C78504}" type="parTrans" cxnId="{14A1FE33-E747-48B5-8C7C-1B28DF27A903}">
      <dgm:prSet/>
      <dgm:spPr/>
      <dgm:t>
        <a:bodyPr/>
        <a:lstStyle/>
        <a:p>
          <a:endParaRPr lang="en-US"/>
        </a:p>
      </dgm:t>
    </dgm:pt>
    <dgm:pt modelId="{605B02FA-F8C8-4EAC-BCE5-D478BC64D654}" type="sibTrans" cxnId="{14A1FE33-E747-48B5-8C7C-1B28DF27A903}">
      <dgm:prSet/>
      <dgm:spPr/>
      <dgm:t>
        <a:bodyPr/>
        <a:lstStyle/>
        <a:p>
          <a:pPr>
            <a:lnSpc>
              <a:spcPct val="100000"/>
            </a:lnSpc>
          </a:pPr>
          <a:endParaRPr lang="en-US"/>
        </a:p>
      </dgm:t>
    </dgm:pt>
    <dgm:pt modelId="{5041893D-D17C-4059-A46C-A53DB6C90CFB}">
      <dgm:prSet/>
      <dgm:spPr/>
      <dgm:t>
        <a:bodyPr/>
        <a:lstStyle/>
        <a:p>
          <a:pPr>
            <a:lnSpc>
              <a:spcPct val="100000"/>
            </a:lnSpc>
          </a:pPr>
          <a:r>
            <a:rPr lang="en-GB" b="0" i="0" baseline="0" dirty="0">
              <a:latin typeface="Garamond" panose="02020404030301010803" pitchFamily="18" charset="0"/>
            </a:rPr>
            <a:t>CRM? The overall process of building and maintaining profitable customer relationships by delivering superior customer value and satisfaction. What is customer lifetime value ? Customer Equity ? </a:t>
          </a:r>
          <a:endParaRPr lang="en-US" dirty="0">
            <a:latin typeface="Garamond" panose="02020404030301010803" pitchFamily="18" charset="0"/>
          </a:endParaRPr>
        </a:p>
      </dgm:t>
    </dgm:pt>
    <dgm:pt modelId="{3EE452B7-B28F-47B6-85F1-3412095ACBFB}" type="parTrans" cxnId="{3F1B7CE0-7953-44D5-8D88-568C7DD5F260}">
      <dgm:prSet/>
      <dgm:spPr/>
      <dgm:t>
        <a:bodyPr/>
        <a:lstStyle/>
        <a:p>
          <a:endParaRPr lang="en-US"/>
        </a:p>
      </dgm:t>
    </dgm:pt>
    <dgm:pt modelId="{6C5EBDE0-C63F-4ABA-BC8B-396F2B94B547}" type="sibTrans" cxnId="{3F1B7CE0-7953-44D5-8D88-568C7DD5F260}">
      <dgm:prSet/>
      <dgm:spPr/>
      <dgm:t>
        <a:bodyPr/>
        <a:lstStyle/>
        <a:p>
          <a:pPr>
            <a:lnSpc>
              <a:spcPct val="100000"/>
            </a:lnSpc>
          </a:pPr>
          <a:endParaRPr lang="en-US"/>
        </a:p>
      </dgm:t>
    </dgm:pt>
    <dgm:pt modelId="{D3EED958-354E-4411-AB6C-DA42897FDEFA}">
      <dgm:prSet/>
      <dgm:spPr/>
      <dgm:t>
        <a:bodyPr/>
        <a:lstStyle/>
        <a:p>
          <a:pPr>
            <a:lnSpc>
              <a:spcPct val="100000"/>
            </a:lnSpc>
          </a:pPr>
          <a:r>
            <a:rPr lang="en-GB" b="0" i="0" baseline="0" dirty="0">
              <a:latin typeface="Garamond" panose="02020404030301010803" pitchFamily="18" charset="0"/>
            </a:rPr>
            <a:t>Customer classification (stranger, Barnacle, butterfly, true friends)</a:t>
          </a:r>
          <a:endParaRPr lang="en-US" dirty="0">
            <a:latin typeface="Garamond" panose="02020404030301010803" pitchFamily="18" charset="0"/>
          </a:endParaRPr>
        </a:p>
      </dgm:t>
    </dgm:pt>
    <dgm:pt modelId="{407E3AFE-C295-4B7B-A8F0-90758603B885}" type="parTrans" cxnId="{630A5E55-1FEB-4E32-8ABE-3F1087DC937D}">
      <dgm:prSet/>
      <dgm:spPr/>
      <dgm:t>
        <a:bodyPr/>
        <a:lstStyle/>
        <a:p>
          <a:endParaRPr lang="en-US"/>
        </a:p>
      </dgm:t>
    </dgm:pt>
    <dgm:pt modelId="{7A5E095B-885E-465A-8B6B-3D6033BCD5F5}" type="sibTrans" cxnId="{630A5E55-1FEB-4E32-8ABE-3F1087DC937D}">
      <dgm:prSet/>
      <dgm:spPr/>
      <dgm:t>
        <a:bodyPr/>
        <a:lstStyle/>
        <a:p>
          <a:endParaRPr lang="en-US"/>
        </a:p>
      </dgm:t>
    </dgm:pt>
    <dgm:pt modelId="{9ADA097E-BBB3-4628-9C3E-11D9E737FA2D}" type="pres">
      <dgm:prSet presAssocID="{55DC8CE6-A92D-40FD-A91D-FFD690E198DF}" presName="root" presStyleCnt="0">
        <dgm:presLayoutVars>
          <dgm:dir/>
          <dgm:resizeHandles val="exact"/>
        </dgm:presLayoutVars>
      </dgm:prSet>
      <dgm:spPr/>
    </dgm:pt>
    <dgm:pt modelId="{046B407D-7A4E-4D10-B354-FD6CE37F0709}" type="pres">
      <dgm:prSet presAssocID="{9CFB3793-F398-4CBD-BAF8-B5A49794129B}" presName="compNode" presStyleCnt="0"/>
      <dgm:spPr/>
    </dgm:pt>
    <dgm:pt modelId="{F01AC220-4E2E-4E5A-A330-6E75FB2BBCEF}" type="pres">
      <dgm:prSet presAssocID="{9CFB3793-F398-4CBD-BAF8-B5A49794129B}" presName="bgRect" presStyleLbl="bgShp" presStyleIdx="0" presStyleCnt="4"/>
      <dgm:spPr/>
    </dgm:pt>
    <dgm:pt modelId="{470191DF-4FBC-48E5-BDF5-A406CC5734AF}" type="pres">
      <dgm:prSet presAssocID="{9CFB3793-F398-4CBD-BAF8-B5A4979412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C46E2B0-B423-414A-A193-0CF1031DE770}" type="pres">
      <dgm:prSet presAssocID="{9CFB3793-F398-4CBD-BAF8-B5A49794129B}" presName="spaceRect" presStyleCnt="0"/>
      <dgm:spPr/>
    </dgm:pt>
    <dgm:pt modelId="{748CC7CC-2957-40DC-A025-C631EAB69764}" type="pres">
      <dgm:prSet presAssocID="{9CFB3793-F398-4CBD-BAF8-B5A49794129B}" presName="parTx" presStyleLbl="revTx" presStyleIdx="0" presStyleCnt="4">
        <dgm:presLayoutVars>
          <dgm:chMax val="0"/>
          <dgm:chPref val="0"/>
        </dgm:presLayoutVars>
      </dgm:prSet>
      <dgm:spPr/>
    </dgm:pt>
    <dgm:pt modelId="{F7C67C10-5427-4B5F-BFB9-488BD053B3F5}" type="pres">
      <dgm:prSet presAssocID="{3C816316-A2FB-457C-8BA4-E3AF43ED2E4B}" presName="sibTrans" presStyleCnt="0"/>
      <dgm:spPr/>
    </dgm:pt>
    <dgm:pt modelId="{6A045F0E-AECD-477D-ADC1-F391C8DCBB1A}" type="pres">
      <dgm:prSet presAssocID="{FD955A0D-55C4-463F-BCA5-236EA8EFCD8A}" presName="compNode" presStyleCnt="0"/>
      <dgm:spPr/>
    </dgm:pt>
    <dgm:pt modelId="{23E0FB7B-BB68-461A-B762-9A0E183FB22D}" type="pres">
      <dgm:prSet presAssocID="{FD955A0D-55C4-463F-BCA5-236EA8EFCD8A}" presName="bgRect" presStyleLbl="bgShp" presStyleIdx="1" presStyleCnt="4"/>
      <dgm:spPr/>
    </dgm:pt>
    <dgm:pt modelId="{57A13A68-0B06-4168-AE73-C1FB843D8322}" type="pres">
      <dgm:prSet presAssocID="{FD955A0D-55C4-463F-BCA5-236EA8EFCD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07064FC6-24EE-4B10-B1AD-F723F3CCB861}" type="pres">
      <dgm:prSet presAssocID="{FD955A0D-55C4-463F-BCA5-236EA8EFCD8A}" presName="spaceRect" presStyleCnt="0"/>
      <dgm:spPr/>
    </dgm:pt>
    <dgm:pt modelId="{9B0C37CE-8D55-40EB-B86B-7E8798B0EB45}" type="pres">
      <dgm:prSet presAssocID="{FD955A0D-55C4-463F-BCA5-236EA8EFCD8A}" presName="parTx" presStyleLbl="revTx" presStyleIdx="1" presStyleCnt="4">
        <dgm:presLayoutVars>
          <dgm:chMax val="0"/>
          <dgm:chPref val="0"/>
        </dgm:presLayoutVars>
      </dgm:prSet>
      <dgm:spPr/>
    </dgm:pt>
    <dgm:pt modelId="{E76694C8-2491-4472-BA59-4C9341910352}" type="pres">
      <dgm:prSet presAssocID="{605B02FA-F8C8-4EAC-BCE5-D478BC64D654}" presName="sibTrans" presStyleCnt="0"/>
      <dgm:spPr/>
    </dgm:pt>
    <dgm:pt modelId="{625DC70C-1C23-494C-8443-CEA1270BBE6B}" type="pres">
      <dgm:prSet presAssocID="{5041893D-D17C-4059-A46C-A53DB6C90CFB}" presName="compNode" presStyleCnt="0"/>
      <dgm:spPr/>
    </dgm:pt>
    <dgm:pt modelId="{A1CE0FC1-674A-4F8C-A1C0-C8487693BA4D}" type="pres">
      <dgm:prSet presAssocID="{5041893D-D17C-4059-A46C-A53DB6C90CFB}" presName="bgRect" presStyleLbl="bgShp" presStyleIdx="2" presStyleCnt="4"/>
      <dgm:spPr/>
    </dgm:pt>
    <dgm:pt modelId="{72CF1066-732F-4B71-BDAE-F1136D616F3F}" type="pres">
      <dgm:prSet presAssocID="{5041893D-D17C-4059-A46C-A53DB6C90CF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D98BB56F-127E-4AAA-9FB7-FE7052ECD29E}" type="pres">
      <dgm:prSet presAssocID="{5041893D-D17C-4059-A46C-A53DB6C90CFB}" presName="spaceRect" presStyleCnt="0"/>
      <dgm:spPr/>
    </dgm:pt>
    <dgm:pt modelId="{60223C86-F384-4182-A921-63D1A007520F}" type="pres">
      <dgm:prSet presAssocID="{5041893D-D17C-4059-A46C-A53DB6C90CFB}" presName="parTx" presStyleLbl="revTx" presStyleIdx="2" presStyleCnt="4">
        <dgm:presLayoutVars>
          <dgm:chMax val="0"/>
          <dgm:chPref val="0"/>
        </dgm:presLayoutVars>
      </dgm:prSet>
      <dgm:spPr/>
    </dgm:pt>
    <dgm:pt modelId="{3CE64957-ED9C-42CD-835D-4A3266539CF8}" type="pres">
      <dgm:prSet presAssocID="{6C5EBDE0-C63F-4ABA-BC8B-396F2B94B547}" presName="sibTrans" presStyleCnt="0"/>
      <dgm:spPr/>
    </dgm:pt>
    <dgm:pt modelId="{E7095F2B-8C46-45B9-A5B9-A3DC374FD40A}" type="pres">
      <dgm:prSet presAssocID="{D3EED958-354E-4411-AB6C-DA42897FDEFA}" presName="compNode" presStyleCnt="0"/>
      <dgm:spPr/>
    </dgm:pt>
    <dgm:pt modelId="{13598AA8-293C-4A73-B805-1F5C5A7E0EB9}" type="pres">
      <dgm:prSet presAssocID="{D3EED958-354E-4411-AB6C-DA42897FDEFA}" presName="bgRect" presStyleLbl="bgShp" presStyleIdx="3" presStyleCnt="4"/>
      <dgm:spPr/>
    </dgm:pt>
    <dgm:pt modelId="{74663119-CFD6-4687-9AC1-B10C60126C3E}" type="pres">
      <dgm:prSet presAssocID="{D3EED958-354E-4411-AB6C-DA42897FDE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e"/>
        </a:ext>
      </dgm:extLst>
    </dgm:pt>
    <dgm:pt modelId="{C66A1DC5-A5CB-4B49-B798-FEA3C146453D}" type="pres">
      <dgm:prSet presAssocID="{D3EED958-354E-4411-AB6C-DA42897FDEFA}" presName="spaceRect" presStyleCnt="0"/>
      <dgm:spPr/>
    </dgm:pt>
    <dgm:pt modelId="{C110D85B-3F82-4EC0-AE36-1D03898D31AE}" type="pres">
      <dgm:prSet presAssocID="{D3EED958-354E-4411-AB6C-DA42897FDEFA}" presName="parTx" presStyleLbl="revTx" presStyleIdx="3" presStyleCnt="4">
        <dgm:presLayoutVars>
          <dgm:chMax val="0"/>
          <dgm:chPref val="0"/>
        </dgm:presLayoutVars>
      </dgm:prSet>
      <dgm:spPr/>
    </dgm:pt>
  </dgm:ptLst>
  <dgm:cxnLst>
    <dgm:cxn modelId="{14A1FE33-E747-48B5-8C7C-1B28DF27A903}" srcId="{55DC8CE6-A92D-40FD-A91D-FFD690E198DF}" destId="{FD955A0D-55C4-463F-BCA5-236EA8EFCD8A}" srcOrd="1" destOrd="0" parTransId="{BC9B8BB2-5A57-4A6C-BA87-130CB1C78504}" sibTransId="{605B02FA-F8C8-4EAC-BCE5-D478BC64D654}"/>
    <dgm:cxn modelId="{B2590042-8713-4BC8-AA39-D82CCA8DB132}" type="presOf" srcId="{D3EED958-354E-4411-AB6C-DA42897FDEFA}" destId="{C110D85B-3F82-4EC0-AE36-1D03898D31AE}" srcOrd="0" destOrd="0" presId="urn:microsoft.com/office/officeart/2018/2/layout/IconVerticalSolidList"/>
    <dgm:cxn modelId="{630A5E55-1FEB-4E32-8ABE-3F1087DC937D}" srcId="{55DC8CE6-A92D-40FD-A91D-FFD690E198DF}" destId="{D3EED958-354E-4411-AB6C-DA42897FDEFA}" srcOrd="3" destOrd="0" parTransId="{407E3AFE-C295-4B7B-A8F0-90758603B885}" sibTransId="{7A5E095B-885E-465A-8B6B-3D6033BCD5F5}"/>
    <dgm:cxn modelId="{EF5CCF7B-9A74-4052-881F-76F6FAA29CF1}" type="presOf" srcId="{9CFB3793-F398-4CBD-BAF8-B5A49794129B}" destId="{748CC7CC-2957-40DC-A025-C631EAB69764}" srcOrd="0" destOrd="0" presId="urn:microsoft.com/office/officeart/2018/2/layout/IconVerticalSolidList"/>
    <dgm:cxn modelId="{A5675393-6872-4F17-9599-9B4929378704}" srcId="{55DC8CE6-A92D-40FD-A91D-FFD690E198DF}" destId="{9CFB3793-F398-4CBD-BAF8-B5A49794129B}" srcOrd="0" destOrd="0" parTransId="{70A38E30-43EC-4F3F-B0A5-6821DA07B9CC}" sibTransId="{3C816316-A2FB-457C-8BA4-E3AF43ED2E4B}"/>
    <dgm:cxn modelId="{9718BD9C-BF23-446B-A12F-A228EDB00F0B}" type="presOf" srcId="{55DC8CE6-A92D-40FD-A91D-FFD690E198DF}" destId="{9ADA097E-BBB3-4628-9C3E-11D9E737FA2D}" srcOrd="0" destOrd="0" presId="urn:microsoft.com/office/officeart/2018/2/layout/IconVerticalSolidList"/>
    <dgm:cxn modelId="{2BA643B9-E26E-4E78-8937-93EF35B9A226}" type="presOf" srcId="{FD955A0D-55C4-463F-BCA5-236EA8EFCD8A}" destId="{9B0C37CE-8D55-40EB-B86B-7E8798B0EB45}" srcOrd="0" destOrd="0" presId="urn:microsoft.com/office/officeart/2018/2/layout/IconVerticalSolidList"/>
    <dgm:cxn modelId="{3F1B7CE0-7953-44D5-8D88-568C7DD5F260}" srcId="{55DC8CE6-A92D-40FD-A91D-FFD690E198DF}" destId="{5041893D-D17C-4059-A46C-A53DB6C90CFB}" srcOrd="2" destOrd="0" parTransId="{3EE452B7-B28F-47B6-85F1-3412095ACBFB}" sibTransId="{6C5EBDE0-C63F-4ABA-BC8B-396F2B94B547}"/>
    <dgm:cxn modelId="{C8020CF3-6C38-4A59-85AF-6E50DE4B79DF}" type="presOf" srcId="{5041893D-D17C-4059-A46C-A53DB6C90CFB}" destId="{60223C86-F384-4182-A921-63D1A007520F}" srcOrd="0" destOrd="0" presId="urn:microsoft.com/office/officeart/2018/2/layout/IconVerticalSolidList"/>
    <dgm:cxn modelId="{EA04D1B6-6066-4BB7-8A42-6ECB80595965}" type="presParOf" srcId="{9ADA097E-BBB3-4628-9C3E-11D9E737FA2D}" destId="{046B407D-7A4E-4D10-B354-FD6CE37F0709}" srcOrd="0" destOrd="0" presId="urn:microsoft.com/office/officeart/2018/2/layout/IconVerticalSolidList"/>
    <dgm:cxn modelId="{B167B9B4-10AB-4FE9-8866-E3D6833353DA}" type="presParOf" srcId="{046B407D-7A4E-4D10-B354-FD6CE37F0709}" destId="{F01AC220-4E2E-4E5A-A330-6E75FB2BBCEF}" srcOrd="0" destOrd="0" presId="urn:microsoft.com/office/officeart/2018/2/layout/IconVerticalSolidList"/>
    <dgm:cxn modelId="{9B76FD2F-AD57-4231-87CA-791C82C12144}" type="presParOf" srcId="{046B407D-7A4E-4D10-B354-FD6CE37F0709}" destId="{470191DF-4FBC-48E5-BDF5-A406CC5734AF}" srcOrd="1" destOrd="0" presId="urn:microsoft.com/office/officeart/2018/2/layout/IconVerticalSolidList"/>
    <dgm:cxn modelId="{6A0786A6-911C-49DB-8E14-1627E2B84979}" type="presParOf" srcId="{046B407D-7A4E-4D10-B354-FD6CE37F0709}" destId="{0C46E2B0-B423-414A-A193-0CF1031DE770}" srcOrd="2" destOrd="0" presId="urn:microsoft.com/office/officeart/2018/2/layout/IconVerticalSolidList"/>
    <dgm:cxn modelId="{A1C65A8A-307B-403A-8601-488B44EFDD44}" type="presParOf" srcId="{046B407D-7A4E-4D10-B354-FD6CE37F0709}" destId="{748CC7CC-2957-40DC-A025-C631EAB69764}" srcOrd="3" destOrd="0" presId="urn:microsoft.com/office/officeart/2018/2/layout/IconVerticalSolidList"/>
    <dgm:cxn modelId="{7FC77867-851E-41D1-9363-4D6B6F7C6ED8}" type="presParOf" srcId="{9ADA097E-BBB3-4628-9C3E-11D9E737FA2D}" destId="{F7C67C10-5427-4B5F-BFB9-488BD053B3F5}" srcOrd="1" destOrd="0" presId="urn:microsoft.com/office/officeart/2018/2/layout/IconVerticalSolidList"/>
    <dgm:cxn modelId="{339D204B-88B1-48F5-8CCF-D7F28FCE39C8}" type="presParOf" srcId="{9ADA097E-BBB3-4628-9C3E-11D9E737FA2D}" destId="{6A045F0E-AECD-477D-ADC1-F391C8DCBB1A}" srcOrd="2" destOrd="0" presId="urn:microsoft.com/office/officeart/2018/2/layout/IconVerticalSolidList"/>
    <dgm:cxn modelId="{D072373E-6E06-4535-947F-72364AED7313}" type="presParOf" srcId="{6A045F0E-AECD-477D-ADC1-F391C8DCBB1A}" destId="{23E0FB7B-BB68-461A-B762-9A0E183FB22D}" srcOrd="0" destOrd="0" presId="urn:microsoft.com/office/officeart/2018/2/layout/IconVerticalSolidList"/>
    <dgm:cxn modelId="{BDEBE74B-2493-4DE1-B357-D549C93683BF}" type="presParOf" srcId="{6A045F0E-AECD-477D-ADC1-F391C8DCBB1A}" destId="{57A13A68-0B06-4168-AE73-C1FB843D8322}" srcOrd="1" destOrd="0" presId="urn:microsoft.com/office/officeart/2018/2/layout/IconVerticalSolidList"/>
    <dgm:cxn modelId="{B29C350A-55E7-4DA2-BEB2-9839DAC0927C}" type="presParOf" srcId="{6A045F0E-AECD-477D-ADC1-F391C8DCBB1A}" destId="{07064FC6-24EE-4B10-B1AD-F723F3CCB861}" srcOrd="2" destOrd="0" presId="urn:microsoft.com/office/officeart/2018/2/layout/IconVerticalSolidList"/>
    <dgm:cxn modelId="{352928D4-00E1-4DD9-ACAC-C0635A1A4BC9}" type="presParOf" srcId="{6A045F0E-AECD-477D-ADC1-F391C8DCBB1A}" destId="{9B0C37CE-8D55-40EB-B86B-7E8798B0EB45}" srcOrd="3" destOrd="0" presId="urn:microsoft.com/office/officeart/2018/2/layout/IconVerticalSolidList"/>
    <dgm:cxn modelId="{2BE1FB9B-92B4-4175-ACBC-F517BAED9D00}" type="presParOf" srcId="{9ADA097E-BBB3-4628-9C3E-11D9E737FA2D}" destId="{E76694C8-2491-4472-BA59-4C9341910352}" srcOrd="3" destOrd="0" presId="urn:microsoft.com/office/officeart/2018/2/layout/IconVerticalSolidList"/>
    <dgm:cxn modelId="{3893F921-C94C-44ED-95C7-BCA9AB9A9813}" type="presParOf" srcId="{9ADA097E-BBB3-4628-9C3E-11D9E737FA2D}" destId="{625DC70C-1C23-494C-8443-CEA1270BBE6B}" srcOrd="4" destOrd="0" presId="urn:microsoft.com/office/officeart/2018/2/layout/IconVerticalSolidList"/>
    <dgm:cxn modelId="{AB4B39B0-3210-4B6C-87FC-45E6759F72CC}" type="presParOf" srcId="{625DC70C-1C23-494C-8443-CEA1270BBE6B}" destId="{A1CE0FC1-674A-4F8C-A1C0-C8487693BA4D}" srcOrd="0" destOrd="0" presId="urn:microsoft.com/office/officeart/2018/2/layout/IconVerticalSolidList"/>
    <dgm:cxn modelId="{F2E3E2C3-18C7-4767-8955-6EE5781956D5}" type="presParOf" srcId="{625DC70C-1C23-494C-8443-CEA1270BBE6B}" destId="{72CF1066-732F-4B71-BDAE-F1136D616F3F}" srcOrd="1" destOrd="0" presId="urn:microsoft.com/office/officeart/2018/2/layout/IconVerticalSolidList"/>
    <dgm:cxn modelId="{038B6659-9F8C-442B-8F8D-B22F702C094A}" type="presParOf" srcId="{625DC70C-1C23-494C-8443-CEA1270BBE6B}" destId="{D98BB56F-127E-4AAA-9FB7-FE7052ECD29E}" srcOrd="2" destOrd="0" presId="urn:microsoft.com/office/officeart/2018/2/layout/IconVerticalSolidList"/>
    <dgm:cxn modelId="{5FE0FAAE-A1AD-46B6-8EFB-6B67DC60F6DA}" type="presParOf" srcId="{625DC70C-1C23-494C-8443-CEA1270BBE6B}" destId="{60223C86-F384-4182-A921-63D1A007520F}" srcOrd="3" destOrd="0" presId="urn:microsoft.com/office/officeart/2018/2/layout/IconVerticalSolidList"/>
    <dgm:cxn modelId="{3BF6F351-6419-4140-9E1B-4C2EAF2B72AE}" type="presParOf" srcId="{9ADA097E-BBB3-4628-9C3E-11D9E737FA2D}" destId="{3CE64957-ED9C-42CD-835D-4A3266539CF8}" srcOrd="5" destOrd="0" presId="urn:microsoft.com/office/officeart/2018/2/layout/IconVerticalSolidList"/>
    <dgm:cxn modelId="{821DA1EA-6783-4E22-8364-14B7BF18A717}" type="presParOf" srcId="{9ADA097E-BBB3-4628-9C3E-11D9E737FA2D}" destId="{E7095F2B-8C46-45B9-A5B9-A3DC374FD40A}" srcOrd="6" destOrd="0" presId="urn:microsoft.com/office/officeart/2018/2/layout/IconVerticalSolidList"/>
    <dgm:cxn modelId="{0AAA3342-0745-44E4-B683-7A13CD73ECAD}" type="presParOf" srcId="{E7095F2B-8C46-45B9-A5B9-A3DC374FD40A}" destId="{13598AA8-293C-4A73-B805-1F5C5A7E0EB9}" srcOrd="0" destOrd="0" presId="urn:microsoft.com/office/officeart/2018/2/layout/IconVerticalSolidList"/>
    <dgm:cxn modelId="{4B07ACC3-248E-4C19-B9DC-E7B7EA83918A}" type="presParOf" srcId="{E7095F2B-8C46-45B9-A5B9-A3DC374FD40A}" destId="{74663119-CFD6-4687-9AC1-B10C60126C3E}" srcOrd="1" destOrd="0" presId="urn:microsoft.com/office/officeart/2018/2/layout/IconVerticalSolidList"/>
    <dgm:cxn modelId="{5A8B315F-7350-4DFA-878F-DD4A898DFFAF}" type="presParOf" srcId="{E7095F2B-8C46-45B9-A5B9-A3DC374FD40A}" destId="{C66A1DC5-A5CB-4B49-B798-FEA3C146453D}" srcOrd="2" destOrd="0" presId="urn:microsoft.com/office/officeart/2018/2/layout/IconVerticalSolidList"/>
    <dgm:cxn modelId="{EFD89A9D-02C5-4446-94A7-07F6A7108C15}" type="presParOf" srcId="{E7095F2B-8C46-45B9-A5B9-A3DC374FD40A}" destId="{C110D85B-3F82-4EC0-AE36-1D03898D31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2" loCatId="list" qsTypeId="urn:microsoft.com/office/officeart/2005/8/quickstyle/simple1#11" qsCatId="simple" csTypeId="urn:microsoft.com/office/officeart/2005/8/colors/colorful5" csCatId="colorful"/>
      <dgm:spPr/>
      <dgm:t>
        <a:bodyPr/>
        <a:lstStyle/>
        <a:p>
          <a:endParaRPr lang="en-US"/>
        </a:p>
      </dgm:t>
    </dgm:pt>
    <dgm:pt modelId="{5668902E-25D6-41E1-A845-6B72345E84AC}">
      <dgm:prSet/>
      <dgm:spPr/>
      <dgm:t>
        <a:bodyPr/>
        <a:lstStyle/>
        <a:p>
          <a:pPr rtl="0"/>
          <a:r>
            <a:rPr lang="en-US" b="0"/>
            <a:t>Resellers</a:t>
          </a:r>
          <a:endParaRPr lang="en-US" dirty="0"/>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a:t>Physical distribution firms</a:t>
          </a:r>
          <a:endParaRPr lang="en-US" dirty="0"/>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a:t>Marketing services agencies</a:t>
          </a:r>
          <a:endParaRPr lang="en-US" dirty="0"/>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a:t>Financial intermediaries</a:t>
          </a:r>
          <a:endParaRPr lang="en-US" b="0" dirty="0"/>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pt>
    <dgm:pt modelId="{AC6025E5-5EFB-4C5B-8EFA-82669079CF1F}" type="pres">
      <dgm:prSet presAssocID="{5668902E-25D6-41E1-A845-6B72345E84AC}" presName="node" presStyleLbl="node1" presStyleIdx="0" presStyleCnt="4">
        <dgm:presLayoutVars>
          <dgm:bulletEnabled val="1"/>
        </dgm:presLayoutVars>
      </dgm:prSet>
      <dgm:spPr/>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pt>
  </dgm:ptLst>
  <dgm:cxnLst>
    <dgm:cxn modelId="{9A92A11B-9BAC-498C-A22E-EA5B332F1730}" type="presOf" srcId="{A860F2B6-5562-48A7-94EA-E3F3144B9E50}" destId="{FA902E41-D71C-4435-AB4D-FB7F21B7C759}" srcOrd="0" destOrd="0" presId="urn:microsoft.com/office/officeart/2005/8/layout/default#2"/>
    <dgm:cxn modelId="{1D55DE5F-98AA-47AE-9805-27FF90E32952}" type="presOf" srcId="{BBDAC0FB-B081-4173-BF0A-FC73F34EA3A1}" destId="{1B8E94BB-9D98-4437-8ECC-34814865DAC6}" srcOrd="0" destOrd="0" presId="urn:microsoft.com/office/officeart/2005/8/layout/default#2"/>
    <dgm:cxn modelId="{59935E4E-0343-4E8C-B9AC-7FB3D5FCADF0}" type="presOf" srcId="{5668902E-25D6-41E1-A845-6B72345E84AC}" destId="{AC6025E5-5EFB-4C5B-8EFA-82669079CF1F}" srcOrd="0" destOrd="0" presId="urn:microsoft.com/office/officeart/2005/8/layout/default#2"/>
    <dgm:cxn modelId="{DA041E7B-52C7-423F-9D78-F5A0B5BEA0CE}" type="presOf" srcId="{51E28EDD-E0C3-44C8-8625-5C1719876AC3}" destId="{58625619-1163-4221-B0C9-9CEF0085154F}" srcOrd="0" destOrd="0" presId="urn:microsoft.com/office/officeart/2005/8/layout/default#2"/>
    <dgm:cxn modelId="{EFD40C81-11D4-4C90-9C40-0D652220324E}" type="presOf" srcId="{8F4EFB49-F95A-4FBE-A41A-88C266A4BD8A}" destId="{39C744D1-9A23-430D-98BC-88F24615D17F}" srcOrd="0" destOrd="0" presId="urn:microsoft.com/office/officeart/2005/8/layout/default#2"/>
    <dgm:cxn modelId="{8E061B82-9E8A-41A1-B7BB-4252BEED12F6}" srcId="{BBDAC0FB-B081-4173-BF0A-FC73F34EA3A1}" destId="{5668902E-25D6-41E1-A845-6B72345E84AC}" srcOrd="0" destOrd="0" parTransId="{607A5560-08BA-4E5D-8960-FE8CA4B4D614}" sibTransId="{9CB6E2DC-7A5C-43DC-AD74-01840EFF8662}"/>
    <dgm:cxn modelId="{717B1784-A75A-4DC0-AF9F-A94CCF0E4856}" srcId="{BBDAC0FB-B081-4173-BF0A-FC73F34EA3A1}" destId="{51E28EDD-E0C3-44C8-8625-5C1719876AC3}" srcOrd="3" destOrd="0" parTransId="{6443A111-6715-4CCC-80E2-E0BA533153FA}" sibTransId="{D8559311-4218-409F-B79A-BC28F1382DE1}"/>
    <dgm:cxn modelId="{E566B6AA-A15E-4CBB-B780-DB2D2FE33DAF}" srcId="{BBDAC0FB-B081-4173-BF0A-FC73F34EA3A1}" destId="{8F4EFB49-F95A-4FBE-A41A-88C266A4BD8A}" srcOrd="2" destOrd="0" parTransId="{89A7246D-10E4-4DED-AF6F-D762A3B93118}" sibTransId="{4F69CC07-4037-4F59-8B71-215B94E23200}"/>
    <dgm:cxn modelId="{6FAB20BF-DC69-4547-976E-5FD9D81604D7}" srcId="{BBDAC0FB-B081-4173-BF0A-FC73F34EA3A1}" destId="{A860F2B6-5562-48A7-94EA-E3F3144B9E50}" srcOrd="1" destOrd="0" parTransId="{F0BDE409-1F68-435C-8FCA-F0814779C670}" sibTransId="{8357BC31-DACD-4B53-91E1-1B3A05899892}"/>
    <dgm:cxn modelId="{E6EC281D-A290-40BE-8793-F77C95F94942}" type="presParOf" srcId="{1B8E94BB-9D98-4437-8ECC-34814865DAC6}" destId="{AC6025E5-5EFB-4C5B-8EFA-82669079CF1F}" srcOrd="0" destOrd="0" presId="urn:microsoft.com/office/officeart/2005/8/layout/default#2"/>
    <dgm:cxn modelId="{751EDD14-F759-47E8-A5D4-72A2ABF17125}" type="presParOf" srcId="{1B8E94BB-9D98-4437-8ECC-34814865DAC6}" destId="{1261A159-9564-4700-BA4C-633217CD6EA6}" srcOrd="1" destOrd="0" presId="urn:microsoft.com/office/officeart/2005/8/layout/default#2"/>
    <dgm:cxn modelId="{39168FA3-4544-4C1E-8C8F-8E545EA974BC}" type="presParOf" srcId="{1B8E94BB-9D98-4437-8ECC-34814865DAC6}" destId="{FA902E41-D71C-4435-AB4D-FB7F21B7C759}" srcOrd="2" destOrd="0" presId="urn:microsoft.com/office/officeart/2005/8/layout/default#2"/>
    <dgm:cxn modelId="{76E3E0D0-BAB9-4BA2-BE47-7B9395B737E2}" type="presParOf" srcId="{1B8E94BB-9D98-4437-8ECC-34814865DAC6}" destId="{01369AE3-5486-4D2C-BBE9-B29DBE7F61FA}" srcOrd="3" destOrd="0" presId="urn:microsoft.com/office/officeart/2005/8/layout/default#2"/>
    <dgm:cxn modelId="{E067A568-0035-411F-BE5F-EE7E8B2CBDEC}" type="presParOf" srcId="{1B8E94BB-9D98-4437-8ECC-34814865DAC6}" destId="{39C744D1-9A23-430D-98BC-88F24615D17F}" srcOrd="4" destOrd="0" presId="urn:microsoft.com/office/officeart/2005/8/layout/default#2"/>
    <dgm:cxn modelId="{8C2DB298-E286-40F7-AE56-5B82BE454874}" type="presParOf" srcId="{1B8E94BB-9D98-4437-8ECC-34814865DAC6}" destId="{BF57B9B9-5884-491D-B5B2-E9EE7E9A5D68}" srcOrd="5" destOrd="0" presId="urn:microsoft.com/office/officeart/2005/8/layout/default#2"/>
    <dgm:cxn modelId="{E122D3C8-5D2E-449B-87E9-1E03D0602D8B}" type="presParOf" srcId="{1B8E94BB-9D98-4437-8ECC-34814865DAC6}" destId="{58625619-1163-4221-B0C9-9CEF0085154F}" srcOrd="6"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AC220-4E2E-4E5A-A330-6E75FB2BBCEF}">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191DF-4FBC-48E5-BDF5-A406CC5734A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CC7CC-2957-40DC-A025-C631EAB69764}">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en-GB" sz="1700" b="0" i="0" kern="1200" baseline="0" dirty="0">
              <a:latin typeface="Garamond" panose="02020404030301010803" pitchFamily="18" charset="0"/>
            </a:rPr>
            <a:t>What is marketing ? Marketing is defined as “the process by which companies create value for customers and build strong relationships to capture value from customers in return.” Kotler, </a:t>
          </a:r>
          <a:r>
            <a:rPr lang="en-GB" sz="1700" b="0" i="1" kern="1200" baseline="0" dirty="0">
              <a:latin typeface="Garamond" panose="02020404030301010803" pitchFamily="18" charset="0"/>
            </a:rPr>
            <a:t>Principles of Marketing, </a:t>
          </a:r>
          <a:r>
            <a:rPr lang="en-GB" sz="1700" b="0" i="0" kern="1200" baseline="0" dirty="0">
              <a:latin typeface="Garamond" panose="02020404030301010803" pitchFamily="18" charset="0"/>
            </a:rPr>
            <a:t> p.5</a:t>
          </a:r>
          <a:endParaRPr lang="en-US" sz="1700" kern="1200" dirty="0">
            <a:latin typeface="Garamond" panose="02020404030301010803" pitchFamily="18" charset="0"/>
          </a:endParaRPr>
        </a:p>
      </dsp:txBody>
      <dsp:txXfrm>
        <a:off x="1429899" y="2442"/>
        <a:ext cx="5083704" cy="1238008"/>
      </dsp:txXfrm>
    </dsp:sp>
    <dsp:sp modelId="{23E0FB7B-BB68-461A-B762-9A0E183FB22D}">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13A68-0B06-4168-AE73-C1FB843D8322}">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C37CE-8D55-40EB-B86B-7E8798B0EB45}">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en-GB" sz="1700" b="0" i="0" kern="1200" baseline="0" dirty="0">
              <a:latin typeface="Garamond" panose="02020404030301010803" pitchFamily="18" charset="0"/>
            </a:rPr>
            <a:t>What are customer needs , wants &amp; demand?</a:t>
          </a:r>
          <a:endParaRPr lang="en-US" sz="1700" kern="1200" dirty="0">
            <a:latin typeface="Garamond" panose="02020404030301010803" pitchFamily="18" charset="0"/>
          </a:endParaRPr>
        </a:p>
      </dsp:txBody>
      <dsp:txXfrm>
        <a:off x="1429899" y="1549953"/>
        <a:ext cx="5083704" cy="1238008"/>
      </dsp:txXfrm>
    </dsp:sp>
    <dsp:sp modelId="{A1CE0FC1-674A-4F8C-A1C0-C8487693BA4D}">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F1066-732F-4B71-BDAE-F1136D616F3F}">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23C86-F384-4182-A921-63D1A007520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en-GB" sz="1700" b="0" i="0" kern="1200" baseline="0" dirty="0">
              <a:latin typeface="Garamond" panose="02020404030301010803" pitchFamily="18" charset="0"/>
            </a:rPr>
            <a:t>CRM? The overall process of building and maintaining profitable customer relationships by delivering superior customer value and satisfaction. What is customer lifetime value ? Customer Equity ? </a:t>
          </a:r>
          <a:endParaRPr lang="en-US" sz="1700" kern="1200" dirty="0">
            <a:latin typeface="Garamond" panose="02020404030301010803" pitchFamily="18" charset="0"/>
          </a:endParaRPr>
        </a:p>
      </dsp:txBody>
      <dsp:txXfrm>
        <a:off x="1429899" y="3097464"/>
        <a:ext cx="5083704" cy="1238008"/>
      </dsp:txXfrm>
    </dsp:sp>
    <dsp:sp modelId="{13598AA8-293C-4A73-B805-1F5C5A7E0EB9}">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663119-CFD6-4687-9AC1-B10C60126C3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10D85B-3F82-4EC0-AE36-1D03898D31AE}">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100000"/>
            </a:lnSpc>
            <a:spcBef>
              <a:spcPct val="0"/>
            </a:spcBef>
            <a:spcAft>
              <a:spcPct val="35000"/>
            </a:spcAft>
            <a:buNone/>
          </a:pPr>
          <a:r>
            <a:rPr lang="en-GB" sz="1700" b="0" i="0" kern="1200" baseline="0" dirty="0">
              <a:latin typeface="Garamond" panose="02020404030301010803" pitchFamily="18" charset="0"/>
            </a:rPr>
            <a:t>Customer classification (stranger, Barnacle, butterfly, true friends)</a:t>
          </a:r>
          <a:endParaRPr lang="en-US" sz="1700" kern="1200" dirty="0">
            <a:latin typeface="Garamond" panose="02020404030301010803" pitchFamily="18" charset="0"/>
          </a:endParaRP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025E5-5EFB-4C5B-8EFA-82669079CF1F}">
      <dsp:nvSpPr>
        <dsp:cNvPr id="0" name=""/>
        <dsp:cNvSpPr/>
      </dsp:nvSpPr>
      <dsp:spPr>
        <a:xfrm>
          <a:off x="458072" y="582"/>
          <a:ext cx="2269553" cy="13617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a:t>Resellers</a:t>
          </a:r>
          <a:endParaRPr lang="en-US" sz="2700" kern="1200" dirty="0"/>
        </a:p>
      </dsp:txBody>
      <dsp:txXfrm>
        <a:off x="458072" y="582"/>
        <a:ext cx="2269553" cy="1361732"/>
      </dsp:txXfrm>
    </dsp:sp>
    <dsp:sp modelId="{FA902E41-D71C-4435-AB4D-FB7F21B7C759}">
      <dsp:nvSpPr>
        <dsp:cNvPr id="0" name=""/>
        <dsp:cNvSpPr/>
      </dsp:nvSpPr>
      <dsp:spPr>
        <a:xfrm>
          <a:off x="2954581" y="582"/>
          <a:ext cx="2269553" cy="136173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a:t>Physical distribution firms</a:t>
          </a:r>
          <a:endParaRPr lang="en-US" sz="2700" kern="1200" dirty="0"/>
        </a:p>
      </dsp:txBody>
      <dsp:txXfrm>
        <a:off x="2954581" y="582"/>
        <a:ext cx="2269553" cy="1361732"/>
      </dsp:txXfrm>
    </dsp:sp>
    <dsp:sp modelId="{39C744D1-9A23-430D-98BC-88F24615D17F}">
      <dsp:nvSpPr>
        <dsp:cNvPr id="0" name=""/>
        <dsp:cNvSpPr/>
      </dsp:nvSpPr>
      <dsp:spPr>
        <a:xfrm>
          <a:off x="458072" y="1589269"/>
          <a:ext cx="2269553" cy="136173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a:t>Marketing services agencies</a:t>
          </a:r>
          <a:endParaRPr lang="en-US" sz="2700" kern="1200" dirty="0"/>
        </a:p>
      </dsp:txBody>
      <dsp:txXfrm>
        <a:off x="458072" y="1589269"/>
        <a:ext cx="2269553" cy="1361732"/>
      </dsp:txXfrm>
    </dsp:sp>
    <dsp:sp modelId="{58625619-1163-4221-B0C9-9CEF0085154F}">
      <dsp:nvSpPr>
        <dsp:cNvPr id="0" name=""/>
        <dsp:cNvSpPr/>
      </dsp:nvSpPr>
      <dsp:spPr>
        <a:xfrm>
          <a:off x="2954581" y="1589269"/>
          <a:ext cx="2269553" cy="136173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0" kern="1200"/>
            <a:t>Financial intermediaries</a:t>
          </a:r>
          <a:endParaRPr lang="en-US" sz="2700" b="0" kern="1200" dirty="0"/>
        </a:p>
      </dsp:txBody>
      <dsp:txXfrm>
        <a:off x="2954581" y="1589269"/>
        <a:ext cx="2269553" cy="13617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380E2490-3821-4EED-9E9C-E61CB8A9B4D5}" type="datetime1">
              <a:rPr lang="en-GB"/>
              <a:pPr lvl="0"/>
              <a:t>12/02/2023</a:t>
            </a:fld>
            <a:endParaRPr lang="en-GB"/>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653B819-4FFF-44B3-8FBA-BAF6AF67E2C9}" type="slidenum">
              <a:rPr/>
              <a:pPr lvl="0"/>
              <a:t>‹#›</a:t>
            </a:fld>
            <a:endParaRPr lang="en-GB"/>
          </a:p>
        </p:txBody>
      </p:sp>
    </p:spTree>
    <p:extLst>
      <p:ext uri="{BB962C8B-B14F-4D97-AF65-F5344CB8AC3E}">
        <p14:creationId xmlns:p14="http://schemas.microsoft.com/office/powerpoint/2010/main" val="165795202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61487F-BF82-0B49-8565-A425B902F1D9}" type="slidenum">
              <a:rPr lang="en-GB" smtClean="0"/>
              <a:pPr>
                <a:defRPr/>
              </a:pPr>
              <a:t>1</a:t>
            </a:fld>
            <a:endParaRPr lang="en-GB"/>
          </a:p>
        </p:txBody>
      </p:sp>
    </p:spTree>
    <p:extLst>
      <p:ext uri="{BB962C8B-B14F-4D97-AF65-F5344CB8AC3E}">
        <p14:creationId xmlns:p14="http://schemas.microsoft.com/office/powerpoint/2010/main" val="231063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23478A5-9779-4E09-8C96-FF870B2E0D9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58793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8E96667-8414-43F4-9276-3D94246E3B97}"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9144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B66AC1-877C-4FEF-A18B-114B259FE949}"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6995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57DC91E-FDDE-4A70-B1CB-DFF0FD4BFDC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10241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B62B096-6259-4965-9C9C-61993640D1DF}"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4437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FC0CFCA-8822-4355-AF65-51D4A9E8429B}"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8175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072113F-8C7D-4D1A-97B8-6938F88774E7}"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33156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22</a:t>
            </a:fld>
            <a:endParaRPr lang="en-US" dirty="0">
              <a:latin typeface="Calibri" pitchFamily="34" charset="0"/>
            </a:endParaRPr>
          </a:p>
        </p:txBody>
      </p:sp>
    </p:spTree>
    <p:extLst>
      <p:ext uri="{BB962C8B-B14F-4D97-AF65-F5344CB8AC3E}">
        <p14:creationId xmlns:p14="http://schemas.microsoft.com/office/powerpoint/2010/main" val="2473297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5C4220C-0888-4372-81D3-0E985467B6B6}"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0020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FE71C6D-68FB-4F69-A853-133CD88E93D7}"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1902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3</a:t>
            </a:fld>
            <a:endParaRPr lang="en-US" dirty="0">
              <a:latin typeface="Calibri" pitchFamily="34" charset="0"/>
            </a:endParaRPr>
          </a:p>
        </p:txBody>
      </p:sp>
    </p:spTree>
    <p:extLst>
      <p:ext uri="{BB962C8B-B14F-4D97-AF65-F5344CB8AC3E}">
        <p14:creationId xmlns:p14="http://schemas.microsoft.com/office/powerpoint/2010/main" val="2520130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GB"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F9FF299-8E8D-4AEF-B3DB-9306411A25CE}"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58240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4E915DC-52EB-4B70-900C-19AB46A6FA9F}"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1137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defRPr/>
            </a:pPr>
            <a:r>
              <a:rPr lang="en-US" altLang="en-US" i="1" dirty="0"/>
              <a:t>Financial.</a:t>
            </a:r>
            <a:r>
              <a:rPr lang="en-US" altLang="en-US" dirty="0"/>
              <a:t> This group influences the company’s ability to obtain funds.</a:t>
            </a:r>
          </a:p>
          <a:p>
            <a:pPr marL="171450" indent="-171450">
              <a:buFont typeface="Arial" panose="020B0604020202020204" pitchFamily="34" charset="0"/>
              <a:buChar char="•"/>
              <a:defRPr/>
            </a:pPr>
            <a:r>
              <a:rPr lang="en-US" altLang="en-US" i="1" dirty="0"/>
              <a:t>Media.</a:t>
            </a:r>
            <a:r>
              <a:rPr lang="en-US" altLang="en-US" dirty="0"/>
              <a:t> This group carries news, features, and editorial opinion. </a:t>
            </a:r>
          </a:p>
          <a:p>
            <a:pPr marL="171450" indent="-171450">
              <a:buFont typeface="Arial" panose="020B0604020202020204" pitchFamily="34" charset="0"/>
              <a:buChar char="•"/>
              <a:defRPr/>
            </a:pPr>
            <a:r>
              <a:rPr lang="en-US" altLang="en-US" i="1" dirty="0"/>
              <a:t>Government</a:t>
            </a:r>
            <a:r>
              <a:rPr lang="en-US" altLang="en-US" dirty="0"/>
              <a:t>. Management must take government developments into account. </a:t>
            </a:r>
          </a:p>
          <a:p>
            <a:pPr marL="171450" indent="-171450">
              <a:buFont typeface="Arial" panose="020B0604020202020204" pitchFamily="34" charset="0"/>
              <a:buChar char="•"/>
              <a:defRPr/>
            </a:pPr>
            <a:r>
              <a:rPr lang="en-US" altLang="en-US" i="1" dirty="0"/>
              <a:t>NGO’s</a:t>
            </a:r>
            <a:r>
              <a:rPr lang="en-US" altLang="en-US" dirty="0"/>
              <a:t>. A company’s marketing decisions may be questioned by consumer organizations, environmental groups, minority groups, and others. </a:t>
            </a:r>
          </a:p>
          <a:p>
            <a:pPr marL="171450" indent="-171450">
              <a:buFont typeface="Arial" panose="020B0604020202020204" pitchFamily="34" charset="0"/>
              <a:buChar char="•"/>
              <a:defRPr/>
            </a:pPr>
            <a:r>
              <a:rPr lang="en-US" altLang="en-US" i="1" dirty="0"/>
              <a:t>Local public</a:t>
            </a:r>
            <a:r>
              <a:rPr lang="en-US" altLang="en-US" dirty="0"/>
              <a:t>. This group includes neighborhood residents and community organizations. </a:t>
            </a:r>
          </a:p>
          <a:p>
            <a:pPr marL="171450" indent="-171450">
              <a:buFont typeface="Arial" panose="020B0604020202020204" pitchFamily="34" charset="0"/>
              <a:buChar char="•"/>
              <a:defRPr/>
            </a:pPr>
            <a:r>
              <a:rPr lang="en-US" altLang="en-US" i="1" dirty="0"/>
              <a:t>General public</a:t>
            </a:r>
            <a:r>
              <a:rPr lang="en-US" altLang="en-US" dirty="0"/>
              <a:t>. A company needs to be concerned about the general public’s attitude toward its products and activities. </a:t>
            </a:r>
          </a:p>
          <a:p>
            <a:pPr marL="171450" indent="-171450">
              <a:buFont typeface="Arial" panose="020B0604020202020204" pitchFamily="34" charset="0"/>
              <a:buChar char="•"/>
              <a:defRPr/>
            </a:pPr>
            <a:r>
              <a:rPr lang="en-US" altLang="en-US" i="1" dirty="0"/>
              <a:t>Internal public.</a:t>
            </a:r>
            <a:r>
              <a:rPr lang="en-US" altLang="en-US" dirty="0"/>
              <a:t> This group includes workers, managers, volunteers, and the board of directors. </a:t>
            </a:r>
          </a:p>
          <a:p>
            <a:pPr>
              <a:defRPr/>
            </a:pPr>
            <a:endParaRPr lang="en-GB" dirty="0"/>
          </a:p>
          <a:p>
            <a:pPr>
              <a:buFont typeface="Arial" panose="020B0604020202020204" pitchFamily="34" charset="0"/>
              <a:buNone/>
              <a:defRPr/>
            </a:pPr>
            <a:r>
              <a:rPr lang="en-US" altLang="en-US" i="1" dirty="0"/>
              <a:t>Consumer markets </a:t>
            </a:r>
            <a:r>
              <a:rPr lang="en-US" altLang="en-US" dirty="0"/>
              <a:t>consist of individuals.</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Business markets </a:t>
            </a:r>
            <a:r>
              <a:rPr lang="en-US" altLang="en-US" dirty="0"/>
              <a:t>buy goods and services for further processing or use in their production processes.</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Reseller markets </a:t>
            </a:r>
            <a:r>
              <a:rPr lang="en-US" altLang="en-US" dirty="0"/>
              <a:t>buy goods and services to resell at a profit. </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Government markets </a:t>
            </a:r>
            <a:r>
              <a:rPr lang="en-US" altLang="en-US" dirty="0"/>
              <a:t>consist of government agencies that buy goods and services to produce public services or transfer the goods and services to others who need them. </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i="1" dirty="0"/>
              <a:t>International markets </a:t>
            </a:r>
            <a:r>
              <a:rPr lang="en-US" altLang="en-US" dirty="0"/>
              <a:t>consist of various buyers in other countries, including consumers, producers, resellers, and governments. </a:t>
            </a:r>
          </a:p>
          <a:p>
            <a:pPr>
              <a:buFont typeface="Arial" panose="020B0604020202020204" pitchFamily="34" charset="0"/>
              <a:buNone/>
              <a:defRPr/>
            </a:pPr>
            <a:endParaRPr lang="en-US" altLang="en-US" dirty="0"/>
          </a:p>
          <a:p>
            <a:pPr>
              <a:defRPr/>
            </a:pPr>
            <a:r>
              <a:rPr lang="en-US" altLang="en-US" dirty="0"/>
              <a:t>Each market type has special characteristics that call for careful study by the seller.</a:t>
            </a:r>
            <a:endParaRPr lang="en-US" altLang="en-US" b="1" dirty="0"/>
          </a:p>
          <a:p>
            <a:pPr>
              <a:defRPr/>
            </a:pPr>
            <a:endParaRPr lang="en-GB"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45D736-650D-4612-9707-DDCBD212999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9751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6554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A77B0B98-AB69-4EB7-9AE4-AE89D8B19AB4}" type="slidenum">
              <a:rPr lang="en-US" smtClean="0">
                <a:latin typeface="Calibri" pitchFamily="34" charset="0"/>
              </a:rPr>
              <a:pPr fontAlgn="base">
                <a:spcBef>
                  <a:spcPct val="0"/>
                </a:spcBef>
                <a:spcAft>
                  <a:spcPct val="0"/>
                </a:spcAft>
                <a:defRPr/>
              </a:pPr>
              <a:t>4</a:t>
            </a:fld>
            <a:endParaRPr lang="en-US" dirty="0">
              <a:latin typeface="Calibri" pitchFamily="34" charset="0"/>
            </a:endParaRPr>
          </a:p>
        </p:txBody>
      </p:sp>
    </p:spTree>
    <p:extLst>
      <p:ext uri="{BB962C8B-B14F-4D97-AF65-F5344CB8AC3E}">
        <p14:creationId xmlns:p14="http://schemas.microsoft.com/office/powerpoint/2010/main" val="246997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450631-B59C-42CC-B8C9-6975BFEBB9D2}"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60301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As shown in Figure 3.2, the company and all of the other actors operate in a larger </a:t>
            </a:r>
            <a:r>
              <a:rPr lang="en-US" altLang="en-US" dirty="0" err="1">
                <a:ea typeface="ＭＳ Ｐゴシック" panose="020B0600070205080204" pitchFamily="34" charset="-128"/>
              </a:rPr>
              <a:t>macroenvironment</a:t>
            </a:r>
            <a:r>
              <a:rPr lang="en-US" altLang="en-US" dirty="0">
                <a:ea typeface="ＭＳ Ｐゴシック" panose="020B0600070205080204" pitchFamily="34" charset="-128"/>
              </a:rPr>
              <a:t> of forces that shape opportunities and pose threats to the company.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Even the most dominant companies can be vulnerable to the often turbulent and changing forces in the marketing environment. Some of these forces are unforeseeable and uncontrollable. Others can be predicted and handled through skillful management.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Companies that understand and adapt well to their environments can thrive. Those that don’t can face difficult times. </a:t>
            </a:r>
          </a:p>
          <a:p>
            <a:endParaRPr lang="en-GB" altLang="en-US" dirty="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2007058-9AB2-42DE-BD38-1B9A717003CD}"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7025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altLang="en-US" b="1" dirty="0"/>
              <a:t>Changing American family</a:t>
            </a:r>
          </a:p>
          <a:p>
            <a:pPr>
              <a:defRPr/>
            </a:pPr>
            <a:endParaRPr lang="en-US" altLang="en-US" b="1" dirty="0"/>
          </a:p>
          <a:p>
            <a:pPr>
              <a:buFont typeface="Arial" panose="020B0604020202020204" pitchFamily="34" charset="0"/>
              <a:buNone/>
              <a:defRPr/>
            </a:pPr>
            <a:r>
              <a:rPr lang="en-US" altLang="en-US" dirty="0"/>
              <a:t>Changes in the American family  have included:</a:t>
            </a:r>
          </a:p>
          <a:p>
            <a:pPr>
              <a:buFont typeface="Arial" panose="020B0604020202020204" pitchFamily="34" charset="0"/>
              <a:buNone/>
              <a:defRPr/>
            </a:pPr>
            <a:endParaRPr lang="en-US" altLang="en-US" dirty="0"/>
          </a:p>
          <a:p>
            <a:pPr marL="171450" indent="-171450">
              <a:buFont typeface="Arial" panose="020B0604020202020204" pitchFamily="34" charset="0"/>
              <a:buChar char="•"/>
              <a:defRPr/>
            </a:pPr>
            <a:r>
              <a:rPr lang="en-US" altLang="en-US" dirty="0"/>
              <a:t>More couples and Divorcing or separating</a:t>
            </a:r>
          </a:p>
          <a:p>
            <a:pPr marL="171450" indent="-171450">
              <a:buFont typeface="Arial" panose="020B0604020202020204" pitchFamily="34" charset="0"/>
              <a:buChar char="•"/>
              <a:defRPr/>
            </a:pPr>
            <a:r>
              <a:rPr lang="en-US" altLang="en-US" dirty="0"/>
              <a:t>More people choosing not to marry or marrying later</a:t>
            </a:r>
          </a:p>
          <a:p>
            <a:pPr marL="171450" indent="-171450">
              <a:buFont typeface="Arial" panose="020B0604020202020204" pitchFamily="34" charset="0"/>
              <a:buChar char="•"/>
              <a:defRPr/>
            </a:pPr>
            <a:r>
              <a:rPr lang="en-US" altLang="en-US" dirty="0"/>
              <a:t>More people marrying without intending to have children</a:t>
            </a:r>
          </a:p>
          <a:p>
            <a:pPr marL="171450" indent="-171450">
              <a:buFont typeface="Arial" panose="020B0604020202020204" pitchFamily="34" charset="0"/>
              <a:buChar char="•"/>
              <a:defRPr/>
            </a:pPr>
            <a:r>
              <a:rPr lang="en-US" altLang="en-US" dirty="0"/>
              <a:t>Increasing number of working women</a:t>
            </a:r>
          </a:p>
          <a:p>
            <a:pPr marL="171450" indent="-171450">
              <a:buFont typeface="Arial" panose="020B0604020202020204" pitchFamily="34" charset="0"/>
              <a:buChar char="•"/>
              <a:defRPr/>
            </a:pPr>
            <a:r>
              <a:rPr lang="en-US" altLang="en-US" dirty="0"/>
              <a:t>Increasing number of stay-at-home dads</a:t>
            </a:r>
          </a:p>
          <a:p>
            <a:pPr marL="171450" indent="-171450">
              <a:buFont typeface="Arial" panose="020B0604020202020204" pitchFamily="34" charset="0"/>
              <a:buChar char="•"/>
              <a:defRPr/>
            </a:pPr>
            <a:endParaRPr lang="en-US" altLang="en-US" dirty="0"/>
          </a:p>
          <a:p>
            <a:pPr>
              <a:defRPr/>
            </a:pPr>
            <a:r>
              <a:rPr lang="en-US" altLang="en-US" dirty="0"/>
              <a:t>Changes in the workforce have included:</a:t>
            </a:r>
          </a:p>
          <a:p>
            <a:pPr marL="457200" indent="-457200">
              <a:buFont typeface="Arial" panose="020B0604020202020204" pitchFamily="34" charset="0"/>
              <a:buChar char="•"/>
              <a:defRPr/>
            </a:pPr>
            <a:r>
              <a:rPr lang="en-US" altLang="en-US" sz="3200" dirty="0"/>
              <a:t>More educated  workers</a:t>
            </a:r>
          </a:p>
          <a:p>
            <a:pPr marL="457200" indent="-457200">
              <a:buFont typeface="Arial" panose="020B0604020202020204" pitchFamily="34" charset="0"/>
              <a:buChar char="•"/>
              <a:defRPr/>
            </a:pPr>
            <a:r>
              <a:rPr lang="en-US" altLang="en-US" sz="3200" dirty="0"/>
              <a:t>More white collar workers</a:t>
            </a:r>
          </a:p>
          <a:p>
            <a:pPr>
              <a:defRPr/>
            </a:pPr>
            <a:r>
              <a:rPr lang="en-US" altLang="en-US" b="1" dirty="0"/>
              <a:t>Discussion Questions </a:t>
            </a:r>
          </a:p>
          <a:p>
            <a:pPr>
              <a:defRPr/>
            </a:pPr>
            <a:r>
              <a:rPr lang="en-US" altLang="en-US" i="1" dirty="0"/>
              <a:t>Why do you think these geographic shifts in population are happening?</a:t>
            </a:r>
          </a:p>
          <a:p>
            <a:pPr>
              <a:defRPr/>
            </a:pPr>
            <a:r>
              <a:rPr lang="en-US" altLang="en-US" i="1" dirty="0"/>
              <a:t>Where will you choose to live when you finish your education? Why?</a:t>
            </a:r>
          </a:p>
          <a:p>
            <a:pPr>
              <a:defRPr/>
            </a:pPr>
            <a:endParaRPr lang="en-US" altLang="en-US" dirty="0"/>
          </a:p>
          <a:p>
            <a:pPr>
              <a:defRPr/>
            </a:pPr>
            <a:r>
              <a:rPr lang="en-US" altLang="en-US" dirty="0"/>
              <a:t>Such population shifts interest marketers because people in different regions buy differently. For example, people in the Midwest buy more winter clothing than people in the Southeast.</a:t>
            </a:r>
          </a:p>
          <a:p>
            <a:pPr>
              <a:defRPr/>
            </a:pPr>
            <a:endParaRPr lang="en-US" altLang="en-US" dirty="0"/>
          </a:p>
          <a:p>
            <a:pPr>
              <a:defRPr/>
            </a:pPr>
            <a:r>
              <a:rPr lang="en-US" altLang="en-US" dirty="0"/>
              <a:t>The shift in where people live has also caused a shift in where they work. There has been a rapid increase in the number of people who “telecommute”—work at home or in a remote office and conduct their business by phone or the Internet. </a:t>
            </a:r>
          </a:p>
          <a:p>
            <a:pPr>
              <a:defRPr/>
            </a:pPr>
            <a:endParaRPr lang="en-GB"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4C74FD7-17BE-48B6-90BD-BD367FB74737}"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1786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2B42459-5215-44A6-8D03-6F15ACCFCC97}"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403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marL="0" lvl="1">
              <a:spcBef>
                <a:spcPct val="0"/>
              </a:spcBef>
              <a:defRPr/>
            </a:pPr>
            <a:r>
              <a:rPr lang="en-US" b="1" i="1" dirty="0">
                <a:solidFill>
                  <a:srgbClr val="000000"/>
                </a:solidFill>
                <a:ea typeface="MS PGothic" pitchFamily="34" charset="-128"/>
                <a:cs typeface="ＭＳ Ｐゴシック" charset="-128"/>
              </a:rPr>
              <a:t>The Baby Boomers. </a:t>
            </a:r>
            <a:r>
              <a:rPr lang="en-US" dirty="0">
                <a:solidFill>
                  <a:srgbClr val="000000"/>
                </a:solidFill>
                <a:ea typeface="MS PGothic" pitchFamily="34" charset="-128"/>
                <a:cs typeface="ＭＳ Ｐゴシック" charset="-128"/>
              </a:rPr>
              <a:t>Over the years, the baby boomers have been one of the most powerful forces shaping the marketing environment through every stage of life through which they migrate.  The youngest boomers are now in their fifties; the oldest are in their late sixties and well into retirement.</a:t>
            </a:r>
            <a:r>
              <a:rPr lang="en-US" altLang="en-US" dirty="0"/>
              <a:t>  Boomers are spending more carefully and planning to work longer.  They are the wealthiest generation in U.S. history</a:t>
            </a:r>
          </a:p>
          <a:p>
            <a:pPr>
              <a:defRPr/>
            </a:pPr>
            <a:endParaRPr lang="en-US" altLang="en-US" dirty="0">
              <a:solidFill>
                <a:srgbClr val="000000"/>
              </a:solidFill>
              <a:ea typeface="MS PGothic" pitchFamily="34" charset="-128"/>
            </a:endParaRPr>
          </a:p>
          <a:p>
            <a:pPr>
              <a:defRPr/>
            </a:pPr>
            <a:r>
              <a:rPr lang="en-US" b="1" i="1" dirty="0">
                <a:solidFill>
                  <a:srgbClr val="000000"/>
                </a:solidFill>
                <a:ea typeface="MS PGothic" pitchFamily="34" charset="-128"/>
                <a:cs typeface="ＭＳ Ｐゴシック" charset="-128"/>
              </a:rPr>
              <a:t>Generation X. </a:t>
            </a:r>
            <a:r>
              <a:rPr lang="en-US" dirty="0">
                <a:solidFill>
                  <a:srgbClr val="000000"/>
                </a:solidFill>
                <a:ea typeface="MS PGothic" pitchFamily="34" charset="-128"/>
                <a:cs typeface="ＭＳ Ｐゴシック" charset="-128"/>
              </a:rPr>
              <a:t>Considerably smaller than the boomer generation that precedes them and the Millennials who follow, the Generation Xers are a sometimes overlooked consumer group. From a marketing standpoint, the Gen Xers are a more skeptical bunch who  tend to research products before they consider a purchase and prefer quality to quantity.  They are less receptive to overt marketing pitches and more likely to be receptive to irreverent ad pitches that make fun of convention and tradition.</a:t>
            </a:r>
          </a:p>
          <a:p>
            <a:pPr>
              <a:defRPr/>
            </a:pPr>
            <a:endParaRPr lang="en-US" dirty="0">
              <a:solidFill>
                <a:srgbClr val="000000"/>
              </a:solidFill>
              <a:ea typeface="MS PGothic" pitchFamily="34" charset="-128"/>
              <a:cs typeface="ＭＳ Ｐゴシック" charset="-128"/>
            </a:endParaRPr>
          </a:p>
          <a:p>
            <a:pPr>
              <a:defRPr/>
            </a:pPr>
            <a:r>
              <a:rPr lang="en-US" b="1" i="1" dirty="0">
                <a:solidFill>
                  <a:srgbClr val="000000"/>
                </a:solidFill>
                <a:ea typeface="MS PGothic" pitchFamily="34" charset="-128"/>
                <a:cs typeface="ＭＳ Ｐゴシック" charset="-128"/>
              </a:rPr>
              <a:t>Millennials.</a:t>
            </a:r>
            <a:r>
              <a:rPr lang="en-US" altLang="en-US" dirty="0"/>
              <a:t> The Millennials were the first generation to grow up in a world filled with computers, mobile phones, satellite TV, iPods and iPads, and online social networks. As a result, they engage with brands in an entirely new way, such as with mobile or social media. </a:t>
            </a:r>
            <a:r>
              <a:rPr lang="en-US" b="1" i="1" dirty="0">
                <a:solidFill>
                  <a:srgbClr val="000000"/>
                </a:solidFill>
                <a:ea typeface="MS PGothic" pitchFamily="34" charset="-128"/>
                <a:cs typeface="ＭＳ Ｐゴシック" charset="-128"/>
              </a:rPr>
              <a:t> </a:t>
            </a:r>
            <a:r>
              <a:rPr lang="en-US" dirty="0">
                <a:solidFill>
                  <a:srgbClr val="000000"/>
                </a:solidFill>
                <a:ea typeface="MS PGothic" pitchFamily="34" charset="-128"/>
                <a:cs typeface="ＭＳ Ｐゴシック" charset="-128"/>
              </a:rPr>
              <a:t>In the post-recession era, the Millennials are the most financially strapped generation. Still, because of their numbers, the Millennials make up a huge and attractive market, both now and in the future.</a:t>
            </a:r>
          </a:p>
          <a:p>
            <a:pPr>
              <a:defRPr/>
            </a:pPr>
            <a:endParaRPr lang="en-US" dirty="0">
              <a:solidFill>
                <a:srgbClr val="000000"/>
              </a:solidFill>
              <a:ea typeface="MS PGothic" pitchFamily="34" charset="-128"/>
              <a:cs typeface="ＭＳ Ｐゴシック" charset="-128"/>
            </a:endParaRPr>
          </a:p>
          <a:p>
            <a:pPr>
              <a:defRPr/>
            </a:pPr>
            <a:r>
              <a:rPr lang="en-US" b="1" i="1" dirty="0">
                <a:solidFill>
                  <a:srgbClr val="000000"/>
                </a:solidFill>
                <a:ea typeface="MS PGothic" pitchFamily="34" charset="-128"/>
                <a:cs typeface="ＭＳ Ｐゴシック" charset="-128"/>
              </a:rPr>
              <a:t>Generation Z. </a:t>
            </a:r>
            <a:r>
              <a:rPr lang="en-US" dirty="0">
                <a:solidFill>
                  <a:srgbClr val="000000"/>
                </a:solidFill>
                <a:ea typeface="MS PGothic" pitchFamily="34" charset="-128"/>
                <a:cs typeface="ＭＳ Ｐゴシック" charset="-128"/>
              </a:rPr>
              <a:t>The  </a:t>
            </a:r>
            <a:r>
              <a:rPr lang="en-US" dirty="0" err="1">
                <a:solidFill>
                  <a:srgbClr val="000000"/>
                </a:solidFill>
                <a:ea typeface="MS PGothic" pitchFamily="34" charset="-128"/>
                <a:cs typeface="ＭＳ Ｐゴシック" charset="-128"/>
              </a:rPr>
              <a:t>GenZers</a:t>
            </a:r>
            <a:r>
              <a:rPr lang="en-US" dirty="0">
                <a:solidFill>
                  <a:srgbClr val="000000"/>
                </a:solidFill>
                <a:ea typeface="MS PGothic" pitchFamily="34" charset="-128"/>
                <a:cs typeface="ＭＳ Ｐゴシック" charset="-128"/>
              </a:rPr>
              <a:t> make up important kids, tweens, and teens markets who spend an estimated $43 billion annually of their own money and influence a total of almost $200 billion of their own and parents’ spending. These young consumers also represent tomorrow’s markets—they are now forming brand relationships that will affect their buying well into the future.</a:t>
            </a:r>
            <a:endParaRPr lang="en-US" altLang="en-US" dirty="0">
              <a:solidFill>
                <a:srgbClr val="000000"/>
              </a:solidFill>
              <a:ea typeface="MS PGothic" pitchFamily="34" charset="-128"/>
            </a:endParaRPr>
          </a:p>
          <a:p>
            <a:pPr>
              <a:defRPr/>
            </a:pPr>
            <a:endParaRPr lang="en-US" altLang="en-US" dirty="0">
              <a:solidFill>
                <a:srgbClr val="000000"/>
              </a:solidFill>
              <a:ea typeface="MS PGothic" pitchFamily="34" charset="-128"/>
            </a:endParaRPr>
          </a:p>
          <a:p>
            <a:pPr>
              <a:defRPr/>
            </a:pPr>
            <a:endParaRPr lang="en-US" altLang="en-US" dirty="0"/>
          </a:p>
          <a:p>
            <a:pPr>
              <a:defRPr/>
            </a:pPr>
            <a:r>
              <a:rPr lang="en-US" altLang="en-US" b="1" dirty="0"/>
              <a:t>Discussion Question </a:t>
            </a:r>
          </a:p>
          <a:p>
            <a:pPr>
              <a:defRPr/>
            </a:pPr>
            <a:r>
              <a:rPr lang="en-US" altLang="en-US" i="1" dirty="0"/>
              <a:t>Do marketers need to create separate products and marketing programs for each generation? </a:t>
            </a:r>
          </a:p>
          <a:p>
            <a:pPr>
              <a:defRPr/>
            </a:pPr>
            <a:endParaRPr lang="en-US" altLang="en-US" dirty="0"/>
          </a:p>
          <a:p>
            <a:pPr>
              <a:defRPr/>
            </a:pPr>
            <a:r>
              <a:rPr lang="en-US" altLang="en-US" dirty="0"/>
              <a:t>Some experts warn that marketers need to be careful about turning off one generation each time they craft a product or message that appeals effectively to another. Others caution that each generation spans decades of time and many socioeconomic levels.</a:t>
            </a:r>
          </a:p>
          <a:p>
            <a:pPr>
              <a:defRPr/>
            </a:pPr>
            <a:endParaRPr lang="en-US" altLang="en-US" dirty="0"/>
          </a:p>
          <a:p>
            <a:pPr>
              <a:defRPr/>
            </a:pPr>
            <a:r>
              <a:rPr lang="en-US" altLang="en-US" dirty="0"/>
              <a:t>Thus, marketers need to form more precise age-specific segments within each group. More importantly, defining people by their birth date may be less effective than segmenting them by their lifestyle, life stage, or the common values they seek in the products they buy.</a:t>
            </a:r>
          </a:p>
          <a:p>
            <a:pPr>
              <a:defRPr/>
            </a:pPr>
            <a:endParaRPr lang="en-US" altLang="en-US" dirty="0"/>
          </a:p>
          <a:p>
            <a:pPr>
              <a:defRPr/>
            </a:pPr>
            <a:r>
              <a:rPr lang="en-US" altLang="en-US" b="1" dirty="0"/>
              <a:t>Changing American family</a:t>
            </a:r>
          </a:p>
          <a:p>
            <a:pPr>
              <a:defRPr/>
            </a:pPr>
            <a:endParaRPr lang="en-US" altLang="en-US" b="1" dirty="0"/>
          </a:p>
          <a:p>
            <a:pPr>
              <a:buFont typeface="Arial" panose="020B0604020202020204" pitchFamily="34" charset="0"/>
              <a:buNone/>
              <a:defRPr/>
            </a:pPr>
            <a:r>
              <a:rPr lang="en-US" altLang="en-US" dirty="0"/>
              <a:t>Changes in the American family  have included:</a:t>
            </a:r>
          </a:p>
          <a:p>
            <a:pPr>
              <a:buFont typeface="Arial" panose="020B0604020202020204" pitchFamily="34" charset="0"/>
              <a:buNone/>
              <a:defRPr/>
            </a:pPr>
            <a:endParaRPr lang="en-US" altLang="en-US" dirty="0"/>
          </a:p>
          <a:p>
            <a:pPr marL="171450" indent="-171450">
              <a:buFont typeface="Arial" panose="020B0604020202020204" pitchFamily="34" charset="0"/>
              <a:buChar char="•"/>
              <a:defRPr/>
            </a:pPr>
            <a:r>
              <a:rPr lang="en-US" altLang="en-US" dirty="0"/>
              <a:t>More couples and Divorcing or separating</a:t>
            </a:r>
          </a:p>
          <a:p>
            <a:pPr marL="171450" indent="-171450">
              <a:buFont typeface="Arial" panose="020B0604020202020204" pitchFamily="34" charset="0"/>
              <a:buChar char="•"/>
              <a:defRPr/>
            </a:pPr>
            <a:r>
              <a:rPr lang="en-US" altLang="en-US" dirty="0"/>
              <a:t>More people choosing not to marry or marrying later</a:t>
            </a:r>
          </a:p>
          <a:p>
            <a:pPr marL="171450" indent="-171450">
              <a:buFont typeface="Arial" panose="020B0604020202020204" pitchFamily="34" charset="0"/>
              <a:buChar char="•"/>
              <a:defRPr/>
            </a:pPr>
            <a:r>
              <a:rPr lang="en-US" altLang="en-US" dirty="0"/>
              <a:t>More people marrying without intending to have children</a:t>
            </a:r>
          </a:p>
          <a:p>
            <a:pPr marL="171450" indent="-171450">
              <a:buFont typeface="Arial" panose="020B0604020202020204" pitchFamily="34" charset="0"/>
              <a:buChar char="•"/>
              <a:defRPr/>
            </a:pPr>
            <a:r>
              <a:rPr lang="en-US" altLang="en-US" dirty="0"/>
              <a:t>Increasing number of working women</a:t>
            </a:r>
          </a:p>
          <a:p>
            <a:pPr marL="171450" indent="-171450">
              <a:buFont typeface="Arial" panose="020B0604020202020204" pitchFamily="34" charset="0"/>
              <a:buChar char="•"/>
              <a:defRPr/>
            </a:pPr>
            <a:r>
              <a:rPr lang="en-US" altLang="en-US" dirty="0"/>
              <a:t>Increasing number of stay-at-home dads</a:t>
            </a:r>
          </a:p>
          <a:p>
            <a:pPr marL="171450" indent="-171450">
              <a:buFont typeface="Arial" panose="020B0604020202020204" pitchFamily="34" charset="0"/>
              <a:buChar char="•"/>
              <a:defRPr/>
            </a:pPr>
            <a:endParaRPr lang="en-US" altLang="en-US" dirty="0"/>
          </a:p>
          <a:p>
            <a:pPr>
              <a:defRPr/>
            </a:pPr>
            <a:r>
              <a:rPr lang="en-US" altLang="en-US" dirty="0"/>
              <a:t>Changes in the workforce have included:</a:t>
            </a:r>
          </a:p>
          <a:p>
            <a:pPr marL="457200" indent="-457200">
              <a:buFont typeface="Arial" panose="020B0604020202020204" pitchFamily="34" charset="0"/>
              <a:buChar char="•"/>
              <a:defRPr/>
            </a:pPr>
            <a:r>
              <a:rPr lang="en-US" altLang="en-US" sz="3200" dirty="0"/>
              <a:t>More educated  workers</a:t>
            </a:r>
          </a:p>
          <a:p>
            <a:pPr marL="457200" indent="-457200">
              <a:buFont typeface="Arial" panose="020B0604020202020204" pitchFamily="34" charset="0"/>
              <a:buChar char="•"/>
              <a:defRPr/>
            </a:pPr>
            <a:r>
              <a:rPr lang="en-US" altLang="en-US" sz="3200" dirty="0"/>
              <a:t>More white collar workers</a:t>
            </a:r>
          </a:p>
          <a:p>
            <a:pPr>
              <a:defRPr/>
            </a:pPr>
            <a:endParaRPr lang="en-US" altLang="en-US" dirty="0"/>
          </a:p>
          <a:p>
            <a:pPr>
              <a:defRPr/>
            </a:pPr>
            <a:endParaRPr lang="en-GB" dirty="0"/>
          </a:p>
          <a:p>
            <a:pPr>
              <a:defRPr/>
            </a:pPr>
            <a:endParaRPr lang="en-GB" dirty="0"/>
          </a:p>
          <a:p>
            <a:pPr>
              <a:defRPr/>
            </a:pPr>
            <a:r>
              <a:rPr lang="en-US" dirty="0">
                <a:ea typeface="ＭＳ Ｐゴシック" charset="-128"/>
              </a:rPr>
              <a:t>Countries vary in their ethnic and racial makeup. At one extreme is Japan, where almost everyone is Japanese. At the other extreme is the United States, with people from virtually all national origins. Marketers now face increasingly diverse markets, both at home and abroad, as their operations become more international in scope.</a:t>
            </a:r>
          </a:p>
          <a:p>
            <a:pPr>
              <a:defRPr/>
            </a:pPr>
            <a:endParaRPr lang="en-US" dirty="0">
              <a:ea typeface="ＭＳ Ｐゴシック" charset="-128"/>
            </a:endParaRPr>
          </a:p>
          <a:p>
            <a:pPr>
              <a:defRPr/>
            </a:pPr>
            <a:r>
              <a:rPr lang="en-US" dirty="0">
                <a:ea typeface="ＭＳ Ｐゴシック" charset="-128"/>
              </a:rPr>
              <a:t>More than 40 million people living in the United States—about 13 percent of the population—were born in another country. The nation’s ethnic populations are expected to explode in coming decades. </a:t>
            </a:r>
          </a:p>
          <a:p>
            <a:pPr>
              <a:defRPr/>
            </a:pPr>
            <a:endParaRPr lang="en-US" dirty="0">
              <a:ea typeface="ＭＳ Ｐゴシック" charset="-128"/>
            </a:endParaRPr>
          </a:p>
          <a:p>
            <a:pPr>
              <a:defRPr/>
            </a:pPr>
            <a:r>
              <a:rPr lang="en-US" dirty="0">
                <a:ea typeface="ＭＳ Ｐゴシック" charset="-128"/>
              </a:rPr>
              <a:t>Diversity goes beyond ethnic heritage. For example, many major companies explicitly target gay and lesbian consumers</a:t>
            </a:r>
          </a:p>
          <a:p>
            <a:pPr>
              <a:defRPr/>
            </a:pPr>
            <a:endParaRPr lang="en-GB"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2ECE1D-F8A2-41EA-9D2B-B97A174D53A5}" type="slidenum">
              <a:rPr lang="en-GB" altLang="en-US"/>
              <a:pPr>
                <a:spcBef>
                  <a:spcPct val="0"/>
                </a:spcBef>
              </a:pPr>
              <a:t>11</a:t>
            </a:fld>
            <a:endParaRPr lang="en-GB" altLang="en-US"/>
          </a:p>
        </p:txBody>
      </p:sp>
    </p:spTree>
    <p:extLst>
      <p:ext uri="{BB962C8B-B14F-4D97-AF65-F5344CB8AC3E}">
        <p14:creationId xmlns:p14="http://schemas.microsoft.com/office/powerpoint/2010/main" val="3243777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economic environment can offer both opportunities and threats. Nations vary greatly in their levels and distribution of income. Some countries have </a:t>
            </a:r>
            <a:r>
              <a:rPr lang="en-US" altLang="en-US" i="1">
                <a:ea typeface="ＭＳ Ｐゴシック" panose="020B0600070205080204" pitchFamily="34" charset="-128"/>
              </a:rPr>
              <a:t>industrial economies</a:t>
            </a:r>
            <a:r>
              <a:rPr lang="en-US" altLang="en-US">
                <a:ea typeface="ＭＳ Ｐゴシック" panose="020B0600070205080204" pitchFamily="34" charset="-128"/>
              </a:rPr>
              <a:t>, and at the other extreme are </a:t>
            </a:r>
            <a:r>
              <a:rPr lang="en-US" altLang="en-US" i="1">
                <a:ea typeface="ＭＳ Ｐゴシック" panose="020B0600070205080204" pitchFamily="34" charset="-128"/>
              </a:rPr>
              <a:t>subsistence economies.</a:t>
            </a:r>
          </a:p>
          <a:p>
            <a:endParaRPr lang="en-US" altLang="en-US" i="1">
              <a:ea typeface="ＭＳ Ｐゴシック" panose="020B0600070205080204" pitchFamily="34" charset="-128"/>
            </a:endParaRPr>
          </a:p>
          <a:p>
            <a:r>
              <a:rPr lang="en-US" altLang="en-US">
                <a:ea typeface="ＭＳ Ｐゴシック" panose="020B0600070205080204" pitchFamily="34" charset="-128"/>
              </a:rPr>
              <a:t>In between are </a:t>
            </a:r>
            <a:r>
              <a:rPr lang="en-US" altLang="en-US" i="1">
                <a:ea typeface="ＭＳ Ｐゴシック" panose="020B0600070205080204" pitchFamily="34" charset="-128"/>
              </a:rPr>
              <a:t>developing economies</a:t>
            </a:r>
            <a:r>
              <a:rPr lang="en-US" altLang="en-US">
                <a:ea typeface="ＭＳ Ｐゴシック" panose="020B0600070205080204" pitchFamily="34" charset="-128"/>
              </a:rPr>
              <a:t> that can offer outstanding marketing opportunities for the right kinds of products.</a:t>
            </a:r>
          </a:p>
          <a:p>
            <a:endParaRPr lang="en-GB" altLang="en-US">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17CA2DF-8E44-41B4-A80D-7E07506E159F}"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38636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p:nvPr/>
        </p:nvGrpSpPr>
        <p:grpSpPr>
          <a:xfrm>
            <a:off x="0" y="0"/>
            <a:ext cx="12188823" cy="6872228"/>
            <a:chOff x="0" y="0"/>
            <a:chExt cx="12188823" cy="6872228"/>
          </a:xfrm>
        </p:grpSpPr>
        <p:pic>
          <p:nvPicPr>
            <p:cNvPr id="3" name="Picture 8" descr="HD-PanelTitle-V.png"/>
            <p:cNvPicPr>
              <a:picLocks noChangeAspect="1"/>
            </p:cNvPicPr>
            <p:nvPr/>
          </p:nvPicPr>
          <p:blipFill>
            <a:blip r:embed="rId2" cstate="print"/>
            <a:stretch>
              <a:fillRect/>
            </a:stretch>
          </p:blipFill>
          <p:spPr>
            <a:xfrm>
              <a:off x="0" y="0"/>
              <a:ext cx="12188823" cy="6856216"/>
            </a:xfrm>
            <a:prstGeom prst="rect">
              <a:avLst/>
            </a:prstGeom>
            <a:noFill/>
            <a:ln cap="flat">
              <a:noFill/>
            </a:ln>
          </p:spPr>
        </p:pic>
        <p:sp>
          <p:nvSpPr>
            <p:cNvPr id="4" name="Rectangle 25"/>
            <p:cNvSpPr/>
            <p:nvPr/>
          </p:nvSpPr>
          <p:spPr>
            <a:xfrm>
              <a:off x="2328327" y="1540928"/>
              <a:ext cx="7543800" cy="3835405"/>
            </a:xfrm>
            <a:prstGeom prst="rect">
              <a:avLst/>
            </a:prstGeom>
            <a:noFill/>
            <a:ln w="15873" cap="flat">
              <a:solidFill>
                <a:srgbClr val="B15E28"/>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16" descr="HDRibbonTitle-UniformTrim.png"/>
            <p:cNvPicPr>
              <a:picLocks noChangeAspect="1"/>
            </p:cNvPicPr>
            <p:nvPr/>
          </p:nvPicPr>
          <p:blipFill>
            <a:blip r:embed="rId3" cstate="print"/>
            <a:srcRect l="2" r="47673"/>
            <a:stretch>
              <a:fillRect/>
            </a:stretch>
          </p:blipFill>
          <p:spPr>
            <a:xfrm rot="5400013">
              <a:off x="5245263" y="530352"/>
              <a:ext cx="1673352" cy="612648"/>
            </a:xfrm>
            <a:prstGeom prst="rect">
              <a:avLst/>
            </a:prstGeom>
            <a:noFill/>
            <a:ln cap="flat">
              <a:noFill/>
            </a:ln>
          </p:spPr>
        </p:pic>
        <p:pic>
          <p:nvPicPr>
            <p:cNvPr id="6" name="Picture 17" descr="HDRibbonTitle-UniformTrim.png"/>
            <p:cNvPicPr>
              <a:picLocks noChangeAspect="1"/>
            </p:cNvPicPr>
            <p:nvPr/>
          </p:nvPicPr>
          <p:blipFill>
            <a:blip r:embed="rId3" cstate="print"/>
            <a:srcRect r="48819"/>
            <a:stretch>
              <a:fillRect/>
            </a:stretch>
          </p:blipFill>
          <p:spPr>
            <a:xfrm rot="5400013">
              <a:off x="5263551" y="5747516"/>
              <a:ext cx="1636776" cy="612648"/>
            </a:xfrm>
            <a:prstGeom prst="rect">
              <a:avLst/>
            </a:prstGeom>
            <a:noFill/>
            <a:ln cap="flat">
              <a:noFill/>
            </a:ln>
          </p:spPr>
        </p:pic>
      </p:grpSp>
      <p:sp>
        <p:nvSpPr>
          <p:cNvPr id="7" name="Title 1"/>
          <p:cNvSpPr txBox="1">
            <a:spLocks noGrp="1"/>
          </p:cNvSpPr>
          <p:nvPr>
            <p:ph type="ctrTitle"/>
          </p:nvPr>
        </p:nvSpPr>
        <p:spPr>
          <a:xfrm>
            <a:off x="2692395" y="1871127"/>
            <a:ext cx="6815672" cy="1515535"/>
          </a:xfrm>
        </p:spPr>
        <p:txBody>
          <a:bodyPr anchor="b">
            <a:noAutofit/>
          </a:bodyPr>
          <a:lstStyle>
            <a:lvl1pPr>
              <a:defRPr sz="5400"/>
            </a:lvl1pPr>
          </a:lstStyle>
          <a:p>
            <a:pPr lvl="0"/>
            <a:r>
              <a:rPr lang="en-US"/>
              <a:t>Click to edit Master title style</a:t>
            </a:r>
          </a:p>
        </p:txBody>
      </p:sp>
      <p:sp>
        <p:nvSpPr>
          <p:cNvPr id="8" name="Subtitle 2"/>
          <p:cNvSpPr txBox="1">
            <a:spLocks noGrp="1"/>
          </p:cNvSpPr>
          <p:nvPr>
            <p:ph type="subTitle" idx="1"/>
          </p:nvPr>
        </p:nvSpPr>
        <p:spPr>
          <a:xfrm>
            <a:off x="2692395" y="3657600"/>
            <a:ext cx="6815672" cy="1320805"/>
          </a:xfrm>
        </p:spPr>
        <p:txBody>
          <a:bodyPr anchorCtr="1"/>
          <a:lstStyle>
            <a:lvl1pPr marL="0" indent="0" algn="ctr">
              <a:spcBef>
                <a:spcPts val="500"/>
              </a:spcBef>
              <a:buNone/>
              <a:defRPr sz="2100">
                <a:solidFill>
                  <a:srgbClr val="000000"/>
                </a:solidFill>
              </a:defRPr>
            </a:lvl1pPr>
          </a:lstStyle>
          <a:p>
            <a:pPr lvl="0"/>
            <a:r>
              <a:rPr lang="en-US"/>
              <a:t>Click to edit Master subtitle style</a:t>
            </a:r>
          </a:p>
        </p:txBody>
      </p:sp>
      <p:sp>
        <p:nvSpPr>
          <p:cNvPr id="9" name="Date Placeholder 3"/>
          <p:cNvSpPr txBox="1">
            <a:spLocks noGrp="1"/>
          </p:cNvSpPr>
          <p:nvPr>
            <p:ph type="dt" sz="half" idx="7"/>
          </p:nvPr>
        </p:nvSpPr>
        <p:spPr>
          <a:xfrm>
            <a:off x="7983233" y="5037667"/>
            <a:ext cx="897465" cy="279404"/>
          </a:xfrm>
        </p:spPr>
        <p:txBody>
          <a:bodyPr/>
          <a:lstStyle>
            <a:lvl1pPr>
              <a:defRPr/>
            </a:lvl1pPr>
          </a:lstStyle>
          <a:p>
            <a:pPr lvl="0"/>
            <a:r>
              <a:rPr lang="en-US"/>
              <a:t>9/17/2017</a:t>
            </a:r>
          </a:p>
        </p:txBody>
      </p:sp>
      <p:sp>
        <p:nvSpPr>
          <p:cNvPr id="10" name="Footer Placeholder 4"/>
          <p:cNvSpPr txBox="1">
            <a:spLocks noGrp="1"/>
          </p:cNvSpPr>
          <p:nvPr>
            <p:ph type="ftr" sz="quarter" idx="9"/>
          </p:nvPr>
        </p:nvSpPr>
        <p:spPr>
          <a:xfrm>
            <a:off x="2692395" y="5037667"/>
            <a:ext cx="5214631" cy="279404"/>
          </a:xfrm>
        </p:spPr>
        <p:txBody>
          <a:bodyPr/>
          <a:lstStyle>
            <a:lvl1pPr>
              <a:defRPr/>
            </a:lvl1pPr>
          </a:lstStyle>
          <a:p>
            <a:pPr lvl="0"/>
            <a:endParaRPr lang="en-US"/>
          </a:p>
        </p:txBody>
      </p:sp>
      <p:sp>
        <p:nvSpPr>
          <p:cNvPr id="11" name="Slide Number Placeholder 5"/>
          <p:cNvSpPr txBox="1">
            <a:spLocks noGrp="1"/>
          </p:cNvSpPr>
          <p:nvPr>
            <p:ph type="sldNum" sz="quarter" idx="8"/>
          </p:nvPr>
        </p:nvSpPr>
        <p:spPr>
          <a:xfrm>
            <a:off x="8956895" y="5037667"/>
            <a:ext cx="551163" cy="279404"/>
          </a:xfrm>
        </p:spPr>
        <p:txBody>
          <a:bodyPr/>
          <a:lstStyle>
            <a:lvl1pPr>
              <a:defRPr/>
            </a:lvl1pPr>
          </a:lstStyle>
          <a:p>
            <a:pPr lvl="0"/>
            <a:fld id="{0DE2D997-970B-4175-995F-5A471A1FE9C5}" type="slidenum">
              <a:rPr/>
              <a:pPr lvl="0"/>
              <a:t>‹#›</a:t>
            </a:fld>
            <a:endParaRPr lang="en-US"/>
          </a:p>
        </p:txBody>
      </p:sp>
      <p:cxnSp>
        <p:nvCxnSpPr>
          <p:cNvPr id="12" name="Straight Connector 14"/>
          <p:cNvCxnSpPr/>
          <p:nvPr/>
        </p:nvCxnSpPr>
        <p:spPr>
          <a:xfrm>
            <a:off x="2692395" y="3522131"/>
            <a:ext cx="6815673"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1773948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295403" y="4815413"/>
            <a:ext cx="9609667" cy="566735"/>
          </a:xfrm>
        </p:spPr>
        <p:txBody>
          <a:bodyPr anchor="b"/>
          <a:lstStyle>
            <a:lvl1pPr>
              <a:defRPr sz="2400"/>
            </a:lvl1pPr>
          </a:lstStyle>
          <a:p>
            <a:pPr lvl="0"/>
            <a:r>
              <a:rPr lang="en-US"/>
              <a:t>Click to edit Master title style</a:t>
            </a:r>
          </a:p>
        </p:txBody>
      </p:sp>
      <p:sp>
        <p:nvSpPr>
          <p:cNvPr id="3" name="Picture Placeholder 2"/>
          <p:cNvSpPr txBox="1">
            <a:spLocks noGrp="1"/>
          </p:cNvSpPr>
          <p:nvPr>
            <p:ph type="pic" idx="4294967295"/>
          </p:nvPr>
        </p:nvSpPr>
        <p:spPr>
          <a:xfrm>
            <a:off x="1041428" y="1041401"/>
            <a:ext cx="10105976" cy="3335868"/>
          </a:xfrm>
          <a:ln w="57150">
            <a:solidFill>
              <a:srgbClr val="7F7F7F"/>
            </a:solidFill>
            <a:prstDash val="solid"/>
            <a:miter/>
          </a:ln>
        </p:spPr>
        <p:txBody>
          <a:bodyPr anchorCtr="1"/>
          <a:lstStyle>
            <a:lvl1pPr marL="0" indent="0" algn="ctr">
              <a:spcBef>
                <a:spcPts val="400"/>
              </a:spcBef>
              <a:buNone/>
              <a:defRPr sz="1600"/>
            </a:lvl1pPr>
          </a:lstStyle>
          <a:p>
            <a:pPr lvl="0"/>
            <a:r>
              <a:rPr lang="en-US"/>
              <a:t>Click icon to add picture</a:t>
            </a:r>
          </a:p>
        </p:txBody>
      </p:sp>
      <p:sp>
        <p:nvSpPr>
          <p:cNvPr id="4" name="Text Placeholder 3"/>
          <p:cNvSpPr txBox="1">
            <a:spLocks noGrp="1"/>
          </p:cNvSpPr>
          <p:nvPr>
            <p:ph type="body" idx="4294967295"/>
          </p:nvPr>
        </p:nvSpPr>
        <p:spPr>
          <a:xfrm>
            <a:off x="1295403" y="5382149"/>
            <a:ext cx="9609667" cy="493711"/>
          </a:xfrm>
        </p:spPr>
        <p:txBody>
          <a:bodyPr anchorCtr="1"/>
          <a:lstStyle>
            <a:lvl1pPr marL="0" indent="0" algn="ctr">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r>
              <a:rPr lang="en-US"/>
              <a:t>9/17/2017</a:t>
            </a:r>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EEFABFD-80BE-4E4E-AC59-9E5FF86E1AED}" type="slidenum">
              <a:rPr/>
              <a:pPr lvl="0"/>
              <a:t>‹#›</a:t>
            </a:fld>
            <a:endParaRPr lang="en-US"/>
          </a:p>
        </p:txBody>
      </p:sp>
    </p:spTree>
    <p:extLst>
      <p:ext uri="{BB962C8B-B14F-4D97-AF65-F5344CB8AC3E}">
        <p14:creationId xmlns:p14="http://schemas.microsoft.com/office/powerpoint/2010/main" val="2055479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303870" y="982129"/>
            <a:ext cx="9592732" cy="2954865"/>
          </a:xfrm>
        </p:spPr>
        <p:txBody>
          <a:bodyPr/>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1303870" y="4343400"/>
            <a:ext cx="9592732" cy="1532470"/>
          </a:xfrm>
        </p:spPr>
        <p:txBody>
          <a:bodyPr anchor="ctr" anchorCtr="1"/>
          <a:lstStyle>
            <a:lvl1pPr marL="0" indent="0" algn="ctr">
              <a:spcBef>
                <a:spcPts val="500"/>
              </a:spcBef>
              <a:buNone/>
              <a:defRPr sz="2000">
                <a:solidFill>
                  <a:srgbClr val="000000"/>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r>
              <a:rPr lang="en-US"/>
              <a:t>9/17/2017</a:t>
            </a:r>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D3A00FA-EEE7-458B-A0C9-BD8E4AC495ED}" type="slidenum">
              <a:rPr/>
              <a:pPr lvl="0"/>
              <a:t>‹#›</a:t>
            </a:fld>
            <a:endParaRPr lang="en-US"/>
          </a:p>
        </p:txBody>
      </p:sp>
      <p:cxnSp>
        <p:nvCxnSpPr>
          <p:cNvPr id="7" name="Straight Connector 14"/>
          <p:cNvCxnSpPr/>
          <p:nvPr/>
        </p:nvCxnSpPr>
        <p:spPr>
          <a:xfrm>
            <a:off x="1396169" y="4140202"/>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228784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446215" y="982129"/>
            <a:ext cx="9296393" cy="2370664"/>
          </a:xfrm>
        </p:spPr>
        <p:txBody>
          <a:bodyPr/>
          <a:lstStyle>
            <a:lvl1pPr>
              <a:defRPr sz="3200">
                <a:solidFill>
                  <a:srgbClr val="000000"/>
                </a:solidFill>
              </a:defRPr>
            </a:lvl1pPr>
          </a:lstStyle>
          <a:p>
            <a:pPr lvl="0"/>
            <a:r>
              <a:rPr lang="en-US"/>
              <a:t>Click to edit Master title style</a:t>
            </a:r>
          </a:p>
        </p:txBody>
      </p:sp>
      <p:sp>
        <p:nvSpPr>
          <p:cNvPr id="3" name="Text Placeholder 9"/>
          <p:cNvSpPr txBox="1">
            <a:spLocks noGrp="1"/>
          </p:cNvSpPr>
          <p:nvPr>
            <p:ph type="body" idx="4294967295"/>
          </p:nvPr>
        </p:nvSpPr>
        <p:spPr>
          <a:xfrm>
            <a:off x="1674815" y="3352803"/>
            <a:ext cx="8839203" cy="584201"/>
          </a:xfrm>
        </p:spPr>
        <p:txBody>
          <a:bodyPr anchor="ctr"/>
          <a:lstStyle>
            <a:lvl1pPr marL="0" indent="0" algn="r">
              <a:spcBef>
                <a:spcPts val="500"/>
              </a:spcBef>
              <a:buNone/>
              <a:defRPr sz="2000"/>
            </a:lvl1pPr>
          </a:lstStyle>
          <a:p>
            <a:pPr lvl="0"/>
            <a:r>
              <a:rPr lang="en-US"/>
              <a:t>Click to edit Master text styles</a:t>
            </a:r>
          </a:p>
        </p:txBody>
      </p:sp>
      <p:sp>
        <p:nvSpPr>
          <p:cNvPr id="4" name="Text Placeholder 2"/>
          <p:cNvSpPr txBox="1">
            <a:spLocks noGrp="1"/>
          </p:cNvSpPr>
          <p:nvPr>
            <p:ph type="body" idx="4294967295"/>
          </p:nvPr>
        </p:nvSpPr>
        <p:spPr>
          <a:xfrm>
            <a:off x="1295403" y="4343400"/>
            <a:ext cx="9609667" cy="1532470"/>
          </a:xfrm>
        </p:spPr>
        <p:txBody>
          <a:bodyPr anchor="ctr" anchorCtr="1"/>
          <a:lstStyle>
            <a:lvl1pPr marL="0" indent="0" algn="ctr">
              <a:spcBef>
                <a:spcPts val="500"/>
              </a:spcBef>
              <a:buNone/>
              <a:defRPr sz="2000">
                <a:solidFill>
                  <a:srgbClr val="000000"/>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r>
              <a:rPr lang="en-US"/>
              <a:t>9/17/2017</a:t>
            </a:r>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AA313331-BBFF-498D-AB7D-7551C94A5FA5}" type="slidenum">
              <a:rPr/>
              <a:pPr lvl="0"/>
              <a:t>‹#›</a:t>
            </a:fld>
            <a:endParaRPr lang="en-US"/>
          </a:p>
        </p:txBody>
      </p:sp>
      <p:sp>
        <p:nvSpPr>
          <p:cNvPr id="8" name="TextBox 13"/>
          <p:cNvSpPr txBox="1"/>
          <p:nvPr/>
        </p:nvSpPr>
        <p:spPr>
          <a:xfrm>
            <a:off x="862014" y="879963"/>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sp>
        <p:nvSpPr>
          <p:cNvPr id="9" name="TextBox 14"/>
          <p:cNvSpPr txBox="1"/>
          <p:nvPr/>
        </p:nvSpPr>
        <p:spPr>
          <a:xfrm>
            <a:off x="10600264" y="2827873"/>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cxnSp>
        <p:nvCxnSpPr>
          <p:cNvPr id="10" name="Straight Connector 18"/>
          <p:cNvCxnSpPr/>
          <p:nvPr/>
        </p:nvCxnSpPr>
        <p:spPr>
          <a:xfrm>
            <a:off x="1396169" y="4140202"/>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795079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295403" y="3308582"/>
            <a:ext cx="9609667" cy="1468800"/>
          </a:xfrm>
        </p:spPr>
        <p:txBody>
          <a:bodyPr anchor="b" anchorCtr="0"/>
          <a:lstStyle>
            <a:lvl1pPr algn="l">
              <a:defRPr sz="3200"/>
            </a:lvl1pPr>
          </a:lstStyle>
          <a:p>
            <a:pPr lvl="0"/>
            <a:r>
              <a:rPr lang="en-US"/>
              <a:t>Click to edit Master title style</a:t>
            </a:r>
          </a:p>
        </p:txBody>
      </p:sp>
      <p:sp>
        <p:nvSpPr>
          <p:cNvPr id="3" name="Text Placeholder 2"/>
          <p:cNvSpPr txBox="1">
            <a:spLocks noGrp="1"/>
          </p:cNvSpPr>
          <p:nvPr>
            <p:ph type="body" idx="4294967295"/>
          </p:nvPr>
        </p:nvSpPr>
        <p:spPr>
          <a:xfrm>
            <a:off x="1295403" y="4777383"/>
            <a:ext cx="9609667" cy="860395"/>
          </a:xfrm>
        </p:spPr>
        <p:txBody>
          <a:bodyPr/>
          <a:lstStyle>
            <a:lvl1pPr marL="0" indent="0">
              <a:spcBef>
                <a:spcPts val="500"/>
              </a:spcBef>
              <a:buNone/>
              <a:defRPr sz="2000">
                <a:solidFill>
                  <a:srgbClr val="000000"/>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r>
              <a:rPr lang="en-US"/>
              <a:t>9/17/2017</a:t>
            </a:r>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2051BA8-DA4B-48F5-A2C0-4801A1791940}" type="slidenum">
              <a:rPr/>
              <a:pPr lvl="0"/>
              <a:t>‹#›</a:t>
            </a:fld>
            <a:endParaRPr lang="en-US"/>
          </a:p>
        </p:txBody>
      </p:sp>
    </p:spTree>
    <p:extLst>
      <p:ext uri="{BB962C8B-B14F-4D97-AF65-F5344CB8AC3E}">
        <p14:creationId xmlns:p14="http://schemas.microsoft.com/office/powerpoint/2010/main" val="10291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446215" y="982129"/>
            <a:ext cx="9296393" cy="2243672"/>
          </a:xfrm>
        </p:spPr>
        <p:txBody>
          <a:bodyPr/>
          <a:lstStyle>
            <a:lvl1pPr>
              <a:defRPr sz="3200">
                <a:solidFill>
                  <a:srgbClr val="000000"/>
                </a:solidFill>
              </a:defRPr>
            </a:lvl1pPr>
          </a:lstStyle>
          <a:p>
            <a:pPr lvl="0"/>
            <a:r>
              <a:rPr lang="en-US"/>
              <a:t>Click to edit Master title style</a:t>
            </a:r>
          </a:p>
        </p:txBody>
      </p:sp>
      <p:sp>
        <p:nvSpPr>
          <p:cNvPr id="3" name="Text Placeholder 2"/>
          <p:cNvSpPr txBox="1">
            <a:spLocks noGrp="1"/>
          </p:cNvSpPr>
          <p:nvPr>
            <p:ph type="body" idx="4294967295"/>
          </p:nvPr>
        </p:nvSpPr>
        <p:spPr>
          <a:xfrm>
            <a:off x="1295403" y="3639312"/>
            <a:ext cx="9609667" cy="886968"/>
          </a:xfrm>
        </p:spPr>
        <p:txBody>
          <a:bodyPr anchor="b"/>
          <a:lstStyle>
            <a:lvl1pPr marL="0" indent="0">
              <a:spcBef>
                <a:spcPts val="0"/>
              </a:spcBef>
              <a:buNone/>
              <a:defRPr>
                <a:solidFill>
                  <a:srgbClr val="000000"/>
                </a:solidFill>
              </a:defRPr>
            </a:lvl1pPr>
          </a:lstStyle>
          <a:p>
            <a:pPr lvl="0"/>
            <a:r>
              <a:rPr lang="en-US"/>
              <a:t>Click to edit Master text styles</a:t>
            </a:r>
          </a:p>
        </p:txBody>
      </p:sp>
      <p:sp>
        <p:nvSpPr>
          <p:cNvPr id="4" name="Text Placeholder 2"/>
          <p:cNvSpPr txBox="1">
            <a:spLocks noGrp="1"/>
          </p:cNvSpPr>
          <p:nvPr>
            <p:ph type="body" idx="4294967295"/>
          </p:nvPr>
        </p:nvSpPr>
        <p:spPr>
          <a:xfrm>
            <a:off x="1295403" y="4529663"/>
            <a:ext cx="9609667" cy="1346197"/>
          </a:xfrm>
        </p:spPr>
        <p:txBody>
          <a:bodyPr/>
          <a:lstStyle>
            <a:lvl1pPr marL="0" indent="0">
              <a:spcBef>
                <a:spcPts val="400"/>
              </a:spcBef>
              <a:buNone/>
              <a:defRPr sz="1800">
                <a:solidFill>
                  <a:srgbClr val="000000"/>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r>
              <a:rPr lang="en-US"/>
              <a:t>9/17/2017</a:t>
            </a:r>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8F7B9D0D-2AFA-462F-B737-8CC1B7F5863B}" type="slidenum">
              <a:rPr/>
              <a:pPr lvl="0"/>
              <a:t>‹#›</a:t>
            </a:fld>
            <a:endParaRPr lang="en-US"/>
          </a:p>
        </p:txBody>
      </p:sp>
      <p:sp>
        <p:nvSpPr>
          <p:cNvPr id="8" name="TextBox 11"/>
          <p:cNvSpPr txBox="1"/>
          <p:nvPr/>
        </p:nvSpPr>
        <p:spPr>
          <a:xfrm>
            <a:off x="862014" y="879963"/>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sp>
        <p:nvSpPr>
          <p:cNvPr id="9" name="TextBox 12"/>
          <p:cNvSpPr txBox="1"/>
          <p:nvPr/>
        </p:nvSpPr>
        <p:spPr>
          <a:xfrm>
            <a:off x="10600264" y="259926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000000"/>
                </a:solidFill>
                <a:uFillTx/>
                <a:latin typeface="Garamond"/>
              </a:rPr>
              <a:t>”</a:t>
            </a:r>
          </a:p>
        </p:txBody>
      </p:sp>
      <p:cxnSp>
        <p:nvCxnSpPr>
          <p:cNvPr id="10" name="Straight Connector 25"/>
          <p:cNvCxnSpPr/>
          <p:nvPr/>
        </p:nvCxnSpPr>
        <p:spPr>
          <a:xfrm>
            <a:off x="1396169" y="3429000"/>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1106837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1295403" y="982129"/>
            <a:ext cx="9609667" cy="2243672"/>
          </a:xfrm>
        </p:spPr>
        <p:txBody>
          <a:bodyPr/>
          <a:lstStyle>
            <a:lvl1pPr>
              <a:defRPr/>
            </a:lvl1pPr>
          </a:lstStyle>
          <a:p>
            <a:pPr lvl="0"/>
            <a:r>
              <a:rPr lang="en-US"/>
              <a:t>Click to edit Master title style</a:t>
            </a:r>
          </a:p>
        </p:txBody>
      </p:sp>
      <p:sp>
        <p:nvSpPr>
          <p:cNvPr id="3" name="Text Placeholder 2"/>
          <p:cNvSpPr txBox="1">
            <a:spLocks noGrp="1"/>
          </p:cNvSpPr>
          <p:nvPr>
            <p:ph type="body" idx="4294967295"/>
          </p:nvPr>
        </p:nvSpPr>
        <p:spPr>
          <a:xfrm>
            <a:off x="1295403" y="3630168"/>
            <a:ext cx="9609667" cy="841248"/>
          </a:xfrm>
        </p:spPr>
        <p:txBody>
          <a:bodyPr anchor="b"/>
          <a:lstStyle>
            <a:lvl1pPr marL="0" indent="0">
              <a:spcBef>
                <a:spcPts val="0"/>
              </a:spcBef>
              <a:buNone/>
              <a:defRPr sz="2800">
                <a:solidFill>
                  <a:srgbClr val="000000"/>
                </a:solidFill>
              </a:defRPr>
            </a:lvl1pPr>
          </a:lstStyle>
          <a:p>
            <a:pPr lvl="0"/>
            <a:r>
              <a:rPr lang="en-US"/>
              <a:t>Click to edit Master text styles</a:t>
            </a:r>
          </a:p>
        </p:txBody>
      </p:sp>
      <p:sp>
        <p:nvSpPr>
          <p:cNvPr id="4" name="Text Placeholder 2"/>
          <p:cNvSpPr txBox="1">
            <a:spLocks noGrp="1"/>
          </p:cNvSpPr>
          <p:nvPr>
            <p:ph type="body" idx="4294967295"/>
          </p:nvPr>
        </p:nvSpPr>
        <p:spPr>
          <a:xfrm>
            <a:off x="1295403" y="4470401"/>
            <a:ext cx="9609667" cy="1405469"/>
          </a:xfrm>
        </p:spPr>
        <p:txBody>
          <a:bodyPr/>
          <a:lstStyle>
            <a:lvl1pPr marL="0" indent="0">
              <a:spcBef>
                <a:spcPts val="400"/>
              </a:spcBef>
              <a:buNone/>
              <a:defRPr sz="1800">
                <a:solidFill>
                  <a:srgbClr val="000000"/>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r>
              <a:rPr lang="en-US"/>
              <a:t>9/17/2017</a:t>
            </a:r>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DB5551F0-1FF5-447D-AFAA-D8171A44F422}" type="slidenum">
              <a:rPr/>
              <a:pPr lvl="0"/>
              <a:t>‹#›</a:t>
            </a:fld>
            <a:endParaRPr lang="en-US"/>
          </a:p>
        </p:txBody>
      </p:sp>
      <p:cxnSp>
        <p:nvCxnSpPr>
          <p:cNvPr id="8" name="Straight Connector 14"/>
          <p:cNvCxnSpPr/>
          <p:nvPr/>
        </p:nvCxnSpPr>
        <p:spPr>
          <a:xfrm>
            <a:off x="1396169" y="3429000"/>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36414961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r>
              <a:rPr lang="en-US"/>
              <a:t>9/17/2017</a:t>
            </a:r>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B3761F6-E5AA-45B2-A6A9-83EBD4D75687}" type="slidenum">
              <a:rPr/>
              <a:pPr lvl="0"/>
              <a:t>‹#›</a:t>
            </a:fld>
            <a:endParaRPr lang="en-US"/>
          </a:p>
        </p:txBody>
      </p:sp>
      <p:cxnSp>
        <p:nvCxnSpPr>
          <p:cNvPr id="7" name="Straight Connector 13"/>
          <p:cNvCxnSpPr/>
          <p:nvPr/>
        </p:nvCxnSpPr>
        <p:spPr>
          <a:xfrm>
            <a:off x="1396169" y="2421468"/>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2969758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999360" y="982129"/>
            <a:ext cx="1890896" cy="4893731"/>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95393" y="982129"/>
            <a:ext cx="7433020" cy="489373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r>
              <a:rPr lang="en-US"/>
              <a:t>9/17/2017</a:t>
            </a:r>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D15D260-8FE6-410B-96A1-353EEC6CE222}" type="slidenum">
              <a:rPr/>
              <a:pPr lvl="0"/>
              <a:t>‹#›</a:t>
            </a:fld>
            <a:endParaRPr lang="en-US"/>
          </a:p>
        </p:txBody>
      </p:sp>
      <p:cxnSp>
        <p:nvCxnSpPr>
          <p:cNvPr id="7" name="Straight Connector 13"/>
          <p:cNvCxnSpPr/>
          <p:nvPr/>
        </p:nvCxnSpPr>
        <p:spPr>
          <a:xfrm>
            <a:off x="8863891" y="990596"/>
            <a:ext cx="0" cy="4876807"/>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2139755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_UWL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6" name="Group 13"/>
          <p:cNvGrpSpPr>
            <a:grpSpLocks/>
          </p:cNvGrpSpPr>
          <p:nvPr/>
        </p:nvGrpSpPr>
        <p:grpSpPr bwMode="auto">
          <a:xfrm>
            <a:off x="1295400" y="765175"/>
            <a:ext cx="10896600" cy="5212170"/>
            <a:chOff x="971550" y="836613"/>
            <a:chExt cx="8172450" cy="5212170"/>
          </a:xfrm>
        </p:grpSpPr>
        <p:cxnSp>
          <p:nvCxnSpPr>
            <p:cNvPr id="7" name="Straight Connector 6"/>
            <p:cNvCxnSpPr/>
            <p:nvPr/>
          </p:nvCxnSpPr>
          <p:spPr bwMode="auto">
            <a:xfrm flipV="1">
              <a:off x="971550" y="3444876"/>
              <a:ext cx="5711825"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8" name="Picture 19"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613"/>
              <a:ext cx="2555776" cy="5212170"/>
            </a:xfrm>
            <a:prstGeom prst="rect">
              <a:avLst/>
            </a:prstGeom>
            <a:ln>
              <a:noFill/>
            </a:ln>
          </p:spPr>
          <p:style>
            <a:lnRef idx="2">
              <a:schemeClr val="accent6"/>
            </a:lnRef>
            <a:fillRef idx="1">
              <a:schemeClr val="lt1"/>
            </a:fillRef>
            <a:effectRef idx="0">
              <a:schemeClr val="accent6"/>
            </a:effectRef>
            <a:fontRef idx="minor">
              <a:schemeClr val="dk1"/>
            </a:fontRef>
          </p:style>
        </p:pic>
      </p:grp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1"/>
            <a:ext cx="7055028"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10703985" y="6111875"/>
            <a:ext cx="527049" cy="412750"/>
          </a:xfrm>
        </p:spPr>
        <p:txBody>
          <a:bodyPr/>
          <a:lstStyle>
            <a:lvl1pPr>
              <a:defRPr/>
            </a:lvl1pPr>
          </a:lstStyle>
          <a:p>
            <a:pPr>
              <a:defRPr/>
            </a:pPr>
            <a:fld id="{7BCC14A5-C949-6D43-8B6C-9BD3ECF845D9}" type="slidenum">
              <a:rPr lang="en-GB"/>
              <a:pPr>
                <a:defRPr/>
              </a:pPr>
              <a:t>‹#›</a:t>
            </a:fld>
            <a:endParaRPr lang="en-GB" dirty="0"/>
          </a:p>
        </p:txBody>
      </p:sp>
      <p:sp>
        <p:nvSpPr>
          <p:cNvPr id="15" name="Footer Placeholder 37"/>
          <p:cNvSpPr>
            <a:spLocks noGrp="1"/>
          </p:cNvSpPr>
          <p:nvPr>
            <p:ph type="ftr" sz="quarter" idx="11"/>
          </p:nvPr>
        </p:nvSpPr>
        <p:spPr>
          <a:xfrm>
            <a:off x="552451" y="6323014"/>
            <a:ext cx="3911600" cy="365125"/>
          </a:xfrm>
        </p:spPr>
        <p:txBody>
          <a:bodyPr/>
          <a:lstStyle>
            <a:lvl1pPr>
              <a:defRPr smtClean="0"/>
            </a:lvl1pPr>
          </a:lstStyle>
          <a:p>
            <a:pPr>
              <a:defRPr/>
            </a:pPr>
            <a:r>
              <a:rPr lang="en-GB"/>
              <a:t>Dr Cigdem Gogus</a:t>
            </a:r>
            <a:endParaRPr lang="en-GB" dirty="0"/>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cxnSp>
        <p:nvCxnSpPr>
          <p:cNvPr id="17" name="Straight Connector 16"/>
          <p:cNvCxnSpPr/>
          <p:nvPr userDrawn="1"/>
        </p:nvCxnSpPr>
        <p:spPr bwMode="auto">
          <a:xfrm rot="10800000" flipV="1">
            <a:off x="6191251" y="4437063"/>
            <a:ext cx="307340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4078818" y="4887914"/>
            <a:ext cx="2161116"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4201585" y="4837113"/>
            <a:ext cx="478367"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775884" y="5302250"/>
            <a:ext cx="2302933"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719667" y="4725988"/>
            <a:ext cx="1257300"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279691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3_Title Slide_UWL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1295401" y="3373603"/>
            <a:ext cx="7615767" cy="4762"/>
          </a:xfrm>
          <a:prstGeom prst="line">
            <a:avLst/>
          </a:prstGeom>
          <a:ln/>
        </p:spPr>
        <p:style>
          <a:lnRef idx="2">
            <a:schemeClr val="accent6"/>
          </a:lnRef>
          <a:fillRef idx="1">
            <a:schemeClr val="lt1"/>
          </a:fillRef>
          <a:effectRef idx="0">
            <a:schemeClr val="accent6"/>
          </a:effectRef>
          <a:fontRef idx="minor">
            <a:schemeClr val="dk1"/>
          </a:fontRef>
        </p:style>
      </p:cxnSp>
      <p:pic>
        <p:nvPicPr>
          <p:cNvPr id="13" name="Picture 12" descr="paragonUWL_CMYK_300dpi_BLOWUP_small.TIF"/>
          <p:cNvPicPr>
            <a:picLocks noChangeAspect="1"/>
          </p:cNvPicPr>
          <p:nvPr/>
        </p:nvPicPr>
        <p:blipFill>
          <a:blip r:embed="rId2" cstate="screen"/>
          <a:srcRect/>
          <a:stretch>
            <a:fillRect/>
          </a:stretch>
        </p:blipFill>
        <p:spPr bwMode="auto">
          <a:xfrm>
            <a:off x="8880310" y="908720"/>
            <a:ext cx="6651572" cy="4968552"/>
          </a:xfrm>
          <a:prstGeom prst="ellipse">
            <a:avLst/>
          </a:prstGeom>
        </p:spPr>
      </p:pic>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1"/>
            <a:ext cx="7055028"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10703985" y="6111875"/>
            <a:ext cx="527049"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552451" y="6323014"/>
            <a:ext cx="39116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cxnSp>
        <p:nvCxnSpPr>
          <p:cNvPr id="17" name="Straight Connector 16"/>
          <p:cNvCxnSpPr/>
          <p:nvPr userDrawn="1"/>
        </p:nvCxnSpPr>
        <p:spPr bwMode="auto">
          <a:xfrm rot="10800000" flipV="1">
            <a:off x="6191251" y="4437063"/>
            <a:ext cx="307340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4078818" y="4887914"/>
            <a:ext cx="2161116"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4201585" y="4837113"/>
            <a:ext cx="478367"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775884" y="5302250"/>
            <a:ext cx="2302933"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719667" y="4725988"/>
            <a:ext cx="1257300"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89349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2" name="Straight Connector 6"/>
          <p:cNvCxnSpPr/>
          <p:nvPr/>
        </p:nvCxnSpPr>
        <p:spPr>
          <a:xfrm>
            <a:off x="1396169" y="2421468"/>
            <a:ext cx="9407302" cy="0"/>
          </a:xfrm>
          <a:prstGeom prst="straightConnector1">
            <a:avLst/>
          </a:prstGeom>
          <a:noFill/>
          <a:ln w="15873" cap="flat">
            <a:solidFill>
              <a:srgbClr val="B15E28"/>
            </a:solidFill>
            <a:prstDash val="solid"/>
            <a:miter/>
          </a:ln>
        </p:spPr>
      </p:cxnSp>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r>
              <a:rPr lang="en-US"/>
              <a:t>9/17/2017</a:t>
            </a:r>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5E66C98D-9786-4EF4-868E-EEA221FB6173}" type="slidenum">
              <a:rPr/>
              <a:pPr lvl="0"/>
              <a:t>‹#›</a:t>
            </a:fld>
            <a:endParaRPr lang="en-US"/>
          </a:p>
        </p:txBody>
      </p:sp>
    </p:spTree>
    <p:extLst>
      <p:ext uri="{BB962C8B-B14F-4D97-AF65-F5344CB8AC3E}">
        <p14:creationId xmlns:p14="http://schemas.microsoft.com/office/powerpoint/2010/main" val="3297240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Title Slide_UWL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1295401" y="3373603"/>
            <a:ext cx="7615767"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1"/>
            <a:ext cx="7055028"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10703985" y="6111875"/>
            <a:ext cx="527049"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552451" y="6323014"/>
            <a:ext cx="3911600" cy="365125"/>
          </a:xfrm>
        </p:spPr>
        <p:txBody>
          <a:bodyPr/>
          <a:lstStyle>
            <a:lvl1pPr>
              <a:defRPr smtClean="0"/>
            </a:lvl1pPr>
          </a:lstStyle>
          <a:p>
            <a:pPr>
              <a:defRPr/>
            </a:pPr>
            <a:r>
              <a:rPr lang="en-GB"/>
              <a:t>Dr Cigdem Gogus</a:t>
            </a:r>
          </a:p>
        </p:txBody>
      </p:sp>
      <p:pic>
        <p:nvPicPr>
          <p:cNvPr id="16" name="Picture 15" descr="_JWB2670_sized_CMYK copy.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72643" y="896962"/>
            <a:ext cx="6576000" cy="49443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cxnSp>
        <p:nvCxnSpPr>
          <p:cNvPr id="18" name="Straight Connector 17"/>
          <p:cNvCxnSpPr/>
          <p:nvPr userDrawn="1"/>
        </p:nvCxnSpPr>
        <p:spPr bwMode="auto">
          <a:xfrm rot="10800000" flipV="1">
            <a:off x="6191251" y="4437063"/>
            <a:ext cx="307340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4078818" y="4887914"/>
            <a:ext cx="2161116"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4201585" y="4837113"/>
            <a:ext cx="478367"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775884" y="5302250"/>
            <a:ext cx="2302933"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719667" y="4725988"/>
            <a:ext cx="1257300"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3996588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5_Title Slide_UWL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1295401" y="3373603"/>
            <a:ext cx="7615767" cy="4762"/>
          </a:xfrm>
          <a:prstGeom prst="line">
            <a:avLst/>
          </a:prstGeom>
          <a:ln/>
        </p:spPr>
        <p:style>
          <a:lnRef idx="2">
            <a:schemeClr val="accent6"/>
          </a:lnRef>
          <a:fillRef idx="1">
            <a:schemeClr val="lt1"/>
          </a:fillRef>
          <a:effectRef idx="0">
            <a:schemeClr val="accent6"/>
          </a:effectRef>
          <a:fontRef idx="minor">
            <a:schemeClr val="dk1"/>
          </a:fontRef>
        </p:style>
      </p:cxn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1"/>
            <a:ext cx="7055028"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10703985" y="6111875"/>
            <a:ext cx="527049"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552451" y="6323014"/>
            <a:ext cx="3911600" cy="365125"/>
          </a:xfrm>
        </p:spPr>
        <p:txBody>
          <a:bodyPr/>
          <a:lstStyle>
            <a:lvl1pPr>
              <a:defRPr smtClean="0"/>
            </a:lvl1pPr>
          </a:lstStyle>
          <a:p>
            <a:pPr>
              <a:defRPr/>
            </a:pPr>
            <a:r>
              <a:rPr lang="en-GB"/>
              <a:t>Dr Cigdem Gogus</a:t>
            </a:r>
          </a:p>
        </p:txBody>
      </p:sp>
      <p:pic>
        <p:nvPicPr>
          <p:cNvPr id="16" name="Picture 15" descr="_JWB2509_cmyk_300_resized.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13206" y="908720"/>
            <a:ext cx="6557588"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cxnSp>
        <p:nvCxnSpPr>
          <p:cNvPr id="18" name="Straight Connector 17"/>
          <p:cNvCxnSpPr/>
          <p:nvPr userDrawn="1"/>
        </p:nvCxnSpPr>
        <p:spPr bwMode="auto">
          <a:xfrm rot="10800000" flipV="1">
            <a:off x="6191251" y="4437063"/>
            <a:ext cx="307340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val 18"/>
          <p:cNvSpPr>
            <a:spLocks/>
          </p:cNvSpPr>
          <p:nvPr userDrawn="1"/>
        </p:nvSpPr>
        <p:spPr bwMode="auto">
          <a:xfrm>
            <a:off x="4078818" y="4887914"/>
            <a:ext cx="2161116"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0" name="Oval 19"/>
          <p:cNvSpPr>
            <a:spLocks/>
          </p:cNvSpPr>
          <p:nvPr userDrawn="1"/>
        </p:nvSpPr>
        <p:spPr bwMode="auto">
          <a:xfrm flipH="1">
            <a:off x="4201585" y="4837113"/>
            <a:ext cx="478367"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1" name="Straight Connector 20"/>
          <p:cNvCxnSpPr/>
          <p:nvPr userDrawn="1"/>
        </p:nvCxnSpPr>
        <p:spPr bwMode="auto">
          <a:xfrm rot="10800000">
            <a:off x="1775884" y="5302250"/>
            <a:ext cx="2302933"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2" name="Oval 21"/>
          <p:cNvSpPr>
            <a:spLocks noChangeAspect="1"/>
          </p:cNvSpPr>
          <p:nvPr userDrawn="1"/>
        </p:nvSpPr>
        <p:spPr bwMode="auto">
          <a:xfrm>
            <a:off x="719667" y="4725988"/>
            <a:ext cx="1257300"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665924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Title Slide_UWL logo">
    <p:spTree>
      <p:nvGrpSpPr>
        <p:cNvPr id="1" name=""/>
        <p:cNvGrpSpPr/>
        <p:nvPr/>
      </p:nvGrpSpPr>
      <p:grpSpPr>
        <a:xfrm>
          <a:off x="0" y="0"/>
          <a:ext cx="0" cy="0"/>
          <a:chOff x="0" y="0"/>
          <a:chExt cx="0" cy="0"/>
        </a:xfrm>
      </p:grpSpPr>
      <p:pic>
        <p:nvPicPr>
          <p:cNvPr id="13" name="Picture 12" descr="_JWB0729_cmyk_300.tif"/>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20071" y="907260"/>
            <a:ext cx="6553617" cy="4932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1295401" y="3373603"/>
            <a:ext cx="7615767"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7" y="3463211"/>
            <a:ext cx="7055028"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Slide Number Placeholder 36"/>
          <p:cNvSpPr>
            <a:spLocks noGrp="1"/>
          </p:cNvSpPr>
          <p:nvPr>
            <p:ph type="sldNum" sz="quarter" idx="10"/>
          </p:nvPr>
        </p:nvSpPr>
        <p:spPr>
          <a:xfrm>
            <a:off x="10703985" y="6111875"/>
            <a:ext cx="527049"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552451" y="6323014"/>
            <a:ext cx="3911600" cy="365125"/>
          </a:xfrm>
        </p:spPr>
        <p:txBody>
          <a:bodyPr/>
          <a:lstStyle>
            <a:lvl1pPr>
              <a:defRPr smtClean="0"/>
            </a:lvl1pPr>
          </a:lstStyle>
          <a:p>
            <a:pPr>
              <a:defRPr/>
            </a:pPr>
            <a:r>
              <a:rPr lang="en-GB"/>
              <a:t>Dr Cigdem Gogus</a:t>
            </a:r>
          </a:p>
        </p:txBody>
      </p:sp>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cxnSp>
        <p:nvCxnSpPr>
          <p:cNvPr id="17" name="Straight Connector 16"/>
          <p:cNvCxnSpPr/>
          <p:nvPr userDrawn="1"/>
        </p:nvCxnSpPr>
        <p:spPr bwMode="auto">
          <a:xfrm rot="10800000" flipV="1">
            <a:off x="6191251" y="4437063"/>
            <a:ext cx="307340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val 17"/>
          <p:cNvSpPr>
            <a:spLocks/>
          </p:cNvSpPr>
          <p:nvPr userDrawn="1"/>
        </p:nvSpPr>
        <p:spPr bwMode="auto">
          <a:xfrm>
            <a:off x="4078818" y="4887914"/>
            <a:ext cx="2161116"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9" name="Oval 18"/>
          <p:cNvSpPr>
            <a:spLocks/>
          </p:cNvSpPr>
          <p:nvPr userDrawn="1"/>
        </p:nvSpPr>
        <p:spPr bwMode="auto">
          <a:xfrm flipH="1">
            <a:off x="4201585" y="4837113"/>
            <a:ext cx="478367"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0" name="Straight Connector 19"/>
          <p:cNvCxnSpPr/>
          <p:nvPr userDrawn="1"/>
        </p:nvCxnSpPr>
        <p:spPr bwMode="auto">
          <a:xfrm rot="10800000">
            <a:off x="1775884" y="5302250"/>
            <a:ext cx="2302933"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1" name="Oval 20"/>
          <p:cNvSpPr>
            <a:spLocks noChangeAspect="1"/>
          </p:cNvSpPr>
          <p:nvPr userDrawn="1"/>
        </p:nvSpPr>
        <p:spPr bwMode="auto">
          <a:xfrm>
            <a:off x="719667" y="4725988"/>
            <a:ext cx="1257300"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3771806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_UWL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cxnSp>
        <p:nvCxnSpPr>
          <p:cNvPr id="7" name="Straight Connector 6"/>
          <p:cNvCxnSpPr/>
          <p:nvPr/>
        </p:nvCxnSpPr>
        <p:spPr bwMode="auto">
          <a:xfrm flipV="1">
            <a:off x="1295401" y="3373603"/>
            <a:ext cx="7615767"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14" name="Slide Number Placeholder 36"/>
          <p:cNvSpPr>
            <a:spLocks noGrp="1"/>
          </p:cNvSpPr>
          <p:nvPr>
            <p:ph type="sldNum" sz="quarter" idx="10"/>
          </p:nvPr>
        </p:nvSpPr>
        <p:spPr>
          <a:xfrm>
            <a:off x="10703985" y="6111875"/>
            <a:ext cx="527049" cy="412750"/>
          </a:xfrm>
        </p:spPr>
        <p:txBody>
          <a:bodyPr/>
          <a:lstStyle>
            <a:lvl1pPr>
              <a:defRPr/>
            </a:lvl1pPr>
          </a:lstStyle>
          <a:p>
            <a:pPr>
              <a:defRPr/>
            </a:pPr>
            <a:fld id="{CF4F9D38-9BC6-A542-ADE3-95E83F13B32F}" type="slidenum">
              <a:rPr lang="en-GB"/>
              <a:pPr>
                <a:defRPr/>
              </a:pPr>
              <a:t>‹#›</a:t>
            </a:fld>
            <a:endParaRPr lang="en-GB" dirty="0"/>
          </a:p>
        </p:txBody>
      </p:sp>
      <p:sp>
        <p:nvSpPr>
          <p:cNvPr id="15" name="Footer Placeholder 37"/>
          <p:cNvSpPr>
            <a:spLocks noGrp="1"/>
          </p:cNvSpPr>
          <p:nvPr>
            <p:ph type="ftr" sz="quarter" idx="11"/>
          </p:nvPr>
        </p:nvSpPr>
        <p:spPr>
          <a:xfrm>
            <a:off x="552451" y="6323014"/>
            <a:ext cx="3911600" cy="365125"/>
          </a:xfrm>
        </p:spPr>
        <p:txBody>
          <a:bodyPr/>
          <a:lstStyle>
            <a:lvl1pPr>
              <a:defRPr smtClean="0"/>
            </a:lvl1pPr>
          </a:lstStyle>
          <a:p>
            <a:pPr>
              <a:defRPr/>
            </a:pPr>
            <a:r>
              <a:rPr lang="en-GB"/>
              <a:t>Dr Cigdem Gogus</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8896490" y="912415"/>
            <a:ext cx="6591021" cy="4943266"/>
          </a:xfrm>
          <a:prstGeom prst="ellipse">
            <a:avLst/>
          </a:prstGeom>
          <a:ln w="28575" cmpd="sng">
            <a:solidFill>
              <a:srgbClr val="0039A6"/>
            </a:solidFill>
          </a:ln>
        </p:spPr>
      </p:pic>
      <p:pic>
        <p:nvPicPr>
          <p:cNvPr id="16" name="Picture 15" descr="UWL+Connected_CMYK_outlined.jpg"/>
          <p:cNvPicPr>
            <a:picLocks noChangeAspect="1"/>
          </p:cNvPicPr>
          <p:nvPr userDrawn="1"/>
        </p:nvPicPr>
        <p:blipFill>
          <a:blip r:embed="rId3"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cxnSp>
        <p:nvCxnSpPr>
          <p:cNvPr id="23" name="Straight Connector 22"/>
          <p:cNvCxnSpPr/>
          <p:nvPr userDrawn="1"/>
        </p:nvCxnSpPr>
        <p:spPr bwMode="auto">
          <a:xfrm rot="10800000" flipV="1">
            <a:off x="6191251" y="4437063"/>
            <a:ext cx="3073400" cy="100806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val 23"/>
          <p:cNvSpPr>
            <a:spLocks/>
          </p:cNvSpPr>
          <p:nvPr userDrawn="1"/>
        </p:nvSpPr>
        <p:spPr bwMode="auto">
          <a:xfrm>
            <a:off x="4078818" y="4887914"/>
            <a:ext cx="2161116" cy="1620837"/>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25" name="Oval 24"/>
          <p:cNvSpPr>
            <a:spLocks/>
          </p:cNvSpPr>
          <p:nvPr userDrawn="1"/>
        </p:nvSpPr>
        <p:spPr bwMode="auto">
          <a:xfrm flipH="1">
            <a:off x="4201585" y="4837113"/>
            <a:ext cx="478367" cy="360362"/>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26" name="Straight Connector 25"/>
          <p:cNvCxnSpPr/>
          <p:nvPr userDrawn="1"/>
        </p:nvCxnSpPr>
        <p:spPr bwMode="auto">
          <a:xfrm rot="10800000">
            <a:off x="1775884" y="5302250"/>
            <a:ext cx="2302933" cy="287338"/>
          </a:xfrm>
          <a:prstGeom prst="line">
            <a:avLst/>
          </a:prstGeom>
          <a:ln/>
        </p:spPr>
        <p:style>
          <a:lnRef idx="1">
            <a:schemeClr val="accent6"/>
          </a:lnRef>
          <a:fillRef idx="0">
            <a:schemeClr val="accent6"/>
          </a:fillRef>
          <a:effectRef idx="0">
            <a:schemeClr val="accent6"/>
          </a:effectRef>
          <a:fontRef idx="minor">
            <a:schemeClr val="tx1"/>
          </a:fontRef>
        </p:style>
      </p:cxnSp>
      <p:sp>
        <p:nvSpPr>
          <p:cNvPr id="27" name="Oval 26"/>
          <p:cNvSpPr>
            <a:spLocks noChangeAspect="1"/>
          </p:cNvSpPr>
          <p:nvPr userDrawn="1"/>
        </p:nvSpPr>
        <p:spPr bwMode="auto">
          <a:xfrm>
            <a:off x="719667" y="4725988"/>
            <a:ext cx="1257300" cy="94456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Tree>
    <p:extLst>
      <p:ext uri="{BB962C8B-B14F-4D97-AF65-F5344CB8AC3E}">
        <p14:creationId xmlns:p14="http://schemas.microsoft.com/office/powerpoint/2010/main" val="3550838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ection Header - no logo">
    <p:spTree>
      <p:nvGrpSpPr>
        <p:cNvPr id="1" name=""/>
        <p:cNvGrpSpPr/>
        <p:nvPr/>
      </p:nvGrpSpPr>
      <p:grpSpPr>
        <a:xfrm>
          <a:off x="0" y="0"/>
          <a:ext cx="0" cy="0"/>
          <a:chOff x="0" y="0"/>
          <a:chExt cx="0" cy="0"/>
        </a:xfrm>
      </p:grpSpPr>
      <p:sp>
        <p:nvSpPr>
          <p:cNvPr id="4" name="Oval 3"/>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latin typeface="Verdana" pitchFamily="34" charset="0"/>
            </a:endParaRPr>
          </a:p>
        </p:txBody>
      </p:sp>
      <p:grpSp>
        <p:nvGrpSpPr>
          <p:cNvPr id="5" name="Group 19"/>
          <p:cNvGrpSpPr>
            <a:grpSpLocks/>
          </p:cNvGrpSpPr>
          <p:nvPr/>
        </p:nvGrpSpPr>
        <p:grpSpPr bwMode="auto">
          <a:xfrm>
            <a:off x="719667" y="765176"/>
            <a:ext cx="11472333" cy="5743575"/>
            <a:chOff x="539750" y="836712"/>
            <a:chExt cx="8604250" cy="5743476"/>
          </a:xfrm>
        </p:grpSpPr>
        <p:cxnSp>
          <p:nvCxnSpPr>
            <p:cNvPr id="6" name="Straight Connector 5"/>
            <p:cNvCxnSpPr/>
            <p:nvPr/>
          </p:nvCxnSpPr>
          <p:spPr>
            <a:xfrm flipV="1">
              <a:off x="971550" y="3444930"/>
              <a:ext cx="5711825" cy="4762"/>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22" descr="Brown circle.jpg"/>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10800000" flipV="1">
              <a:off x="4643438" y="4508537"/>
              <a:ext cx="2305050" cy="1008045"/>
            </a:xfrm>
            <a:prstGeom prst="line">
              <a:avLst/>
            </a:prstGeom>
            <a:ln/>
          </p:spPr>
          <p:style>
            <a:lnRef idx="1">
              <a:schemeClr val="accent6"/>
            </a:lnRef>
            <a:fillRef idx="0">
              <a:schemeClr val="accent6"/>
            </a:fillRef>
            <a:effectRef idx="0">
              <a:schemeClr val="accent6"/>
            </a:effectRef>
            <a:fontRef idx="minor">
              <a:schemeClr val="tx1"/>
            </a:fontRef>
          </p:style>
        </p:cxnSp>
        <p:sp>
          <p:nvSpPr>
            <p:cNvPr id="9" name="Oval 8"/>
            <p:cNvSpPr>
              <a:spLocks/>
            </p:cNvSpPr>
            <p:nvPr/>
          </p:nvSpPr>
          <p:spPr>
            <a:xfrm>
              <a:off x="3059113" y="4959379"/>
              <a:ext cx="1620837" cy="1620809"/>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800"/>
            </a:p>
          </p:txBody>
        </p:sp>
        <p:sp>
          <p:nvSpPr>
            <p:cNvPr id="10" name="Oval 9"/>
            <p:cNvSpPr>
              <a:spLocks/>
            </p:cNvSpPr>
            <p:nvPr/>
          </p:nvSpPr>
          <p:spPr>
            <a:xfrm flipH="1">
              <a:off x="3151188" y="4908580"/>
              <a:ext cx="358775" cy="360356"/>
            </a:xfrm>
            <a:prstGeom prst="ellipse">
              <a:avLst/>
            </a:prstGeom>
            <a:solidFill>
              <a:srgbClr val="BCBE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1" name="Straight Connector 10"/>
            <p:cNvCxnSpPr/>
            <p:nvPr/>
          </p:nvCxnSpPr>
          <p:spPr>
            <a:xfrm rot="10800000">
              <a:off x="1331913" y="5373709"/>
              <a:ext cx="1727200" cy="287333"/>
            </a:xfrm>
            <a:prstGeom prst="line">
              <a:avLst/>
            </a:prstGeom>
            <a:ln/>
          </p:spPr>
          <p:style>
            <a:lnRef idx="1">
              <a:schemeClr val="accent6"/>
            </a:lnRef>
            <a:fillRef idx="0">
              <a:schemeClr val="accent6"/>
            </a:fillRef>
            <a:effectRef idx="0">
              <a:schemeClr val="accent6"/>
            </a:effectRef>
            <a:fontRef idx="minor">
              <a:schemeClr val="tx1"/>
            </a:fontRef>
          </p:style>
        </p:cxnSp>
        <p:sp>
          <p:nvSpPr>
            <p:cNvPr id="12" name="Oval 11"/>
            <p:cNvSpPr>
              <a:spLocks noChangeAspect="1"/>
            </p:cNvSpPr>
            <p:nvPr/>
          </p:nvSpPr>
          <p:spPr>
            <a:xfrm>
              <a:off x="539750" y="4797457"/>
              <a:ext cx="942975" cy="944546"/>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grpSp>
      <p:sp>
        <p:nvSpPr>
          <p:cNvPr id="2" name="Title 1"/>
          <p:cNvSpPr>
            <a:spLocks noGrp="1"/>
          </p:cNvSpPr>
          <p:nvPr>
            <p:ph type="ctrTitle"/>
          </p:nvPr>
        </p:nvSpPr>
        <p:spPr>
          <a:xfrm>
            <a:off x="1142659" y="1873579"/>
            <a:ext cx="7065576" cy="1470025"/>
          </a:xfrm>
          <a:ln w="6350"/>
        </p:spPr>
        <p:txBody>
          <a:bodyPr anchor="b">
            <a:normAutofit/>
          </a:bodyPr>
          <a:lstStyle>
            <a:lvl1pPr>
              <a:defRPr sz="3600" b="0"/>
            </a:lvl1pPr>
          </a:lstStyle>
          <a:p>
            <a:r>
              <a:rPr lang="en-US"/>
              <a:t>Click to edit Master title style</a:t>
            </a:r>
            <a:endParaRPr lang="en-GB" dirty="0"/>
          </a:p>
        </p:txBody>
      </p:sp>
      <p:sp>
        <p:nvSpPr>
          <p:cNvPr id="3" name="Subtitle 2"/>
          <p:cNvSpPr>
            <a:spLocks noGrp="1"/>
          </p:cNvSpPr>
          <p:nvPr>
            <p:ph type="subTitle" idx="1"/>
          </p:nvPr>
        </p:nvSpPr>
        <p:spPr>
          <a:xfrm>
            <a:off x="1153208" y="3463211"/>
            <a:ext cx="7055027" cy="1752600"/>
          </a:xfrm>
        </p:spPr>
        <p:txBody>
          <a:bodyPr>
            <a:normAutofit/>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4" name="Footer Placeholder 31"/>
          <p:cNvSpPr>
            <a:spLocks noGrp="1"/>
          </p:cNvSpPr>
          <p:nvPr>
            <p:ph type="ftr" sz="quarter" idx="10"/>
          </p:nvPr>
        </p:nvSpPr>
        <p:spPr>
          <a:xfrm>
            <a:off x="552451" y="6323014"/>
            <a:ext cx="3911600" cy="365125"/>
          </a:xfrm>
        </p:spPr>
        <p:txBody>
          <a:bodyPr/>
          <a:lstStyle>
            <a:lvl1pPr>
              <a:defRPr smtClean="0"/>
            </a:lvl1pPr>
          </a:lstStyle>
          <a:p>
            <a:pPr>
              <a:defRPr/>
            </a:pPr>
            <a:r>
              <a:rPr lang="en-GB"/>
              <a:t>Dr Cigdem Gogus</a:t>
            </a:r>
            <a:endParaRPr lang="en-GB" dirty="0"/>
          </a:p>
        </p:txBody>
      </p:sp>
      <p:sp>
        <p:nvSpPr>
          <p:cNvPr id="15" name="Slide Number Placeholder 36"/>
          <p:cNvSpPr>
            <a:spLocks noGrp="1"/>
          </p:cNvSpPr>
          <p:nvPr>
            <p:ph type="sldNum" sz="quarter" idx="11"/>
          </p:nvPr>
        </p:nvSpPr>
        <p:spPr>
          <a:xfrm>
            <a:off x="10703985" y="6111875"/>
            <a:ext cx="527049" cy="412750"/>
          </a:xfrm>
        </p:spPr>
        <p:txBody>
          <a:bodyPr/>
          <a:lstStyle>
            <a:lvl1pPr>
              <a:defRPr/>
            </a:lvl1pPr>
          </a:lstStyle>
          <a:p>
            <a:pPr>
              <a:defRPr/>
            </a:pPr>
            <a:fld id="{D13EFCF6-FCF1-FF48-8227-3C3EA4CEF2DA}" type="slidenum">
              <a:rPr lang="en-GB"/>
              <a:pPr>
                <a:defRPr/>
              </a:pPr>
              <a:t>‹#›</a:t>
            </a:fld>
            <a:endParaRPr lang="en-GB" dirty="0"/>
          </a:p>
        </p:txBody>
      </p:sp>
      <p:pic>
        <p:nvPicPr>
          <p:cNvPr id="17" name="Picture 16" descr="connected_bi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168341" y="0"/>
            <a:ext cx="2210923" cy="1556792"/>
          </a:xfrm>
          <a:prstGeom prst="rect">
            <a:avLst/>
          </a:prstGeom>
        </p:spPr>
      </p:pic>
    </p:spTree>
    <p:extLst>
      <p:ext uri="{BB962C8B-B14F-4D97-AF65-F5344CB8AC3E}">
        <p14:creationId xmlns:p14="http://schemas.microsoft.com/office/powerpoint/2010/main" val="2544708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sp>
        <p:nvSpPr>
          <p:cNvPr id="2" name="Title 1"/>
          <p:cNvSpPr>
            <a:spLocks noGrp="1"/>
          </p:cNvSpPr>
          <p:nvPr>
            <p:ph type="ctrTitle"/>
          </p:nvPr>
        </p:nvSpPr>
        <p:spPr>
          <a:xfrm>
            <a:off x="1195936" y="2300355"/>
            <a:ext cx="7301160" cy="1470025"/>
          </a:xfrm>
        </p:spPr>
        <p:txBody>
          <a:bodyPr anchor="b"/>
          <a:lstStyle>
            <a:lvl1pPr>
              <a:defRPr sz="3600" b="0"/>
            </a:lvl1pPr>
          </a:lstStyle>
          <a:p>
            <a:r>
              <a:rPr lang="en-US"/>
              <a:t>Click to edit Master title style</a:t>
            </a:r>
            <a:endParaRPr lang="en-GB" dirty="0"/>
          </a:p>
        </p:txBody>
      </p:sp>
      <p:sp>
        <p:nvSpPr>
          <p:cNvPr id="19" name="Text Placeholder 18"/>
          <p:cNvSpPr>
            <a:spLocks noGrp="1"/>
          </p:cNvSpPr>
          <p:nvPr>
            <p:ph type="body" sz="quarter" idx="13"/>
          </p:nvPr>
        </p:nvSpPr>
        <p:spPr>
          <a:xfrm>
            <a:off x="1200150" y="3932088"/>
            <a:ext cx="7296116"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17"/>
          <p:cNvSpPr>
            <a:spLocks noGrp="1"/>
          </p:cNvSpPr>
          <p:nvPr>
            <p:ph type="sldNum" sz="quarter" idx="14"/>
          </p:nvPr>
        </p:nvSpPr>
        <p:spPr>
          <a:xfrm>
            <a:off x="10703985" y="6111875"/>
            <a:ext cx="527049" cy="412750"/>
          </a:xfrm>
        </p:spPr>
        <p:txBody>
          <a:bodyPr/>
          <a:lstStyle>
            <a:lvl1pPr>
              <a:defRPr/>
            </a:lvl1pPr>
          </a:lstStyle>
          <a:p>
            <a:pPr>
              <a:defRPr/>
            </a:pPr>
            <a:fld id="{859388A0-719E-1C40-924E-55DBBB5C8DD1}" type="slidenum">
              <a:rPr lang="en-GB"/>
              <a:pPr>
                <a:defRPr/>
              </a:pPr>
              <a:t>‹#›</a:t>
            </a:fld>
            <a:endParaRPr lang="en-GB" dirty="0"/>
          </a:p>
        </p:txBody>
      </p:sp>
      <p:sp>
        <p:nvSpPr>
          <p:cNvPr id="6" name="Footer Placeholder 19"/>
          <p:cNvSpPr>
            <a:spLocks noGrp="1"/>
          </p:cNvSpPr>
          <p:nvPr>
            <p:ph type="ftr" sz="quarter" idx="15"/>
          </p:nvPr>
        </p:nvSpPr>
        <p:spPr>
          <a:xfrm>
            <a:off x="552451" y="6323014"/>
            <a:ext cx="4199467" cy="365125"/>
          </a:xfrm>
        </p:spPr>
        <p:txBody>
          <a:bodyPr/>
          <a:lstStyle>
            <a:lvl1pPr>
              <a:defRPr smtClean="0"/>
            </a:lvl1pPr>
          </a:lstStyle>
          <a:p>
            <a:pPr>
              <a:defRPr/>
            </a:pPr>
            <a:r>
              <a:rPr lang="en-GB"/>
              <a:t>Dr Cigdem Gogus</a:t>
            </a:r>
            <a:endParaRPr lang="en-GB" dirty="0"/>
          </a:p>
        </p:txBody>
      </p:sp>
      <p:pic>
        <p:nvPicPr>
          <p:cNvPr id="7" name="Picture 6" descr="UWL+Connected_CMYK_outlined.jpg"/>
          <p:cNvPicPr>
            <a:picLocks noChangeAspect="1"/>
          </p:cNvPicPr>
          <p:nvPr userDrawn="1"/>
        </p:nvPicPr>
        <p:blipFill>
          <a:blip r:embed="rId2" cstate="email">
            <a:alphaModFix/>
            <a:extLst>
              <a:ext uri="{28A0092B-C50C-407E-A947-70E740481C1C}">
                <a14:useLocalDpi xmlns:a14="http://schemas.microsoft.com/office/drawing/2010/main" val="0"/>
              </a:ext>
            </a:extLst>
          </a:blip>
          <a:stretch>
            <a:fillRect/>
          </a:stretch>
        </p:blipFill>
        <p:spPr>
          <a:xfrm>
            <a:off x="623392" y="620688"/>
            <a:ext cx="2880320" cy="468052"/>
          </a:xfrm>
          <a:prstGeom prst="rect">
            <a:avLst/>
          </a:prstGeom>
        </p:spPr>
      </p:pic>
    </p:spTree>
    <p:extLst>
      <p:ext uri="{BB962C8B-B14F-4D97-AF65-F5344CB8AC3E}">
        <p14:creationId xmlns:p14="http://schemas.microsoft.com/office/powerpoint/2010/main" val="416054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195936" y="2300355"/>
            <a:ext cx="7301160" cy="1470025"/>
          </a:xfrm>
        </p:spPr>
        <p:txBody>
          <a:bodyPr anchor="b"/>
          <a:lstStyle>
            <a:lvl1pPr>
              <a:defRPr sz="3600" b="0"/>
            </a:lvl1pPr>
          </a:lstStyle>
          <a:p>
            <a:r>
              <a:rPr lang="en-US"/>
              <a:t>Click to edit Master title style</a:t>
            </a:r>
            <a:endParaRPr lang="en-GB" dirty="0"/>
          </a:p>
        </p:txBody>
      </p:sp>
      <p:sp>
        <p:nvSpPr>
          <p:cNvPr id="8" name="Text Placeholder 18"/>
          <p:cNvSpPr>
            <a:spLocks noGrp="1"/>
          </p:cNvSpPr>
          <p:nvPr>
            <p:ph type="body" sz="quarter" idx="13"/>
          </p:nvPr>
        </p:nvSpPr>
        <p:spPr>
          <a:xfrm>
            <a:off x="1200150" y="3932088"/>
            <a:ext cx="7296116" cy="1081088"/>
          </a:xfrm>
        </p:spPr>
        <p:txBody>
          <a:bodyPr/>
          <a:lstStyle>
            <a:lvl1pPr marL="0" indent="0">
              <a:buNone/>
              <a:defRPr>
                <a:solidFill>
                  <a:srgbClr val="000000"/>
                </a:solidFill>
              </a:defRPr>
            </a:lvl1pPr>
          </a:lstStyle>
          <a:p>
            <a:pPr lvl="0"/>
            <a:r>
              <a:rPr lang="en-US"/>
              <a:t>Click to edit Master text styles</a:t>
            </a:r>
          </a:p>
        </p:txBody>
      </p:sp>
      <p:sp>
        <p:nvSpPr>
          <p:cNvPr id="5" name="Slide Number Placeholder 6"/>
          <p:cNvSpPr>
            <a:spLocks noGrp="1"/>
          </p:cNvSpPr>
          <p:nvPr>
            <p:ph type="sldNum" sz="quarter" idx="14"/>
          </p:nvPr>
        </p:nvSpPr>
        <p:spPr>
          <a:xfrm>
            <a:off x="10703985" y="6111875"/>
            <a:ext cx="527049" cy="412750"/>
          </a:xfrm>
        </p:spPr>
        <p:txBody>
          <a:bodyPr/>
          <a:lstStyle>
            <a:lvl1pPr>
              <a:defRPr/>
            </a:lvl1pPr>
          </a:lstStyle>
          <a:p>
            <a:pPr>
              <a:defRPr/>
            </a:pPr>
            <a:fld id="{2BBC46B0-2223-AB4F-8540-BB29901BEF7A}" type="slidenum">
              <a:rPr lang="en-GB"/>
              <a:pPr>
                <a:defRPr/>
              </a:pPr>
              <a:t>‹#›</a:t>
            </a:fld>
            <a:endParaRPr lang="en-GB" dirty="0"/>
          </a:p>
        </p:txBody>
      </p:sp>
      <p:pic>
        <p:nvPicPr>
          <p:cNvPr id="6" name="Picture 5"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131991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80" y="1428801"/>
            <a:ext cx="10923851"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9"/>
          <p:cNvSpPr>
            <a:spLocks noGrp="1"/>
          </p:cNvSpPr>
          <p:nvPr>
            <p:ph type="sldNum" sz="quarter" idx="10"/>
          </p:nvPr>
        </p:nvSpPr>
        <p:spPr>
          <a:xfrm>
            <a:off x="10703985" y="6111875"/>
            <a:ext cx="527049" cy="412750"/>
          </a:xfrm>
        </p:spPr>
        <p:txBody>
          <a:bodyPr/>
          <a:lstStyle>
            <a:lvl1pPr>
              <a:defRPr/>
            </a:lvl1pPr>
          </a:lstStyle>
          <a:p>
            <a:pPr>
              <a:defRPr/>
            </a:pPr>
            <a:fld id="{40AC488E-D317-AD4E-9D65-863F647F8AC1}" type="slidenum">
              <a:rPr lang="en-GB"/>
              <a:pPr>
                <a:defRPr/>
              </a:pPr>
              <a:t>‹#›</a:t>
            </a:fld>
            <a:endParaRPr lang="en-GB" dirty="0"/>
          </a:p>
        </p:txBody>
      </p:sp>
      <p:sp>
        <p:nvSpPr>
          <p:cNvPr id="8" name="Footer Placeholder 10"/>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9" name="Picture 8"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3615385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263" y="1431438"/>
            <a:ext cx="5253003"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52455" y="1431438"/>
            <a:ext cx="5253003" cy="4219055"/>
          </a:xfrm>
        </p:spPr>
        <p:txBody>
          <a:bodyPr>
            <a:noAutofit/>
          </a:bodyPr>
          <a:lstStyle>
            <a:lvl1pPr>
              <a:buSzPct val="110000"/>
              <a:defRPr sz="2400">
                <a:solidFill>
                  <a:srgbClr val="000000"/>
                </a:solidFill>
              </a:defRPr>
            </a:lvl1pPr>
            <a:lvl2pPr>
              <a:buSzPct val="80000"/>
              <a:defRPr sz="2000">
                <a:solidFill>
                  <a:srgbClr val="000000"/>
                </a:solidFill>
              </a:defRPr>
            </a:lvl2pPr>
            <a:lvl3pPr>
              <a:defRPr sz="1800">
                <a:solidFill>
                  <a:srgbClr val="000000"/>
                </a:solidFill>
              </a:defRPr>
            </a:lvl3pPr>
            <a:lvl4pPr>
              <a:buSzPct val="80000"/>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Slide Number Placeholder 14"/>
          <p:cNvSpPr>
            <a:spLocks noGrp="1"/>
          </p:cNvSpPr>
          <p:nvPr>
            <p:ph type="sldNum" sz="quarter" idx="10"/>
          </p:nvPr>
        </p:nvSpPr>
        <p:spPr>
          <a:xfrm>
            <a:off x="10703985" y="6111875"/>
            <a:ext cx="527049" cy="412750"/>
          </a:xfrm>
        </p:spPr>
        <p:txBody>
          <a:bodyPr/>
          <a:lstStyle>
            <a:lvl1pPr>
              <a:defRPr/>
            </a:lvl1pPr>
          </a:lstStyle>
          <a:p>
            <a:pPr>
              <a:defRPr/>
            </a:pPr>
            <a:fld id="{CD05224A-E723-034F-B264-D035F7B9FADC}" type="slidenum">
              <a:rPr lang="en-GB"/>
              <a:pPr>
                <a:defRPr/>
              </a:pPr>
              <a:t>‹#›</a:t>
            </a:fld>
            <a:endParaRPr lang="en-GB" dirty="0"/>
          </a:p>
        </p:txBody>
      </p:sp>
      <p:sp>
        <p:nvSpPr>
          <p:cNvPr id="9" name="Footer Placeholder 15"/>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10" name="Picture 9"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1877513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52263" y="1378090"/>
            <a:ext cx="5470459"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2263" y="2282144"/>
            <a:ext cx="5470459"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16892" y="1378090"/>
            <a:ext cx="5472608" cy="907092"/>
          </a:xfrm>
        </p:spPr>
        <p:txBody>
          <a:bodyPr anchor="b">
            <a:normAutofit/>
          </a:bodyPr>
          <a:lstStyle>
            <a:lvl1pPr marL="0" indent="0">
              <a:lnSpc>
                <a:spcPct val="100000"/>
              </a:lnSpc>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892" y="2282144"/>
            <a:ext cx="5472608" cy="3747454"/>
          </a:xfrm>
        </p:spPr>
        <p:txBody>
          <a:bodyPr>
            <a:no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12"/>
          <p:cNvSpPr>
            <a:spLocks noGrp="1"/>
          </p:cNvSpPr>
          <p:nvPr>
            <p:ph type="sldNum" sz="quarter" idx="10"/>
          </p:nvPr>
        </p:nvSpPr>
        <p:spPr>
          <a:xfrm>
            <a:off x="10703985" y="6111875"/>
            <a:ext cx="527049" cy="412750"/>
          </a:xfrm>
        </p:spPr>
        <p:txBody>
          <a:bodyPr/>
          <a:lstStyle>
            <a:lvl1pPr>
              <a:defRPr/>
            </a:lvl1pPr>
          </a:lstStyle>
          <a:p>
            <a:pPr>
              <a:defRPr/>
            </a:pPr>
            <a:fld id="{3BCE12E9-F2CA-A140-8857-ECFA0750F372}" type="slidenum">
              <a:rPr lang="en-GB"/>
              <a:pPr>
                <a:defRPr/>
              </a:pPr>
              <a:t>‹#›</a:t>
            </a:fld>
            <a:endParaRPr lang="en-GB" dirty="0"/>
          </a:p>
        </p:txBody>
      </p:sp>
      <p:sp>
        <p:nvSpPr>
          <p:cNvPr id="11" name="Footer Placeholder 16"/>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12" name="Picture 11"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428634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2015072" y="1752603"/>
            <a:ext cx="8158688" cy="1822518"/>
          </a:xfrm>
        </p:spPr>
        <p:txBody>
          <a:bodyPr anchor="b"/>
          <a:lstStyle>
            <a:lvl1pPr>
              <a:defRPr/>
            </a:lvl1pPr>
          </a:lstStyle>
          <a:p>
            <a:pPr lvl="0"/>
            <a:r>
              <a:rPr lang="en-US"/>
              <a:t>Click to edit Master title style</a:t>
            </a:r>
          </a:p>
        </p:txBody>
      </p:sp>
      <p:sp>
        <p:nvSpPr>
          <p:cNvPr id="3" name="Text Placeholder 2"/>
          <p:cNvSpPr txBox="1">
            <a:spLocks noGrp="1"/>
          </p:cNvSpPr>
          <p:nvPr>
            <p:ph type="body" idx="1"/>
          </p:nvPr>
        </p:nvSpPr>
        <p:spPr>
          <a:xfrm>
            <a:off x="2015063" y="3846048"/>
            <a:ext cx="8158688" cy="954551"/>
          </a:xfrm>
        </p:spPr>
        <p:txBody>
          <a:bodyPr anchorCtr="1"/>
          <a:lstStyle>
            <a:lvl1pPr marL="0" indent="0" algn="ctr">
              <a:buNone/>
              <a:defRPr>
                <a:solidFill>
                  <a:srgbClr val="000000"/>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r>
              <a:rPr lang="en-US"/>
              <a:t>9/17/2017</a:t>
            </a:r>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FB04D35C-0BCA-42F3-AB40-DEAD5DD93E10}" type="slidenum">
              <a:rPr/>
              <a:pPr lvl="0"/>
              <a:t>‹#›</a:t>
            </a:fld>
            <a:endParaRPr lang="en-US"/>
          </a:p>
        </p:txBody>
      </p:sp>
      <p:cxnSp>
        <p:nvCxnSpPr>
          <p:cNvPr id="7" name="Straight Connector 15"/>
          <p:cNvCxnSpPr/>
          <p:nvPr/>
        </p:nvCxnSpPr>
        <p:spPr>
          <a:xfrm>
            <a:off x="2012722" y="3710589"/>
            <a:ext cx="8163379"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3359553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6"/>
          <p:cNvSpPr>
            <a:spLocks noGrp="1"/>
          </p:cNvSpPr>
          <p:nvPr>
            <p:ph type="sldNum" sz="quarter" idx="10"/>
          </p:nvPr>
        </p:nvSpPr>
        <p:spPr>
          <a:xfrm>
            <a:off x="10703985" y="6111875"/>
            <a:ext cx="527049" cy="412750"/>
          </a:xfrm>
        </p:spPr>
        <p:txBody>
          <a:bodyPr/>
          <a:lstStyle>
            <a:lvl1pPr>
              <a:defRPr/>
            </a:lvl1pPr>
          </a:lstStyle>
          <a:p>
            <a:pPr>
              <a:defRPr/>
            </a:pPr>
            <a:fld id="{DF758454-7793-A842-BD01-CB5B37530565}" type="slidenum">
              <a:rPr lang="en-GB"/>
              <a:pPr>
                <a:defRPr/>
              </a:pPr>
              <a:t>‹#›</a:t>
            </a:fld>
            <a:endParaRPr lang="en-GB" dirty="0"/>
          </a:p>
        </p:txBody>
      </p:sp>
      <p:sp>
        <p:nvSpPr>
          <p:cNvPr id="6" name="Footer Placeholder 7"/>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7" name="Picture 6"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3777551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0"/>
          </p:nvPr>
        </p:nvSpPr>
        <p:spPr>
          <a:xfrm>
            <a:off x="10703985" y="6111875"/>
            <a:ext cx="527049" cy="412750"/>
          </a:xfrm>
        </p:spPr>
        <p:txBody>
          <a:bodyPr/>
          <a:lstStyle>
            <a:lvl1pPr>
              <a:defRPr/>
            </a:lvl1pPr>
          </a:lstStyle>
          <a:p>
            <a:pPr>
              <a:defRPr/>
            </a:pPr>
            <a:fld id="{129A8D54-CBDB-454F-B1E9-AF250448DEA1}" type="slidenum">
              <a:rPr lang="en-GB"/>
              <a:pPr>
                <a:defRPr/>
              </a:pPr>
              <a:t>‹#›</a:t>
            </a:fld>
            <a:endParaRPr lang="en-GB" dirty="0"/>
          </a:p>
        </p:txBody>
      </p:sp>
      <p:sp>
        <p:nvSpPr>
          <p:cNvPr id="4" name="Footer Placeholder 7"/>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5" name="Picture 4"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199538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3239" y="586002"/>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350373" y="586003"/>
            <a:ext cx="4106001" cy="5723318"/>
          </a:xfrm>
        </p:spPr>
        <p:txBody>
          <a:bodyPr>
            <a:normAutofit/>
          </a:bodyPr>
          <a:lstStyle>
            <a:lvl1pPr>
              <a:lnSpc>
                <a:spcPct val="100000"/>
              </a:lnSpc>
              <a:defRPr sz="3200">
                <a:solidFill>
                  <a:srgbClr val="000000"/>
                </a:solidFill>
              </a:defRPr>
            </a:lvl1pPr>
            <a:lvl2pPr>
              <a:lnSpc>
                <a:spcPct val="100000"/>
              </a:lnSpc>
              <a:defRPr sz="2800">
                <a:solidFill>
                  <a:srgbClr val="000000"/>
                </a:solidFill>
              </a:defRPr>
            </a:lvl2pPr>
            <a:lvl3pPr>
              <a:lnSpc>
                <a:spcPct val="100000"/>
              </a:lnSpc>
              <a:defRPr sz="2400">
                <a:solidFill>
                  <a:srgbClr val="000000"/>
                </a:solidFill>
              </a:defRPr>
            </a:lvl3pPr>
            <a:lvl4pPr>
              <a:lnSpc>
                <a:spcPct val="100000"/>
              </a:lnSpc>
              <a:defRPr sz="2000">
                <a:solidFill>
                  <a:srgbClr val="000000"/>
                </a:solidFill>
              </a:defRPr>
            </a:lvl4pPr>
            <a:lvl5pPr>
              <a:lnSpc>
                <a:spcPct val="100000"/>
              </a:lnSpc>
              <a:defRPr sz="20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1193239" y="1748053"/>
            <a:ext cx="4011084" cy="456126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10703985" y="6111875"/>
            <a:ext cx="527049" cy="412750"/>
          </a:xfrm>
        </p:spPr>
        <p:txBody>
          <a:bodyPr/>
          <a:lstStyle>
            <a:lvl1pPr>
              <a:defRPr/>
            </a:lvl1pPr>
          </a:lstStyle>
          <a:p>
            <a:pPr>
              <a:defRPr/>
            </a:pPr>
            <a:fld id="{3EC6AC17-F024-FE46-9BDF-F4B005DB408C}" type="slidenum">
              <a:rPr lang="en-GB"/>
              <a:pPr>
                <a:defRPr/>
              </a:pPr>
              <a:t>‹#›</a:t>
            </a:fld>
            <a:endParaRPr lang="en-GB" dirty="0"/>
          </a:p>
        </p:txBody>
      </p:sp>
      <p:sp>
        <p:nvSpPr>
          <p:cNvPr id="7" name="Footer Placeholder 10"/>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815126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81" y="5081736"/>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27381" y="893911"/>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527381" y="5648474"/>
            <a:ext cx="7315200" cy="588838"/>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9"/>
          <p:cNvSpPr>
            <a:spLocks noGrp="1"/>
          </p:cNvSpPr>
          <p:nvPr>
            <p:ph type="sldNum" sz="quarter" idx="10"/>
          </p:nvPr>
        </p:nvSpPr>
        <p:spPr>
          <a:xfrm>
            <a:off x="10703985" y="6111875"/>
            <a:ext cx="527049" cy="412750"/>
          </a:xfrm>
        </p:spPr>
        <p:txBody>
          <a:bodyPr/>
          <a:lstStyle>
            <a:lvl1pPr>
              <a:defRPr/>
            </a:lvl1pPr>
          </a:lstStyle>
          <a:p>
            <a:pPr>
              <a:defRPr/>
            </a:pPr>
            <a:fld id="{96E7FB07-1377-9148-860E-C37B1B9389E4}" type="slidenum">
              <a:rPr lang="en-GB"/>
              <a:pPr>
                <a:defRPr/>
              </a:pPr>
              <a:t>‹#›</a:t>
            </a:fld>
            <a:endParaRPr lang="en-GB" dirty="0"/>
          </a:p>
        </p:txBody>
      </p:sp>
      <p:sp>
        <p:nvSpPr>
          <p:cNvPr id="7" name="Footer Placeholder 10"/>
          <p:cNvSpPr>
            <a:spLocks noGrp="1"/>
          </p:cNvSpPr>
          <p:nvPr>
            <p:ph type="ftr" sz="quarter" idx="11"/>
          </p:nvPr>
        </p:nvSpPr>
        <p:spPr>
          <a:xfrm>
            <a:off x="552451" y="6323014"/>
            <a:ext cx="4199467" cy="365125"/>
          </a:xfrm>
        </p:spPr>
        <p:txBody>
          <a:bodyPr/>
          <a:lstStyle>
            <a:lvl1pPr>
              <a:defRPr smtClean="0"/>
            </a:lvl1pPr>
          </a:lstStyle>
          <a:p>
            <a:pPr>
              <a:defRPr/>
            </a:pPr>
            <a:r>
              <a:rPr lang="en-GB" dirty="0"/>
              <a:t>Managing Business Operations</a:t>
            </a:r>
          </a:p>
        </p:txBody>
      </p:sp>
      <p:pic>
        <p:nvPicPr>
          <p:cNvPr id="8" name="Picture 7" descr="connected.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06" y="-18728"/>
            <a:ext cx="1562585" cy="980727"/>
          </a:xfrm>
          <a:prstGeom prst="rect">
            <a:avLst/>
          </a:prstGeom>
        </p:spPr>
      </p:pic>
    </p:spTree>
    <p:extLst>
      <p:ext uri="{BB962C8B-B14F-4D97-AF65-F5344CB8AC3E}">
        <p14:creationId xmlns:p14="http://schemas.microsoft.com/office/powerpoint/2010/main" val="146234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298448" y="2560320"/>
            <a:ext cx="4718303" cy="3310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81344" y="2560320"/>
            <a:ext cx="4718303" cy="33101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r>
              <a:rPr lang="en-US"/>
              <a:t>9/17/2017</a:t>
            </a:r>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B3B702B-80D8-4B68-A9A4-504DFB1BEE85}" type="slidenum">
              <a:rPr/>
              <a:pPr lvl="0"/>
              <a:t>‹#›</a:t>
            </a:fld>
            <a:endParaRPr lang="en-US"/>
          </a:p>
        </p:txBody>
      </p:sp>
      <p:cxnSp>
        <p:nvCxnSpPr>
          <p:cNvPr id="8" name="Straight Connector 7"/>
          <p:cNvCxnSpPr/>
          <p:nvPr/>
        </p:nvCxnSpPr>
        <p:spPr>
          <a:xfrm>
            <a:off x="1396169" y="2421468"/>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3559326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295403" y="2658535"/>
            <a:ext cx="4718303" cy="576264"/>
          </a:xfrm>
        </p:spPr>
        <p:txBody>
          <a:bodyPr anchor="b">
            <a:noAutofit/>
          </a:bodyPr>
          <a:lstStyle>
            <a:lvl1pPr marL="0" indent="0">
              <a:spcBef>
                <a:spcPts val="700"/>
              </a:spcBef>
              <a:buNone/>
              <a:defRPr sz="2800">
                <a:solidFill>
                  <a:srgbClr val="B15E28"/>
                </a:solidFill>
              </a:defRPr>
            </a:lvl1pPr>
          </a:lstStyle>
          <a:p>
            <a:pPr lvl="0"/>
            <a:r>
              <a:rPr lang="en-US"/>
              <a:t>Click to edit Master text styles</a:t>
            </a:r>
          </a:p>
        </p:txBody>
      </p:sp>
      <p:sp>
        <p:nvSpPr>
          <p:cNvPr id="4" name="Content Placeholder 3"/>
          <p:cNvSpPr txBox="1">
            <a:spLocks noGrp="1"/>
          </p:cNvSpPr>
          <p:nvPr>
            <p:ph idx="2"/>
          </p:nvPr>
        </p:nvSpPr>
        <p:spPr>
          <a:xfrm>
            <a:off x="1295403" y="3243257"/>
            <a:ext cx="4718303" cy="26326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180667" y="2658535"/>
            <a:ext cx="4718303" cy="576264"/>
          </a:xfrm>
        </p:spPr>
        <p:txBody>
          <a:bodyPr anchor="b">
            <a:noAutofit/>
          </a:bodyPr>
          <a:lstStyle>
            <a:lvl1pPr marL="0" indent="0">
              <a:spcBef>
                <a:spcPts val="700"/>
              </a:spcBef>
              <a:buNone/>
              <a:defRPr sz="2800">
                <a:solidFill>
                  <a:srgbClr val="B15E28"/>
                </a:solidFill>
              </a:defRPr>
            </a:lvl1pPr>
          </a:lstStyle>
          <a:p>
            <a:pPr lvl="0"/>
            <a:r>
              <a:rPr lang="en-US"/>
              <a:t>Click to edit Master text styles</a:t>
            </a:r>
          </a:p>
        </p:txBody>
      </p:sp>
      <p:sp>
        <p:nvSpPr>
          <p:cNvPr id="6" name="Content Placeholder 5"/>
          <p:cNvSpPr txBox="1">
            <a:spLocks noGrp="1"/>
          </p:cNvSpPr>
          <p:nvPr>
            <p:ph idx="4"/>
          </p:nvPr>
        </p:nvSpPr>
        <p:spPr>
          <a:xfrm>
            <a:off x="6180667" y="3243257"/>
            <a:ext cx="4718303" cy="26326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r>
              <a:rPr lang="en-US"/>
              <a:t>9/17/2017</a:t>
            </a:r>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250988C4-603A-4EAC-ADDF-AE8BC1280352}" type="slidenum">
              <a:rPr/>
              <a:pPr lvl="0"/>
              <a:t>‹#›</a:t>
            </a:fld>
            <a:endParaRPr lang="en-US"/>
          </a:p>
        </p:txBody>
      </p:sp>
      <p:cxnSp>
        <p:nvCxnSpPr>
          <p:cNvPr id="10" name="Straight Connector 17"/>
          <p:cNvCxnSpPr/>
          <p:nvPr/>
        </p:nvCxnSpPr>
        <p:spPr>
          <a:xfrm>
            <a:off x="1396169" y="2421468"/>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3083374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r>
              <a:rPr lang="en-US"/>
              <a:t>9/17/2017</a:t>
            </a:r>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6A6A0E59-41EC-4D6A-874D-96B70981C097}" type="slidenum">
              <a:rPr/>
              <a:pPr lvl="0"/>
              <a:t>‹#›</a:t>
            </a:fld>
            <a:endParaRPr lang="en-US"/>
          </a:p>
        </p:txBody>
      </p:sp>
      <p:cxnSp>
        <p:nvCxnSpPr>
          <p:cNvPr id="6" name="Straight Connector 13"/>
          <p:cNvCxnSpPr/>
          <p:nvPr/>
        </p:nvCxnSpPr>
        <p:spPr>
          <a:xfrm>
            <a:off x="1396169" y="2421468"/>
            <a:ext cx="9407302"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3373801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r>
              <a:rPr lang="en-US"/>
              <a:t>9/17/2017</a:t>
            </a:r>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0118C356-6315-4A14-91E4-A49468A83539}" type="slidenum">
              <a:rPr/>
              <a:pPr lvl="0"/>
              <a:t>‹#›</a:t>
            </a:fld>
            <a:endParaRPr lang="en-US"/>
          </a:p>
        </p:txBody>
      </p:sp>
    </p:spTree>
    <p:extLst>
      <p:ext uri="{BB962C8B-B14F-4D97-AF65-F5344CB8AC3E}">
        <p14:creationId xmlns:p14="http://schemas.microsoft.com/office/powerpoint/2010/main" val="2610140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293811" y="1388534"/>
            <a:ext cx="3718453" cy="1371600"/>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5418670" y="982129"/>
            <a:ext cx="5469465" cy="4893731"/>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1293811" y="3031062"/>
            <a:ext cx="3718453" cy="2438403"/>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r>
              <a:rPr lang="en-US"/>
              <a:t>9/17/2017</a:t>
            </a:r>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819A61A-57E1-456F-8757-758F8145F729}" type="slidenum">
              <a:rPr/>
              <a:pPr lvl="0"/>
              <a:t>‹#›</a:t>
            </a:fld>
            <a:endParaRPr lang="en-US"/>
          </a:p>
        </p:txBody>
      </p:sp>
      <p:cxnSp>
        <p:nvCxnSpPr>
          <p:cNvPr id="8" name="Straight Connector 15"/>
          <p:cNvCxnSpPr/>
          <p:nvPr/>
        </p:nvCxnSpPr>
        <p:spPr>
          <a:xfrm>
            <a:off x="1396169" y="2912528"/>
            <a:ext cx="3514497" cy="0"/>
          </a:xfrm>
          <a:prstGeom prst="straightConnector1">
            <a:avLst/>
          </a:prstGeom>
          <a:noFill/>
          <a:ln w="15873" cap="flat">
            <a:solidFill>
              <a:srgbClr val="B15E28"/>
            </a:solidFill>
            <a:prstDash val="solid"/>
            <a:miter/>
          </a:ln>
        </p:spPr>
      </p:cxnSp>
    </p:spTree>
    <p:extLst>
      <p:ext uri="{BB962C8B-B14F-4D97-AF65-F5344CB8AC3E}">
        <p14:creationId xmlns:p14="http://schemas.microsoft.com/office/powerpoint/2010/main" val="1293452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295403" y="1883828"/>
            <a:ext cx="6241813" cy="1371600"/>
          </a:xfrm>
        </p:spPr>
        <p:txBody>
          <a:bodyPr anchor="b"/>
          <a:lstStyle>
            <a:lvl1pPr>
              <a:defRPr sz="2800"/>
            </a:lvl1pPr>
          </a:lstStyle>
          <a:p>
            <a:pPr lvl="0"/>
            <a:r>
              <a:rPr lang="en-US"/>
              <a:t>Click to edit Master title style</a:t>
            </a:r>
          </a:p>
        </p:txBody>
      </p:sp>
      <p:sp>
        <p:nvSpPr>
          <p:cNvPr id="3" name="Picture Placeholder 2"/>
          <p:cNvSpPr txBox="1">
            <a:spLocks noGrp="1"/>
          </p:cNvSpPr>
          <p:nvPr>
            <p:ph type="pic" idx="1"/>
          </p:nvPr>
        </p:nvSpPr>
        <p:spPr>
          <a:xfrm>
            <a:off x="8094826" y="1041401"/>
            <a:ext cx="3063349" cy="4775197"/>
          </a:xfrm>
          <a:ln w="57150">
            <a:solidFill>
              <a:srgbClr val="7F7F7F"/>
            </a:solidFill>
            <a:prstDash val="solid"/>
            <a:miter/>
          </a:ln>
        </p:spPr>
        <p:txBody>
          <a:bodyPr anchorCtr="1"/>
          <a:lstStyle>
            <a:lvl1pPr marL="0" indent="0" algn="ctr">
              <a:spcBef>
                <a:spcPts val="400"/>
              </a:spcBef>
              <a:buNone/>
              <a:defRPr sz="1600"/>
            </a:lvl1pPr>
          </a:lstStyle>
          <a:p>
            <a:pPr lvl="0"/>
            <a:r>
              <a:rPr lang="en-US"/>
              <a:t>Click icon to add picture</a:t>
            </a:r>
          </a:p>
        </p:txBody>
      </p:sp>
      <p:sp>
        <p:nvSpPr>
          <p:cNvPr id="4" name="Text Placeholder 3"/>
          <p:cNvSpPr txBox="1">
            <a:spLocks noGrp="1"/>
          </p:cNvSpPr>
          <p:nvPr>
            <p:ph type="body" idx="2"/>
          </p:nvPr>
        </p:nvSpPr>
        <p:spPr>
          <a:xfrm>
            <a:off x="1295403" y="3255428"/>
            <a:ext cx="6241813" cy="1828800"/>
          </a:xfrm>
        </p:spPr>
        <p:txBody>
          <a:bodyPr anchorCtr="1"/>
          <a:lstStyle>
            <a:lvl1pPr marL="0" indent="0" algn="ctr">
              <a:spcBef>
                <a:spcPts val="400"/>
              </a:spcBef>
              <a:buNone/>
              <a:defRPr sz="18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r>
              <a:rPr lang="en-US"/>
              <a:t>9/17/2017</a:t>
            </a:r>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687412C-615B-4F2D-B87E-E9E920A0F475}" type="slidenum">
              <a:rPr/>
              <a:pPr lvl="0"/>
              <a:t>‹#›</a:t>
            </a:fld>
            <a:endParaRPr lang="en-US"/>
          </a:p>
        </p:txBody>
      </p:sp>
    </p:spTree>
    <p:extLst>
      <p:ext uri="{BB962C8B-B14F-4D97-AF65-F5344CB8AC3E}">
        <p14:creationId xmlns:p14="http://schemas.microsoft.com/office/powerpoint/2010/main" val="104902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cstate="print"/>
          <a:stretch>
            <a:fillRect/>
          </a:stretch>
        </a:blipFill>
        <a:effectLst/>
      </p:bgPr>
    </p:bg>
    <p:spTree>
      <p:nvGrpSpPr>
        <p:cNvPr id="1" name=""/>
        <p:cNvGrpSpPr/>
        <p:nvPr/>
      </p:nvGrpSpPr>
      <p:grpSpPr>
        <a:xfrm>
          <a:off x="0" y="0"/>
          <a:ext cx="0" cy="0"/>
          <a:chOff x="0" y="0"/>
          <a:chExt cx="0" cy="0"/>
        </a:xfrm>
      </p:grpSpPr>
      <p:grpSp>
        <p:nvGrpSpPr>
          <p:cNvPr id="2" name="Group 6"/>
          <p:cNvGrpSpPr/>
          <p:nvPr/>
        </p:nvGrpSpPr>
        <p:grpSpPr>
          <a:xfrm>
            <a:off x="0" y="0"/>
            <a:ext cx="12188823" cy="6856216"/>
            <a:chOff x="0" y="0"/>
            <a:chExt cx="12188823" cy="6856216"/>
          </a:xfrm>
        </p:grpSpPr>
        <p:pic>
          <p:nvPicPr>
            <p:cNvPr id="3" name="Picture 7" descr="HD-PanelContent-V.png"/>
            <p:cNvPicPr>
              <a:picLocks noChangeAspect="1"/>
            </p:cNvPicPr>
            <p:nvPr/>
          </p:nvPicPr>
          <p:blipFill>
            <a:blip r:embed="rId20" cstate="print"/>
            <a:stretch>
              <a:fillRect/>
            </a:stretch>
          </p:blipFill>
          <p:spPr>
            <a:xfrm>
              <a:off x="0" y="0"/>
              <a:ext cx="12188823" cy="6856216"/>
            </a:xfrm>
            <a:prstGeom prst="rect">
              <a:avLst/>
            </a:prstGeom>
            <a:noFill/>
            <a:ln cap="flat">
              <a:noFill/>
            </a:ln>
          </p:spPr>
        </p:pic>
        <p:sp>
          <p:nvSpPr>
            <p:cNvPr id="4" name="Rectangle 8"/>
            <p:cNvSpPr/>
            <p:nvPr/>
          </p:nvSpPr>
          <p:spPr>
            <a:xfrm>
              <a:off x="608011" y="609603"/>
              <a:ext cx="10972800" cy="5638803"/>
            </a:xfrm>
            <a:prstGeom prst="rect">
              <a:avLst/>
            </a:prstGeom>
            <a:noFill/>
            <a:ln w="15873" cap="flat">
              <a:solidFill>
                <a:srgbClr val="B15E28"/>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9" descr="HDRibbonContent-UniformTrim.png"/>
            <p:cNvPicPr>
              <a:picLocks noChangeAspect="1"/>
            </p:cNvPicPr>
            <p:nvPr/>
          </p:nvPicPr>
          <p:blipFill>
            <a:blip r:embed="rId21" cstate="print"/>
            <a:srcRect r="5093"/>
            <a:stretch>
              <a:fillRect/>
            </a:stretch>
          </p:blipFill>
          <p:spPr>
            <a:xfrm rot="5400013">
              <a:off x="5706427" y="76266"/>
              <a:ext cx="758952" cy="606420"/>
            </a:xfrm>
            <a:prstGeom prst="rect">
              <a:avLst/>
            </a:prstGeom>
            <a:noFill/>
            <a:ln cap="flat">
              <a:noFill/>
            </a:ln>
          </p:spPr>
        </p:pic>
        <p:pic>
          <p:nvPicPr>
            <p:cNvPr id="6" name="Picture 10" descr="HDRibbonContent-UniformTrim.png"/>
            <p:cNvPicPr>
              <a:picLocks noChangeAspect="1"/>
            </p:cNvPicPr>
            <p:nvPr/>
          </p:nvPicPr>
          <p:blipFill>
            <a:blip r:embed="rId21" cstate="print"/>
            <a:srcRect r="5093"/>
            <a:stretch>
              <a:fillRect/>
            </a:stretch>
          </p:blipFill>
          <p:spPr>
            <a:xfrm rot="5400013">
              <a:off x="5706427" y="6173530"/>
              <a:ext cx="758952" cy="606420"/>
            </a:xfrm>
            <a:prstGeom prst="rect">
              <a:avLst/>
            </a:prstGeom>
            <a:noFill/>
            <a:ln cap="flat">
              <a:noFill/>
            </a:ln>
          </p:spPr>
        </p:pic>
      </p:grpSp>
      <p:sp>
        <p:nvSpPr>
          <p:cNvPr id="7" name="Title Placeholder 1"/>
          <p:cNvSpPr txBox="1">
            <a:spLocks noGrp="1"/>
          </p:cNvSpPr>
          <p:nvPr>
            <p:ph type="title"/>
          </p:nvPr>
        </p:nvSpPr>
        <p:spPr>
          <a:xfrm>
            <a:off x="1295403" y="982129"/>
            <a:ext cx="9601200" cy="130387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8" name="Text Placeholder 2"/>
          <p:cNvSpPr txBox="1">
            <a:spLocks noGrp="1"/>
          </p:cNvSpPr>
          <p:nvPr>
            <p:ph type="body" idx="1"/>
          </p:nvPr>
        </p:nvSpPr>
        <p:spPr>
          <a:xfrm>
            <a:off x="1295403" y="2556927"/>
            <a:ext cx="9601200" cy="3318933"/>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noGrp="1"/>
          </p:cNvSpPr>
          <p:nvPr>
            <p:ph type="dt" sz="half" idx="2"/>
          </p:nvPr>
        </p:nvSpPr>
        <p:spPr>
          <a:xfrm>
            <a:off x="8677500" y="5969002"/>
            <a:ext cx="1600200" cy="2794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Garamond"/>
              </a:defRPr>
            </a:lvl1pPr>
          </a:lstStyle>
          <a:p>
            <a:pPr lvl="0"/>
            <a:r>
              <a:rPr lang="en-US"/>
              <a:t>9/17/2017</a:t>
            </a:r>
          </a:p>
        </p:txBody>
      </p:sp>
      <p:sp>
        <p:nvSpPr>
          <p:cNvPr id="10" name="Footer Placeholder 4"/>
          <p:cNvSpPr txBox="1">
            <a:spLocks noGrp="1"/>
          </p:cNvSpPr>
          <p:nvPr>
            <p:ph type="ftr" sz="quarter" idx="3"/>
          </p:nvPr>
        </p:nvSpPr>
        <p:spPr>
          <a:xfrm>
            <a:off x="1295403" y="5969002"/>
            <a:ext cx="7305900" cy="27940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Garamond"/>
              </a:defRPr>
            </a:lvl1pPr>
          </a:lstStyle>
          <a:p>
            <a:pPr lvl="0"/>
            <a:endParaRPr lang="en-US"/>
          </a:p>
        </p:txBody>
      </p:sp>
      <p:sp>
        <p:nvSpPr>
          <p:cNvPr id="11" name="Slide Number Placeholder 5"/>
          <p:cNvSpPr txBox="1">
            <a:spLocks noGrp="1"/>
          </p:cNvSpPr>
          <p:nvPr>
            <p:ph type="sldNum" sz="quarter" idx="4"/>
          </p:nvPr>
        </p:nvSpPr>
        <p:spPr>
          <a:xfrm>
            <a:off x="10353897" y="5969002"/>
            <a:ext cx="542696" cy="27940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Garamond"/>
              </a:defRPr>
            </a:lvl1pPr>
          </a:lstStyle>
          <a:p>
            <a:pPr lvl="0"/>
            <a:fld id="{60F5D015-8D72-47A5-965B-6C7BD91147C3}"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lvl="0" indent="0" algn="ctr" defTabSz="457200" rtl="0" fontAlgn="auto" hangingPunct="1">
        <a:lnSpc>
          <a:spcPct val="100000"/>
        </a:lnSpc>
        <a:spcBef>
          <a:spcPts val="0"/>
        </a:spcBef>
        <a:spcAft>
          <a:spcPts val="0"/>
        </a:spcAft>
        <a:buNone/>
        <a:tabLst/>
        <a:defRPr lang="en-US" sz="4400" b="0" i="0" u="none" strike="noStrike" kern="1200" cap="none" spc="0" baseline="0">
          <a:solidFill>
            <a:srgbClr val="262626"/>
          </a:solidFill>
          <a:uFillTx/>
          <a:latin typeface="Garamond"/>
        </a:defRPr>
      </a:lvl1pPr>
    </p:titleStyle>
    <p:bodyStyle>
      <a:lvl1pPr marL="285750" marR="0" lvl="0" indent="-285750" algn="l" defTabSz="457200" rtl="0" fontAlgn="auto" hangingPunct="1">
        <a:lnSpc>
          <a:spcPct val="100000"/>
        </a:lnSpc>
        <a:spcBef>
          <a:spcPts val="600"/>
        </a:spcBef>
        <a:spcAft>
          <a:spcPts val="600"/>
        </a:spcAft>
        <a:buClr>
          <a:srgbClr val="B15E28"/>
        </a:buClr>
        <a:buSzPct val="115000"/>
        <a:buFont typeface="Arial"/>
        <a:buChar char="•"/>
        <a:tabLst/>
        <a:defRPr lang="en-US" sz="2400" b="0" i="0" u="none" strike="noStrike" kern="1200" cap="none" spc="0" baseline="0">
          <a:solidFill>
            <a:srgbClr val="262626"/>
          </a:solidFill>
          <a:uFillTx/>
          <a:latin typeface="Garamond"/>
        </a:defRPr>
      </a:lvl1pPr>
      <a:lvl2pPr marL="742950" marR="0" lvl="1" indent="-285750" algn="l" defTabSz="457200" rtl="0" fontAlgn="auto" hangingPunct="1">
        <a:lnSpc>
          <a:spcPct val="100000"/>
        </a:lnSpc>
        <a:spcBef>
          <a:spcPts val="500"/>
        </a:spcBef>
        <a:spcAft>
          <a:spcPts val="600"/>
        </a:spcAft>
        <a:buClr>
          <a:srgbClr val="B15E28"/>
        </a:buClr>
        <a:buSzPct val="115000"/>
        <a:buFont typeface="Arial"/>
        <a:buChar char="•"/>
        <a:tabLst/>
        <a:defRPr lang="en-US" sz="2000" b="0" i="0" u="none" strike="noStrike" kern="1200" cap="none" spc="0" baseline="0">
          <a:solidFill>
            <a:srgbClr val="262626"/>
          </a:solidFill>
          <a:uFillTx/>
          <a:latin typeface="Garamond"/>
        </a:defRPr>
      </a:lvl2pPr>
      <a:lvl3pPr marL="1200150" marR="0" lvl="2" indent="-285750" algn="l" defTabSz="457200" rtl="0" fontAlgn="auto" hangingPunct="1">
        <a:lnSpc>
          <a:spcPct val="100000"/>
        </a:lnSpc>
        <a:spcBef>
          <a:spcPts val="400"/>
        </a:spcBef>
        <a:spcAft>
          <a:spcPts val="600"/>
        </a:spcAft>
        <a:buClr>
          <a:srgbClr val="B15E28"/>
        </a:buClr>
        <a:buSzPct val="115000"/>
        <a:buFont typeface="Arial"/>
        <a:buChar char="•"/>
        <a:tabLst/>
        <a:defRPr lang="en-US" sz="1800" b="0" i="0" u="none" strike="noStrike" kern="1200" cap="none" spc="0" baseline="0">
          <a:solidFill>
            <a:srgbClr val="262626"/>
          </a:solidFill>
          <a:uFillTx/>
          <a:latin typeface="Garamond"/>
        </a:defRPr>
      </a:lvl3pPr>
      <a:lvl4pPr marL="1543050" marR="0" lvl="3" indent="-171450" algn="l" defTabSz="457200" rtl="0" fontAlgn="auto" hangingPunct="1">
        <a:lnSpc>
          <a:spcPct val="100000"/>
        </a:lnSpc>
        <a:spcBef>
          <a:spcPts val="400"/>
        </a:spcBef>
        <a:spcAft>
          <a:spcPts val="600"/>
        </a:spcAft>
        <a:buClr>
          <a:srgbClr val="B15E28"/>
        </a:buClr>
        <a:buSzPct val="115000"/>
        <a:buFont typeface="Arial"/>
        <a:buChar char="•"/>
        <a:tabLst/>
        <a:defRPr lang="en-US" sz="1600" b="0" i="0" u="none" strike="noStrike" kern="1200" cap="none" spc="0" baseline="0">
          <a:solidFill>
            <a:srgbClr val="262626"/>
          </a:solidFill>
          <a:uFillTx/>
          <a:latin typeface="Garamond"/>
        </a:defRPr>
      </a:lvl4pPr>
      <a:lvl5pPr marL="2000250" marR="0" lvl="4" indent="-171450" algn="l" defTabSz="457200" rtl="0" fontAlgn="auto" hangingPunct="1">
        <a:lnSpc>
          <a:spcPct val="100000"/>
        </a:lnSpc>
        <a:spcBef>
          <a:spcPts val="300"/>
        </a:spcBef>
        <a:spcAft>
          <a:spcPts val="600"/>
        </a:spcAft>
        <a:buClr>
          <a:srgbClr val="B15E28"/>
        </a:buClr>
        <a:buSzPct val="115000"/>
        <a:buFont typeface="Arial"/>
        <a:buChar char="•"/>
        <a:tabLst/>
        <a:defRPr lang="en-US" sz="1400" b="0" i="0" u="none" strike="noStrike" kern="1200" cap="none" spc="0" baseline="0">
          <a:solidFill>
            <a:srgbClr val="262626"/>
          </a:solidFill>
          <a:uFillTx/>
          <a:latin typeface="Garamond"/>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624418" y="6326188"/>
            <a:ext cx="11567583"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10682817" y="6092826"/>
            <a:ext cx="624416"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solidFill>
                <a:srgbClr val="747678"/>
              </a:solidFill>
              <a:latin typeface="Verdana" pitchFamily="34" charset="0"/>
            </a:endParaRPr>
          </a:p>
        </p:txBody>
      </p:sp>
      <p:sp>
        <p:nvSpPr>
          <p:cNvPr id="1028" name="Title Placeholder 1"/>
          <p:cNvSpPr>
            <a:spLocks noGrp="1"/>
          </p:cNvSpPr>
          <p:nvPr>
            <p:ph type="title"/>
          </p:nvPr>
        </p:nvSpPr>
        <p:spPr bwMode="auto">
          <a:xfrm>
            <a:off x="550334" y="558801"/>
            <a:ext cx="92879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9" name="Text Placeholder 2"/>
          <p:cNvSpPr>
            <a:spLocks noGrp="1"/>
          </p:cNvSpPr>
          <p:nvPr>
            <p:ph type="body" idx="1"/>
          </p:nvPr>
        </p:nvSpPr>
        <p:spPr bwMode="auto">
          <a:xfrm>
            <a:off x="550333" y="1431925"/>
            <a:ext cx="109220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7" name="Rectangle 386"/>
          <p:cNvSpPr/>
          <p:nvPr/>
        </p:nvSpPr>
        <p:spPr>
          <a:xfrm>
            <a:off x="0" y="0"/>
            <a:ext cx="12192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cxnSp>
        <p:nvCxnSpPr>
          <p:cNvPr id="16" name="Straight Connector 15"/>
          <p:cNvCxnSpPr/>
          <p:nvPr/>
        </p:nvCxnSpPr>
        <p:spPr>
          <a:xfrm>
            <a:off x="624418" y="6326188"/>
            <a:ext cx="11567583"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10682817" y="6092826"/>
            <a:ext cx="624416"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rgbClr val="747678"/>
              </a:solidFill>
              <a:latin typeface="Arial"/>
              <a:cs typeface="Arial"/>
            </a:endParaRPr>
          </a:p>
        </p:txBody>
      </p:sp>
      <p:sp>
        <p:nvSpPr>
          <p:cNvPr id="9" name="Rectangle 8"/>
          <p:cNvSpPr/>
          <p:nvPr/>
        </p:nvSpPr>
        <p:spPr>
          <a:xfrm>
            <a:off x="0" y="0"/>
            <a:ext cx="12192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sp>
        <p:nvSpPr>
          <p:cNvPr id="3" name="Footer Placeholder 2"/>
          <p:cNvSpPr>
            <a:spLocks noGrp="1"/>
          </p:cNvSpPr>
          <p:nvPr>
            <p:ph type="ftr" sz="quarter" idx="3"/>
          </p:nvPr>
        </p:nvSpPr>
        <p:spPr>
          <a:xfrm>
            <a:off x="550334" y="6332539"/>
            <a:ext cx="3913717" cy="365125"/>
          </a:xfrm>
          <a:prstGeom prst="rect">
            <a:avLst/>
          </a:prstGeom>
        </p:spPr>
        <p:txBody>
          <a:bodyPr vert="horz" lIns="91440" tIns="45720" rIns="91440" bIns="45720" rtlCol="0" anchor="ctr"/>
          <a:lstStyle>
            <a:lvl1pPr algn="l">
              <a:defRPr sz="1000" smtClean="0">
                <a:solidFill>
                  <a:schemeClr val="tx1"/>
                </a:solidFill>
              </a:defRPr>
            </a:lvl1pPr>
          </a:lstStyle>
          <a:p>
            <a:pPr>
              <a:defRPr/>
            </a:pPr>
            <a:r>
              <a:rPr lang="en-GB"/>
              <a:t>Dr Cigdem Gogus</a:t>
            </a:r>
            <a:endParaRPr lang="en-GB" dirty="0"/>
          </a:p>
        </p:txBody>
      </p:sp>
      <p:sp>
        <p:nvSpPr>
          <p:cNvPr id="6" name="Slide Number Placeholder 5"/>
          <p:cNvSpPr>
            <a:spLocks noGrp="1"/>
          </p:cNvSpPr>
          <p:nvPr>
            <p:ph type="sldNum" sz="quarter" idx="4"/>
          </p:nvPr>
        </p:nvSpPr>
        <p:spPr>
          <a:xfrm>
            <a:off x="10761134" y="6146801"/>
            <a:ext cx="495300" cy="365125"/>
          </a:xfrm>
          <a:prstGeom prst="rect">
            <a:avLst/>
          </a:prstGeom>
        </p:spPr>
        <p:txBody>
          <a:bodyPr vert="horz" lIns="91440" tIns="45720" rIns="91440" bIns="45720" rtlCol="0" anchor="ctr"/>
          <a:lstStyle>
            <a:lvl1pPr algn="ctr">
              <a:defRPr sz="1000" smtClean="0">
                <a:solidFill>
                  <a:schemeClr val="tx1">
                    <a:tint val="75000"/>
                  </a:schemeClr>
                </a:solidFill>
              </a:defRPr>
            </a:lvl1pPr>
          </a:lstStyle>
          <a:p>
            <a:pPr>
              <a:defRPr/>
            </a:pPr>
            <a:fld id="{6C10E252-3EED-AA4C-9BDF-346BF16C9FDC}" type="slidenum">
              <a:rPr lang="en-GB"/>
              <a:pPr>
                <a:defRPr/>
              </a:pPr>
              <a:t>‹#›</a:t>
            </a:fld>
            <a:endParaRPr lang="en-GB" dirty="0"/>
          </a:p>
        </p:txBody>
      </p:sp>
    </p:spTree>
    <p:extLst>
      <p:ext uri="{BB962C8B-B14F-4D97-AF65-F5344CB8AC3E}">
        <p14:creationId xmlns:p14="http://schemas.microsoft.com/office/powerpoint/2010/main" val="216424543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l" rtl="0" eaLnBrk="1" fontAlgn="base" hangingPunct="1">
        <a:spcBef>
          <a:spcPct val="0"/>
        </a:spcBef>
        <a:spcAft>
          <a:spcPct val="0"/>
        </a:spcAft>
        <a:defRPr sz="3600" kern="1200">
          <a:solidFill>
            <a:srgbClr val="0039A6"/>
          </a:solidFill>
          <a:latin typeface="Arial"/>
          <a:ea typeface="ＭＳ Ｐゴシック" charset="0"/>
          <a:cs typeface="Arial"/>
        </a:defRPr>
      </a:lvl1pPr>
      <a:lvl2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2pPr>
      <a:lvl3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3pPr>
      <a:lvl4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4pPr>
      <a:lvl5pPr algn="l" rtl="0" eaLnBrk="1" fontAlgn="base" hangingPunct="1">
        <a:spcBef>
          <a:spcPct val="0"/>
        </a:spcBef>
        <a:spcAft>
          <a:spcPct val="0"/>
        </a:spcAft>
        <a:defRPr sz="3600">
          <a:solidFill>
            <a:srgbClr val="0039A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eaLnBrk="1" fontAlgn="base" hangingPunct="1">
        <a:spcBef>
          <a:spcPts val="600"/>
        </a:spcBef>
        <a:spcAft>
          <a:spcPts val="600"/>
        </a:spcAft>
        <a:buSzPct val="110000"/>
        <a:buFont typeface="Arial" charset="0"/>
        <a:buChar char="•"/>
        <a:defRPr sz="2600" kern="1200">
          <a:solidFill>
            <a:srgbClr val="000000"/>
          </a:solidFill>
          <a:latin typeface="Arial"/>
          <a:ea typeface="ＭＳ Ｐゴシック" charset="0"/>
          <a:cs typeface="Arial"/>
        </a:defRPr>
      </a:lvl1pPr>
      <a:lvl2pPr marL="627063" indent="-355600" algn="l" rtl="0" eaLnBrk="1" fontAlgn="base" hangingPunct="1">
        <a:spcBef>
          <a:spcPts val="600"/>
        </a:spcBef>
        <a:spcAft>
          <a:spcPts val="600"/>
        </a:spcAft>
        <a:buSzPct val="100000"/>
        <a:buFont typeface="Lucida Grande" charset="0"/>
        <a:buChar char="­"/>
        <a:defRPr sz="2400" kern="1200">
          <a:solidFill>
            <a:srgbClr val="000000"/>
          </a:solidFill>
          <a:latin typeface="Arial"/>
          <a:ea typeface="ＭＳ Ｐゴシック" charset="0"/>
          <a:cs typeface="Arial"/>
        </a:defRPr>
      </a:lvl2pPr>
      <a:lvl3pPr marL="1084263" indent="-373063"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3pPr>
      <a:lvl4pPr marL="1338263" indent="-254000"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4pPr>
      <a:lvl5pPr marL="1608138" indent="-269875" algn="l" rtl="0" eaLnBrk="1" fontAlgn="base" hangingPunct="1">
        <a:spcBef>
          <a:spcPts val="600"/>
        </a:spcBef>
        <a:spcAft>
          <a:spcPts val="600"/>
        </a:spcAft>
        <a:buSzPct val="100000"/>
        <a:buFont typeface="Lucida Grande" charset="0"/>
        <a:buChar char="­"/>
        <a:defRPr sz="2000" kern="1200">
          <a:solidFill>
            <a:srgbClr val="000000"/>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5" name="Title 1"/>
          <p:cNvSpPr>
            <a:spLocks noGrp="1"/>
          </p:cNvSpPr>
          <p:nvPr>
            <p:ph type="ctrTitle"/>
          </p:nvPr>
        </p:nvSpPr>
        <p:spPr>
          <a:xfrm>
            <a:off x="755904" y="4154750"/>
            <a:ext cx="10640754" cy="816741"/>
          </a:xfrm>
          <a:extLst>
            <a:ext uri="{91240B29-F687-4F45-9708-019B960494DF}">
              <a14:hiddenLine xmlns:a14="http://schemas.microsoft.com/office/drawing/2010/main" w="6350">
                <a:solidFill>
                  <a:srgbClr val="000000"/>
                </a:solidFill>
                <a:miter lim="800000"/>
                <a:headEnd/>
                <a:tailEnd/>
              </a14:hiddenLine>
            </a:ext>
          </a:extLst>
        </p:spPr>
        <p:txBody>
          <a:bodyPr anchor="b">
            <a:noAutofit/>
          </a:bodyPr>
          <a:lstStyle/>
          <a:p>
            <a:pPr>
              <a:lnSpc>
                <a:spcPct val="90000"/>
              </a:lnSpc>
            </a:pPr>
            <a:br>
              <a:rPr lang="en-GB" sz="2000" dirty="0">
                <a:solidFill>
                  <a:srgbClr val="FFFFFF"/>
                </a:solidFill>
                <a:latin typeface="Garamond" panose="02020404030301010803" pitchFamily="18" charset="0"/>
              </a:rPr>
            </a:br>
            <a:br>
              <a:rPr lang="en-GB" sz="2000" dirty="0">
                <a:solidFill>
                  <a:srgbClr val="FFFFFF"/>
                </a:solidFill>
                <a:latin typeface="Garamond" panose="02020404030301010803" pitchFamily="18" charset="0"/>
              </a:rPr>
            </a:br>
            <a:br>
              <a:rPr lang="en-GB" sz="2000" dirty="0">
                <a:solidFill>
                  <a:srgbClr val="FFFFFF"/>
                </a:solidFill>
                <a:latin typeface="Garamond" panose="02020404030301010803" pitchFamily="18" charset="0"/>
              </a:rPr>
            </a:br>
            <a:r>
              <a:rPr lang="en-GB" sz="3200" dirty="0">
                <a:solidFill>
                  <a:srgbClr val="FFFFFF"/>
                </a:solidFill>
                <a:latin typeface="Garamond" panose="02020404030301010803" pitchFamily="18" charset="0"/>
              </a:rPr>
              <a:t>Week 2 Seminar</a:t>
            </a:r>
          </a:p>
        </p:txBody>
      </p:sp>
      <p:pic>
        <p:nvPicPr>
          <p:cNvPr id="17" name="Picture 16">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6" name="Subtitle 1"/>
          <p:cNvSpPr>
            <a:spLocks noGrp="1"/>
          </p:cNvSpPr>
          <p:nvPr>
            <p:ph type="subTitle" idx="1"/>
          </p:nvPr>
        </p:nvSpPr>
        <p:spPr>
          <a:xfrm>
            <a:off x="1514122" y="5265889"/>
            <a:ext cx="9163757" cy="450447"/>
          </a:xfrm>
        </p:spPr>
        <p:txBody>
          <a:bodyPr anchor="ctr">
            <a:normAutofit/>
          </a:bodyPr>
          <a:lstStyle/>
          <a:p>
            <a:r>
              <a:rPr lang="en-GB" dirty="0">
                <a:solidFill>
                  <a:schemeClr val="bg1"/>
                </a:solidFill>
              </a:rPr>
              <a:t>Maryam.Feyzi-Zad@uwl.ac.uk</a:t>
            </a:r>
          </a:p>
        </p:txBody>
      </p:sp>
      <p:pic>
        <p:nvPicPr>
          <p:cNvPr id="3" name="Picture 2">
            <a:extLst>
              <a:ext uri="{FF2B5EF4-FFF2-40B4-BE49-F238E27FC236}">
                <a16:creationId xmlns:a16="http://schemas.microsoft.com/office/drawing/2014/main" id="{8B88816B-7550-4D55-AF7F-25C598332EFB}"/>
              </a:ext>
            </a:extLst>
          </p:cNvPr>
          <p:cNvPicPr>
            <a:picLocks noChangeAspect="1"/>
          </p:cNvPicPr>
          <p:nvPr/>
        </p:nvPicPr>
        <p:blipFill>
          <a:blip r:embed="rId4"/>
          <a:stretch>
            <a:fillRect/>
          </a:stretch>
        </p:blipFill>
        <p:spPr>
          <a:xfrm>
            <a:off x="805661" y="1372083"/>
            <a:ext cx="10590997" cy="1207441"/>
          </a:xfrm>
          <a:prstGeom prst="rect">
            <a:avLst/>
          </a:prstGeom>
        </p:spPr>
      </p:pic>
      <p:sp>
        <p:nvSpPr>
          <p:cNvPr id="4" name="Slide Number Placeholder 3"/>
          <p:cNvSpPr>
            <a:spLocks noGrp="1"/>
          </p:cNvSpPr>
          <p:nvPr>
            <p:ph type="sldNum" sz="quarter" idx="10"/>
          </p:nvPr>
        </p:nvSpPr>
        <p:spPr>
          <a:xfrm>
            <a:off x="10825930" y="6223702"/>
            <a:ext cx="570728" cy="314067"/>
          </a:xfrm>
          <a:prstGeom prst="rect">
            <a:avLst/>
          </a:prstGeom>
        </p:spPr>
        <p:txBody>
          <a:bodyPr vert="horz" lIns="91440" tIns="45720" rIns="91440" bIns="45720" rtlCol="0">
            <a:normAutofit/>
          </a:bodyPr>
          <a:lstStyle>
            <a:defPPr>
              <a:defRPr lang="en-GB"/>
            </a:defPPr>
            <a:lvl1pPr algn="ctr" rtl="0" fontAlgn="base">
              <a:spcBef>
                <a:spcPct val="0"/>
              </a:spcBef>
              <a:spcAft>
                <a:spcPct val="0"/>
              </a:spcAft>
              <a:defRPr sz="10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spcAft>
                <a:spcPts val="600"/>
              </a:spcAft>
              <a:defRPr/>
            </a:pPr>
            <a:fld id="{CF4F9D38-9BC6-A542-ADE3-95E83F13B32F}" type="slidenum">
              <a:rPr lang="en-GB" sz="1100">
                <a:solidFill>
                  <a:srgbClr val="898989"/>
                </a:solidFill>
              </a:rPr>
              <a:pPr>
                <a:spcAft>
                  <a:spcPts val="600"/>
                </a:spcAft>
                <a:defRPr/>
              </a:pPr>
              <a:t>1</a:t>
            </a:fld>
            <a:endParaRPr lang="en-GB" sz="1100">
              <a:solidFill>
                <a:srgbClr val="898989"/>
              </a:solidFill>
            </a:endParaRPr>
          </a:p>
        </p:txBody>
      </p:sp>
    </p:spTree>
    <p:extLst>
      <p:ext uri="{BB962C8B-B14F-4D97-AF65-F5344CB8AC3E}">
        <p14:creationId xmlns:p14="http://schemas.microsoft.com/office/powerpoint/2010/main" val="1811272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Title 2"/>
          <p:cNvSpPr>
            <a:spLocks noGrp="1"/>
          </p:cNvSpPr>
          <p:nvPr>
            <p:ph type="title" idx="4294967295"/>
          </p:nvPr>
        </p:nvSpPr>
        <p:spPr>
          <a:xfrm>
            <a:off x="605837" y="1289765"/>
            <a:ext cx="4943135" cy="4270963"/>
          </a:xfrm>
        </p:spPr>
        <p:txBody>
          <a:bodyPr vert="horz" lIns="91440" tIns="45720" rIns="91440" bIns="45720" rtlCol="0" anchor="ctr">
            <a:normAutofit/>
          </a:bodyPr>
          <a:lstStyle/>
          <a:p>
            <a:pPr defTabSz="914400">
              <a:lnSpc>
                <a:spcPct val="90000"/>
              </a:lnSpc>
              <a:spcBef>
                <a:spcPct val="0"/>
              </a:spcBef>
            </a:pPr>
            <a:r>
              <a:rPr lang="en-US" altLang="en-US" sz="4800" b="1" kern="1200" dirty="0">
                <a:solidFill>
                  <a:srgbClr val="0070C0"/>
                </a:solidFill>
                <a:latin typeface="Garamond" panose="02020404030301010803" pitchFamily="18" charset="0"/>
                <a:ea typeface="+mj-ea"/>
                <a:cs typeface="+mj-cs"/>
              </a:rPr>
              <a:t>Macro-environment: Demographic environment</a:t>
            </a:r>
          </a:p>
        </p:txBody>
      </p:sp>
      <p:sp>
        <p:nvSpPr>
          <p:cNvPr id="7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8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 name="Content Placeholder 1"/>
          <p:cNvSpPr>
            <a:spLocks noGrp="1"/>
          </p:cNvSpPr>
          <p:nvPr>
            <p:ph idx="4294967295"/>
          </p:nvPr>
        </p:nvSpPr>
        <p:spPr>
          <a:xfrm>
            <a:off x="6096001" y="518400"/>
            <a:ext cx="4972840" cy="583794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defRPr/>
            </a:pPr>
            <a:r>
              <a:rPr lang="en-US" altLang="en-US" sz="2000" b="1" dirty="0">
                <a:solidFill>
                  <a:srgbClr val="0070C0">
                    <a:alpha val="80000"/>
                  </a:srgbClr>
                </a:solidFill>
                <a:latin typeface="Garamond" panose="02020404030301010803" pitchFamily="18" charset="0"/>
                <a:ea typeface="+mn-ea"/>
                <a:cs typeface="+mn-cs"/>
              </a:rPr>
              <a:t>Demography </a:t>
            </a:r>
            <a:r>
              <a:rPr lang="en-US" altLang="en-US" sz="2000" dirty="0">
                <a:solidFill>
                  <a:srgbClr val="0070C0">
                    <a:alpha val="80000"/>
                  </a:srgbClr>
                </a:solidFill>
                <a:latin typeface="Garamond" panose="02020404030301010803" pitchFamily="18" charset="0"/>
                <a:ea typeface="+mn-ea"/>
                <a:cs typeface="+mn-cs"/>
              </a:rPr>
              <a:t>is the study of human populations-- size, density, location, age, gender, race, occupation, and other statistics.</a:t>
            </a:r>
          </a:p>
          <a:p>
            <a:pPr indent="-228600" defTabSz="914400">
              <a:lnSpc>
                <a:spcPct val="90000"/>
              </a:lnSpc>
              <a:buFont typeface="Arial" panose="020B0604020202020204" pitchFamily="34" charset="0"/>
              <a:buChar char="•"/>
              <a:defRPr/>
            </a:pPr>
            <a:endParaRPr lang="en-US" altLang="en-US" sz="2000" dirty="0">
              <a:solidFill>
                <a:srgbClr val="0070C0">
                  <a:alpha val="80000"/>
                </a:srgbClr>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r>
              <a:rPr lang="en-US" altLang="en-US" sz="2000" b="1" dirty="0">
                <a:solidFill>
                  <a:srgbClr val="0070C0">
                    <a:alpha val="80000"/>
                  </a:srgbClr>
                </a:solidFill>
                <a:latin typeface="Garamond" panose="02020404030301010803" pitchFamily="18" charset="0"/>
                <a:ea typeface="+mn-ea"/>
                <a:cs typeface="+mn-cs"/>
              </a:rPr>
              <a:t>Demographic environment </a:t>
            </a:r>
            <a:r>
              <a:rPr lang="en-US" altLang="en-US" sz="2000" dirty="0">
                <a:solidFill>
                  <a:srgbClr val="0070C0">
                    <a:alpha val="80000"/>
                  </a:srgbClr>
                </a:solidFill>
                <a:latin typeface="Garamond" panose="02020404030301010803" pitchFamily="18" charset="0"/>
                <a:ea typeface="+mn-ea"/>
                <a:cs typeface="+mn-cs"/>
              </a:rPr>
              <a:t>involves people, and people make up markets.</a:t>
            </a:r>
          </a:p>
          <a:p>
            <a:pPr marL="0" indent="-228600" defTabSz="914400">
              <a:lnSpc>
                <a:spcPct val="90000"/>
              </a:lnSpc>
              <a:buFont typeface="Arial" panose="020B0604020202020204" pitchFamily="34" charset="0"/>
              <a:buChar char="•"/>
              <a:defRPr/>
            </a:pPr>
            <a:endParaRPr lang="en-US" altLang="en-US" sz="2000" dirty="0">
              <a:solidFill>
                <a:srgbClr val="0070C0">
                  <a:alpha val="80000"/>
                </a:srgbClr>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r>
              <a:rPr lang="en-US" altLang="en-US" sz="2000" b="1" dirty="0">
                <a:solidFill>
                  <a:srgbClr val="0070C0">
                    <a:alpha val="80000"/>
                  </a:srgbClr>
                </a:solidFill>
                <a:latin typeface="Garamond" panose="02020404030301010803" pitchFamily="18" charset="0"/>
                <a:ea typeface="+mn-ea"/>
                <a:cs typeface="+mn-cs"/>
              </a:rPr>
              <a:t>Demographic trends </a:t>
            </a:r>
            <a:r>
              <a:rPr lang="en-US" altLang="en-US" sz="2000" dirty="0">
                <a:solidFill>
                  <a:srgbClr val="0070C0">
                    <a:alpha val="80000"/>
                  </a:srgbClr>
                </a:solidFill>
                <a:latin typeface="Garamond" panose="02020404030301010803" pitchFamily="18" charset="0"/>
                <a:ea typeface="+mn-ea"/>
                <a:cs typeface="+mn-cs"/>
              </a:rPr>
              <a:t>include changing age and family structures, geographic population shifts, educational characteristics, and population diversity.</a:t>
            </a:r>
          </a:p>
          <a:p>
            <a:pPr indent="-228600" defTabSz="914400">
              <a:lnSpc>
                <a:spcPct val="90000"/>
              </a:lnSpc>
              <a:buFont typeface="Arial" panose="020B0604020202020204" pitchFamily="34" charset="0"/>
              <a:buChar char="•"/>
              <a:defRPr/>
            </a:pPr>
            <a:endParaRPr lang="en-US" sz="2000" dirty="0">
              <a:solidFill>
                <a:schemeClr val="tx1">
                  <a:alpha val="80000"/>
                </a:schemeClr>
              </a:solidFill>
              <a:latin typeface="+mn-lt"/>
              <a:ea typeface="+mn-ea"/>
              <a:cs typeface="+mn-cs"/>
            </a:endParaRPr>
          </a:p>
        </p:txBody>
      </p:sp>
      <p:sp>
        <p:nvSpPr>
          <p:cNvPr id="40965" name="Footer Placeholder 4"/>
          <p:cNvSpPr>
            <a:spLocks noGrp="1"/>
          </p:cNvSpPr>
          <p:nvPr>
            <p:ph type="ftr" sz="quarter" idx="9"/>
          </p:nvPr>
        </p:nvSpPr>
        <p:spPr bwMode="auto">
          <a:xfrm rot="16200000">
            <a:off x="9812115" y="1591485"/>
            <a:ext cx="354809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ct val="0"/>
              </a:spcAft>
            </a:pPr>
            <a:endParaRPr lang="en-US" altLang="en-US" sz="1200" kern="1200">
              <a:solidFill>
                <a:schemeClr val="tx1">
                  <a:alpha val="60000"/>
                </a:schemeClr>
              </a:solidFill>
              <a:latin typeface="+mn-lt"/>
              <a:ea typeface="+mn-ea"/>
              <a:cs typeface="+mn-cs"/>
            </a:endParaRPr>
          </a:p>
        </p:txBody>
      </p:sp>
      <p:sp>
        <p:nvSpPr>
          <p:cNvPr id="8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0964" name="Slide Number Placeholder 3"/>
          <p:cNvSpPr>
            <a:spLocks noGrp="1"/>
          </p:cNvSpPr>
          <p:nvPr>
            <p:ph type="sldNum" sz="quarter" idx="8"/>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2240CB0A-E642-4D1B-85EC-C3CD00FD1D74}" type="slidenum">
              <a:rPr lang="en-US" altLang="en-US" sz="1200">
                <a:solidFill>
                  <a:schemeClr val="tx1">
                    <a:alpha val="60000"/>
                  </a:schemeClr>
                </a:solidFill>
                <a:latin typeface="+mn-lt"/>
                <a:ea typeface="+mn-ea"/>
              </a:rPr>
              <a:pPr defTabSz="914400" fontAlgn="base">
                <a:spcBef>
                  <a:spcPct val="0"/>
                </a:spcBef>
                <a:spcAft>
                  <a:spcPts val="600"/>
                </a:spcAft>
              </a:pPr>
              <a:t>10</a:t>
            </a:fld>
            <a:endParaRPr lang="en-US" altLang="en-US" sz="1200">
              <a:solidFill>
                <a:schemeClr val="tx1">
                  <a:alpha val="60000"/>
                </a:schemeClr>
              </a:solidFill>
              <a:latin typeface="+mn-lt"/>
              <a:ea typeface="+mn-ea"/>
            </a:endParaRPr>
          </a:p>
        </p:txBody>
      </p:sp>
      <p:cxnSp>
        <p:nvCxnSpPr>
          <p:cNvPr id="84" name="Straight Connector 8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200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43011" name="Title 2"/>
          <p:cNvSpPr>
            <a:spLocks noGrp="1"/>
          </p:cNvSpPr>
          <p:nvPr>
            <p:ph type="title" idx="4294967295"/>
          </p:nvPr>
        </p:nvSpPr>
        <p:spPr>
          <a:xfrm>
            <a:off x="184827" y="804673"/>
            <a:ext cx="4717914" cy="3212850"/>
          </a:xfrm>
        </p:spPr>
        <p:txBody>
          <a:bodyPr vert="horz" lIns="91440" tIns="45720" rIns="91440" bIns="45720" rtlCol="0" anchor="ctr">
            <a:normAutofit/>
          </a:bodyPr>
          <a:lstStyle/>
          <a:p>
            <a:pPr algn="l" defTabSz="914400">
              <a:lnSpc>
                <a:spcPct val="90000"/>
              </a:lnSpc>
              <a:spcBef>
                <a:spcPct val="0"/>
              </a:spcBef>
            </a:pPr>
            <a:r>
              <a:rPr lang="en-US" altLang="en-US" sz="4000" b="1" kern="1200">
                <a:solidFill>
                  <a:srgbClr val="FFFFFF"/>
                </a:solidFill>
                <a:latin typeface="Garamond" panose="02020404030301010803" pitchFamily="18" charset="0"/>
                <a:ea typeface="+mj-ea"/>
                <a:cs typeface="+mj-cs"/>
              </a:rPr>
              <a:t>Macro-environment: Demographic Environment</a:t>
            </a:r>
            <a:endParaRPr lang="en-US" altLang="en-US" sz="4000" b="1" kern="1200" dirty="0">
              <a:solidFill>
                <a:srgbClr val="FFFFFF"/>
              </a:solidFill>
              <a:latin typeface="Garamond" panose="02020404030301010803" pitchFamily="18" charset="0"/>
              <a:ea typeface="+mj-ea"/>
              <a:cs typeface="+mj-cs"/>
            </a:endParaRPr>
          </a:p>
        </p:txBody>
      </p:sp>
      <p:sp>
        <p:nvSpPr>
          <p:cNvPr id="78" name="Rectangle 77">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5541264" y="320231"/>
            <a:ext cx="6628614" cy="4051291"/>
          </a:xfrm>
        </p:spPr>
        <p:txBody>
          <a:bodyPr vert="horz" lIns="91440" tIns="45720" rIns="91440" bIns="45720" rtlCol="0" anchor="ctr">
            <a:normAutofit fontScale="92500" lnSpcReduction="10000"/>
          </a:bodyPr>
          <a:lstStyle/>
          <a:p>
            <a:pPr marL="0" lvl="1" indent="-228600" defTabSz="914400">
              <a:lnSpc>
                <a:spcPct val="90000"/>
              </a:lnSpc>
              <a:buSzPct val="110000"/>
              <a:buFont typeface="Arial" panose="020B0604020202020204" pitchFamily="34" charset="0"/>
              <a:buChar char="•"/>
              <a:defRPr/>
            </a:pPr>
            <a:endParaRPr lang="en-US" altLang="en-US" sz="2400" b="1" dirty="0">
              <a:solidFill>
                <a:srgbClr val="000000"/>
              </a:solidFill>
            </a:endParaRPr>
          </a:p>
          <a:p>
            <a:pPr marL="0" lvl="1" indent="-228600" defTabSz="914400">
              <a:lnSpc>
                <a:spcPct val="90000"/>
              </a:lnSpc>
              <a:buSzPct val="110000"/>
              <a:buFont typeface="Arial" panose="020B0604020202020204" pitchFamily="34" charset="0"/>
              <a:buChar char="•"/>
              <a:defRPr/>
            </a:pPr>
            <a:endParaRPr lang="en-US" altLang="en-US" sz="2400" b="1" dirty="0">
              <a:solidFill>
                <a:srgbClr val="000000"/>
              </a:solidFill>
            </a:endParaRPr>
          </a:p>
          <a:p>
            <a:pPr marL="0" lvl="1" indent="0" defTabSz="914400">
              <a:lnSpc>
                <a:spcPct val="90000"/>
              </a:lnSpc>
              <a:buSzPct val="110000"/>
              <a:buNone/>
              <a:defRPr/>
            </a:pPr>
            <a:r>
              <a:rPr lang="en-US" altLang="en-US" b="1" dirty="0">
                <a:solidFill>
                  <a:srgbClr val="000000"/>
                </a:solidFill>
              </a:rPr>
              <a:t>Generational marketing </a:t>
            </a:r>
            <a:r>
              <a:rPr lang="en-US" altLang="en-US" dirty="0">
                <a:solidFill>
                  <a:srgbClr val="000000"/>
                </a:solidFill>
              </a:rPr>
              <a:t>is important in segmenting people by lifestyle or life stage instead of age.</a:t>
            </a:r>
          </a:p>
          <a:p>
            <a:pPr marL="0" lvl="1" indent="0" defTabSz="914400">
              <a:lnSpc>
                <a:spcPct val="90000"/>
              </a:lnSpc>
              <a:buSzPct val="110000"/>
              <a:buNone/>
              <a:defRPr/>
            </a:pPr>
            <a:endParaRPr lang="en-GB" b="1" dirty="0"/>
          </a:p>
          <a:p>
            <a:pPr lvl="0"/>
            <a:r>
              <a:rPr lang="en-GB" b="1" dirty="0">
                <a:solidFill>
                  <a:schemeClr val="accent4"/>
                </a:solidFill>
              </a:rPr>
              <a:t>Baby boomers</a:t>
            </a:r>
            <a:r>
              <a:rPr lang="en-GB" b="1" dirty="0"/>
              <a:t>: </a:t>
            </a:r>
            <a:r>
              <a:rPr lang="en-GB" dirty="0"/>
              <a:t>people</a:t>
            </a:r>
            <a:r>
              <a:rPr lang="en-GB" b="1" dirty="0"/>
              <a:t> </a:t>
            </a:r>
            <a:r>
              <a:rPr lang="en-GB" dirty="0"/>
              <a:t>who were born between </a:t>
            </a:r>
            <a:r>
              <a:rPr lang="en-GB" b="1" dirty="0"/>
              <a:t>1946 and 1964</a:t>
            </a:r>
          </a:p>
          <a:p>
            <a:pPr lvl="0"/>
            <a:r>
              <a:rPr lang="en-GB" b="1" dirty="0">
                <a:solidFill>
                  <a:srgbClr val="7030A0"/>
                </a:solidFill>
              </a:rPr>
              <a:t>Generation X</a:t>
            </a:r>
            <a:r>
              <a:rPr lang="en-GB" dirty="0"/>
              <a:t>: people born between </a:t>
            </a:r>
            <a:r>
              <a:rPr lang="en-GB" b="1" dirty="0">
                <a:solidFill>
                  <a:srgbClr val="7030A0"/>
                </a:solidFill>
              </a:rPr>
              <a:t>1965 and 1976</a:t>
            </a:r>
          </a:p>
          <a:p>
            <a:pPr lvl="0"/>
            <a:r>
              <a:rPr lang="en-GB" b="1" dirty="0">
                <a:solidFill>
                  <a:srgbClr val="00B0F0"/>
                </a:solidFill>
              </a:rPr>
              <a:t>Millennials (or Generation Y): </a:t>
            </a:r>
            <a:r>
              <a:rPr lang="en-GB" b="1" dirty="0"/>
              <a:t>Born between </a:t>
            </a:r>
            <a:r>
              <a:rPr lang="en-GB" b="1" dirty="0">
                <a:solidFill>
                  <a:srgbClr val="00B0F0"/>
                </a:solidFill>
              </a:rPr>
              <a:t>1977 and 2000</a:t>
            </a:r>
            <a:endParaRPr lang="en-US" dirty="0">
              <a:solidFill>
                <a:srgbClr val="000000"/>
              </a:solidFill>
              <a:latin typeface="+mn-lt"/>
              <a:ea typeface="+mn-ea"/>
              <a:cs typeface="+mn-cs"/>
            </a:endParaRPr>
          </a:p>
          <a:p>
            <a:pPr marL="0" indent="0" defTabSz="914400">
              <a:lnSpc>
                <a:spcPct val="90000"/>
              </a:lnSpc>
              <a:buNone/>
              <a:defRPr/>
            </a:pPr>
            <a:endParaRPr lang="en-US" dirty="0">
              <a:solidFill>
                <a:srgbClr val="000000"/>
              </a:solidFill>
              <a:latin typeface="+mn-lt"/>
              <a:ea typeface="+mn-ea"/>
              <a:cs typeface="+mn-cs"/>
            </a:endParaRPr>
          </a:p>
          <a:p>
            <a:pPr indent="-228600" defTabSz="914400">
              <a:lnSpc>
                <a:spcPct val="90000"/>
              </a:lnSpc>
              <a:buFont typeface="Arial" panose="020B0604020202020204" pitchFamily="34" charset="0"/>
              <a:buChar char="•"/>
              <a:defRPr/>
            </a:pPr>
            <a:endParaRPr lang="en-US" dirty="0">
              <a:solidFill>
                <a:srgbClr val="000000"/>
              </a:solidFill>
              <a:latin typeface="+mn-lt"/>
              <a:ea typeface="+mn-ea"/>
              <a:cs typeface="+mn-cs"/>
            </a:endParaRPr>
          </a:p>
          <a:p>
            <a:pPr indent="-228600" defTabSz="914400">
              <a:lnSpc>
                <a:spcPct val="90000"/>
              </a:lnSpc>
              <a:buFont typeface="Arial" panose="020B0604020202020204" pitchFamily="34" charset="0"/>
              <a:buChar char="•"/>
              <a:defRPr/>
            </a:pPr>
            <a:endParaRPr lang="en-US" altLang="en-US" dirty="0">
              <a:solidFill>
                <a:srgbClr val="000000"/>
              </a:solidFill>
              <a:latin typeface="+mn-lt"/>
              <a:ea typeface="+mn-ea"/>
              <a:cs typeface="+mn-cs"/>
            </a:endParaRPr>
          </a:p>
          <a:p>
            <a:pPr indent="-228600" defTabSz="914400">
              <a:lnSpc>
                <a:spcPct val="90000"/>
              </a:lnSpc>
              <a:buFont typeface="Arial" panose="020B0604020202020204" pitchFamily="34" charset="0"/>
              <a:buChar char="•"/>
              <a:defRPr/>
            </a:pPr>
            <a:endParaRPr lang="en-US" dirty="0">
              <a:solidFill>
                <a:srgbClr val="000000"/>
              </a:solidFill>
              <a:latin typeface="+mn-lt"/>
              <a:ea typeface="+mn-ea"/>
              <a:cs typeface="+mn-cs"/>
            </a:endParaRPr>
          </a:p>
        </p:txBody>
      </p:sp>
      <p:sp>
        <p:nvSpPr>
          <p:cNvPr id="43013" name="Footer Placeholder 4"/>
          <p:cNvSpPr>
            <a:spLocks noGrp="1"/>
          </p:cNvSpPr>
          <p:nvPr>
            <p:ph type="ftr" sz="quarter" idx="9"/>
          </p:nvPr>
        </p:nvSpPr>
        <p:spPr bwMode="auto">
          <a:xfrm>
            <a:off x="5541264" y="6223702"/>
            <a:ext cx="5294376" cy="3140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defPPr>
              <a:defRPr lang="en-GB"/>
            </a:defPPr>
            <a:lvl1pPr algn="l" rtl="0" fontAlgn="base">
              <a:spcBef>
                <a:spcPct val="0"/>
              </a:spcBef>
              <a:spcAft>
                <a:spcPct val="0"/>
              </a:spcAft>
              <a:defRPr sz="1000" kern="1200" smtClean="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r" defTabSz="914400">
              <a:spcAft>
                <a:spcPts val="600"/>
              </a:spcAft>
            </a:pPr>
            <a:r>
              <a:rPr lang="en-US" kern="1200">
                <a:solidFill>
                  <a:srgbClr val="898989"/>
                </a:solidFill>
                <a:latin typeface="+mn-lt"/>
                <a:ea typeface="+mn-ea"/>
                <a:cs typeface="+mn-cs"/>
              </a:rPr>
              <a:t>Managing Business Operations</a:t>
            </a:r>
            <a:endParaRPr lang="en-US" altLang="en-US" kern="1200">
              <a:solidFill>
                <a:srgbClr val="898989"/>
              </a:solidFill>
              <a:latin typeface="+mn-lt"/>
              <a:ea typeface="+mn-ea"/>
              <a:cs typeface="+mn-cs"/>
            </a:endParaRPr>
          </a:p>
        </p:txBody>
      </p:sp>
      <p:sp>
        <p:nvSpPr>
          <p:cNvPr id="43012" name="Slide Number Placeholder 3"/>
          <p:cNvSpPr>
            <a:spLocks noGrp="1"/>
          </p:cNvSpPr>
          <p:nvPr>
            <p:ph type="sldNum" sz="quarter" idx="8"/>
          </p:nvPr>
        </p:nvSpPr>
        <p:spPr bwMode="auto">
          <a:xfrm>
            <a:off x="10825930" y="6223702"/>
            <a:ext cx="570728" cy="3140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GB"/>
            </a:defPPr>
            <a:lvl1pPr algn="ctr" rtl="0" fontAlgn="base">
              <a:spcBef>
                <a:spcPct val="0"/>
              </a:spcBef>
              <a:spcAft>
                <a:spcPct val="0"/>
              </a:spcAft>
              <a:defRPr sz="10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r" defTabSz="914400">
              <a:spcAft>
                <a:spcPts val="600"/>
              </a:spcAft>
              <a:defRPr/>
            </a:pPr>
            <a:fld id="{40AC488E-D317-AD4E-9D65-863F647F8AC1}" type="slidenum">
              <a:rPr lang="en-US" smtClean="0">
                <a:solidFill>
                  <a:srgbClr val="898989"/>
                </a:solidFill>
                <a:latin typeface="+mn-lt"/>
                <a:ea typeface="+mn-ea"/>
                <a:cs typeface="+mn-cs"/>
              </a:rPr>
              <a:pPr algn="r" defTabSz="914400">
                <a:spcAft>
                  <a:spcPts val="600"/>
                </a:spcAft>
                <a:defRPr/>
              </a:pPr>
              <a:t>11</a:t>
            </a:fld>
            <a:endParaRPr lang="en-US" altLang="en-US">
              <a:solidFill>
                <a:srgbClr val="898989"/>
              </a:solidFill>
              <a:latin typeface="+mn-lt"/>
              <a:ea typeface="+mn-ea"/>
              <a:cs typeface="+mn-cs"/>
            </a:endParaRPr>
          </a:p>
        </p:txBody>
      </p:sp>
      <p:pic>
        <p:nvPicPr>
          <p:cNvPr id="9" name="Picture 8">
            <a:extLst>
              <a:ext uri="{FF2B5EF4-FFF2-40B4-BE49-F238E27FC236}">
                <a16:creationId xmlns:a16="http://schemas.microsoft.com/office/drawing/2014/main" id="{93C76FAA-DC13-40C0-980B-673AF6EAC975}"/>
              </a:ext>
            </a:extLst>
          </p:cNvPr>
          <p:cNvPicPr>
            <a:picLocks noChangeAspect="1"/>
          </p:cNvPicPr>
          <p:nvPr/>
        </p:nvPicPr>
        <p:blipFill>
          <a:blip r:embed="rId4"/>
          <a:stretch>
            <a:fillRect/>
          </a:stretch>
        </p:blipFill>
        <p:spPr>
          <a:xfrm>
            <a:off x="327170" y="4408099"/>
            <a:ext cx="11450973" cy="2210815"/>
          </a:xfrm>
          <a:prstGeom prst="rect">
            <a:avLst/>
          </a:prstGeom>
        </p:spPr>
      </p:pic>
    </p:spTree>
    <p:extLst>
      <p:ext uri="{BB962C8B-B14F-4D97-AF65-F5344CB8AC3E}">
        <p14:creationId xmlns:p14="http://schemas.microsoft.com/office/powerpoint/2010/main" val="3563811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 name="Picture 74">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47107" name="Title 2"/>
          <p:cNvSpPr>
            <a:spLocks noGrp="1"/>
          </p:cNvSpPr>
          <p:nvPr>
            <p:ph type="title" idx="4294967295"/>
          </p:nvPr>
        </p:nvSpPr>
        <p:spPr>
          <a:xfrm>
            <a:off x="2618437" y="991262"/>
            <a:ext cx="6955124" cy="1066802"/>
          </a:xfrm>
        </p:spPr>
        <p:txBody>
          <a:bodyPr vert="horz" lIns="91440" tIns="45720" rIns="91440" bIns="45720" rtlCol="0" anchor="ctr">
            <a:noAutofit/>
          </a:bodyPr>
          <a:lstStyle/>
          <a:p>
            <a:pPr defTabSz="914400">
              <a:lnSpc>
                <a:spcPct val="90000"/>
              </a:lnSpc>
              <a:spcBef>
                <a:spcPct val="0"/>
              </a:spcBef>
            </a:pPr>
            <a:r>
              <a:rPr lang="en-US" altLang="en-US" sz="4000" b="1" kern="1200" dirty="0">
                <a:solidFill>
                  <a:srgbClr val="FFFFFF"/>
                </a:solidFill>
                <a:latin typeface="Garamond" panose="02020404030301010803" pitchFamily="18" charset="0"/>
                <a:ea typeface="+mj-ea"/>
                <a:cs typeface="+mj-cs"/>
              </a:rPr>
              <a:t>Macro-environment: Economic Environment</a:t>
            </a:r>
          </a:p>
        </p:txBody>
      </p:sp>
      <p:sp>
        <p:nvSpPr>
          <p:cNvPr id="47106" name="Content Placeholder 1"/>
          <p:cNvSpPr>
            <a:spLocks noGrp="1"/>
          </p:cNvSpPr>
          <p:nvPr>
            <p:ph idx="4294967295"/>
          </p:nvPr>
        </p:nvSpPr>
        <p:spPr>
          <a:xfrm>
            <a:off x="2208179" y="2371725"/>
            <a:ext cx="7714034" cy="3038475"/>
          </a:xfrm>
        </p:spPr>
        <p:txBody>
          <a:bodyPr vert="horz" lIns="91440" tIns="45720" rIns="91440" bIns="45720" rtlCol="0" anchor="t">
            <a:normAutofit/>
          </a:bodyPr>
          <a:lstStyle/>
          <a:p>
            <a:pPr indent="-228600" defTabSz="914400">
              <a:lnSpc>
                <a:spcPct val="90000"/>
              </a:lnSpc>
              <a:buFont typeface="Arial" panose="020B0604020202020204" pitchFamily="34" charset="0"/>
              <a:buChar char="•"/>
            </a:pPr>
            <a:r>
              <a:rPr lang="en-US" altLang="en-US" sz="2200" dirty="0">
                <a:solidFill>
                  <a:srgbClr val="FFFFFF"/>
                </a:solidFill>
                <a:latin typeface="+mn-lt"/>
                <a:ea typeface="+mn-ea"/>
                <a:cs typeface="+mn-cs"/>
              </a:rPr>
              <a:t> </a:t>
            </a:r>
            <a:r>
              <a:rPr lang="en-US" altLang="en-US" dirty="0">
                <a:solidFill>
                  <a:srgbClr val="FFFFFF"/>
                </a:solidFill>
                <a:latin typeface="Garamond" panose="02020404030301010803" pitchFamily="18" charset="0"/>
                <a:ea typeface="+mn-ea"/>
                <a:cs typeface="+mn-cs"/>
              </a:rPr>
              <a:t>The</a:t>
            </a:r>
            <a:r>
              <a:rPr lang="en-US" altLang="en-US" b="1" dirty="0">
                <a:solidFill>
                  <a:srgbClr val="FFFFFF"/>
                </a:solidFill>
                <a:latin typeface="Garamond" panose="02020404030301010803" pitchFamily="18" charset="0"/>
                <a:ea typeface="+mn-ea"/>
                <a:cs typeface="+mn-cs"/>
              </a:rPr>
              <a:t> economic environment </a:t>
            </a:r>
            <a:r>
              <a:rPr lang="en-US" altLang="en-US" dirty="0">
                <a:solidFill>
                  <a:srgbClr val="FFFFFF"/>
                </a:solidFill>
                <a:latin typeface="Garamond" panose="02020404030301010803" pitchFamily="18" charset="0"/>
                <a:ea typeface="+mn-ea"/>
                <a:cs typeface="+mn-cs"/>
              </a:rPr>
              <a:t>consists of factors that affect consumer purchasing power and spending patterns.</a:t>
            </a:r>
          </a:p>
          <a:p>
            <a:pPr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Industrial economies are richer markets.</a:t>
            </a:r>
          </a:p>
          <a:p>
            <a:pPr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Developing economies also offer outstanding marketing opportunities.</a:t>
            </a:r>
          </a:p>
          <a:p>
            <a:pPr lvl="1" indent="-228600" defTabSz="914400">
              <a:lnSpc>
                <a:spcPct val="90000"/>
              </a:lnSpc>
              <a:buFont typeface="Arial" panose="020B0604020202020204" pitchFamily="34" charset="0"/>
              <a:buChar char="•"/>
            </a:pPr>
            <a:r>
              <a:rPr lang="en-GB" sz="2400" dirty="0">
                <a:solidFill>
                  <a:schemeClr val="tx1"/>
                </a:solidFill>
              </a:rPr>
              <a:t>The economic environment can offer both opportunities and threats</a:t>
            </a:r>
            <a:endParaRPr lang="en-US" altLang="en-US" sz="2400" dirty="0">
              <a:solidFill>
                <a:schemeClr val="tx1"/>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pPr>
            <a:endParaRPr lang="en-US" altLang="en-US" sz="2200" dirty="0">
              <a:solidFill>
                <a:srgbClr val="FFFFFF"/>
              </a:solidFill>
              <a:latin typeface="+mn-lt"/>
              <a:ea typeface="+mn-ea"/>
              <a:cs typeface="+mn-cs"/>
            </a:endParaRPr>
          </a:p>
        </p:txBody>
      </p:sp>
      <p:sp>
        <p:nvSpPr>
          <p:cNvPr id="47108"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76CDBBAF-DFE1-4870-B00B-9182DE8274DE}" type="slidenum">
              <a:rPr lang="en-US" altLang="en-US" sz="1000">
                <a:solidFill>
                  <a:srgbClr val="FFFFFF"/>
                </a:solidFill>
                <a:latin typeface="+mn-lt"/>
                <a:ea typeface="+mn-ea"/>
              </a:rPr>
              <a:pPr defTabSz="914400" fontAlgn="base">
                <a:spcBef>
                  <a:spcPct val="0"/>
                </a:spcBef>
                <a:spcAft>
                  <a:spcPts val="600"/>
                </a:spcAft>
              </a:pPr>
              <a:t>12</a:t>
            </a:fld>
            <a:endParaRPr lang="en-US" altLang="en-US" sz="1000">
              <a:solidFill>
                <a:srgbClr val="FFFFFF"/>
              </a:solidFill>
              <a:latin typeface="+mn-lt"/>
              <a:ea typeface="+mn-ea"/>
            </a:endParaRPr>
          </a:p>
        </p:txBody>
      </p:sp>
    </p:spTree>
    <p:extLst>
      <p:ext uri="{BB962C8B-B14F-4D97-AF65-F5344CB8AC3E}">
        <p14:creationId xmlns:p14="http://schemas.microsoft.com/office/powerpoint/2010/main" val="7605744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3" name="Picture 2" descr="C:\Users\Cigdem\Documents\WHYNUT\Invoices_Payments\gauguin.JPG"/>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t="4976" b="4676"/>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3251" name="Title 2"/>
          <p:cNvSpPr>
            <a:spLocks noGrp="1"/>
          </p:cNvSpPr>
          <p:nvPr>
            <p:ph type="title" idx="4294967295"/>
          </p:nvPr>
        </p:nvSpPr>
        <p:spPr>
          <a:xfrm>
            <a:off x="804998" y="798445"/>
            <a:ext cx="4803636" cy="1311664"/>
          </a:xfrm>
        </p:spPr>
        <p:txBody>
          <a:bodyPr vert="horz" lIns="91440" tIns="45720" rIns="91440" bIns="45720" rtlCol="0" anchor="ctr">
            <a:normAutofit fontScale="90000"/>
          </a:bodyPr>
          <a:lstStyle/>
          <a:p>
            <a:pPr algn="l" defTabSz="914400">
              <a:lnSpc>
                <a:spcPct val="90000"/>
              </a:lnSpc>
              <a:spcBef>
                <a:spcPct val="0"/>
              </a:spcBef>
            </a:pPr>
            <a:r>
              <a:rPr lang="en-US" altLang="en-US" b="1" dirty="0">
                <a:solidFill>
                  <a:schemeClr val="accent1"/>
                </a:solidFill>
                <a:latin typeface="Garamond" panose="02020404030301010803" pitchFamily="18" charset="0"/>
                <a:ea typeface="+mj-ea"/>
                <a:cs typeface="+mj-cs"/>
              </a:rPr>
              <a:t>Macro-environment: Income distribution</a:t>
            </a:r>
          </a:p>
        </p:txBody>
      </p:sp>
      <p:sp>
        <p:nvSpPr>
          <p:cNvPr id="53250" name="Content Placeholder 1"/>
          <p:cNvSpPr>
            <a:spLocks noGrp="1"/>
          </p:cNvSpPr>
          <p:nvPr>
            <p:ph idx="4294967295"/>
          </p:nvPr>
        </p:nvSpPr>
        <p:spPr>
          <a:xfrm>
            <a:off x="248575" y="2272143"/>
            <a:ext cx="5263225" cy="3788830"/>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2000" dirty="0">
                <a:solidFill>
                  <a:schemeClr val="accent2"/>
                </a:solidFill>
                <a:latin typeface="Garamond" panose="02020404030301010803" pitchFamily="18" charset="0"/>
                <a:ea typeface="+mn-ea"/>
                <a:cs typeface="+mn-cs"/>
              </a:rPr>
              <a:t>Over the past several decades, the rich have grown richer, the middle class has shrunk, and the poor have remained poor.</a:t>
            </a:r>
          </a:p>
          <a:p>
            <a:pPr lvl="1" indent="-228600" defTabSz="914400">
              <a:lnSpc>
                <a:spcPct val="90000"/>
              </a:lnSpc>
              <a:buFont typeface="Arial" panose="020B0604020202020204" pitchFamily="34" charset="0"/>
              <a:buChar char="•"/>
            </a:pPr>
            <a:r>
              <a:rPr lang="en-US" altLang="en-US" dirty="0">
                <a:solidFill>
                  <a:schemeClr val="accent2"/>
                </a:solidFill>
                <a:latin typeface="Garamond" panose="02020404030301010803" pitchFamily="18" charset="0"/>
                <a:ea typeface="+mn-ea"/>
                <a:cs typeface="+mn-cs"/>
              </a:rPr>
              <a:t>£ 200 million painting</a:t>
            </a:r>
          </a:p>
          <a:p>
            <a:pPr indent="-228600" defTabSz="914400">
              <a:lnSpc>
                <a:spcPct val="90000"/>
              </a:lnSpc>
              <a:buFont typeface="Arial" panose="020B0604020202020204" pitchFamily="34" charset="0"/>
              <a:buChar char="•"/>
            </a:pPr>
            <a:endParaRPr lang="en-US" altLang="en-US" sz="2000" dirty="0">
              <a:solidFill>
                <a:srgbClr val="000000"/>
              </a:solidFill>
              <a:latin typeface="+mn-lt"/>
              <a:ea typeface="+mn-ea"/>
              <a:cs typeface="+mn-cs"/>
            </a:endParaRPr>
          </a:p>
        </p:txBody>
      </p:sp>
      <p:sp>
        <p:nvSpPr>
          <p:cNvPr id="53254" name="Footer Placeholder 4"/>
          <p:cNvSpPr>
            <a:spLocks noGrp="1"/>
          </p:cNvSpPr>
          <p:nvPr>
            <p:ph type="ftr" sz="quarter" idx="9"/>
          </p:nvPr>
        </p:nvSpPr>
        <p:spPr bwMode="auto">
          <a:xfrm>
            <a:off x="805661" y="6223702"/>
            <a:ext cx="6584750"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defRPr/>
            </a:pPr>
            <a:endParaRPr lang="en-US" altLang="en-US" sz="1100" kern="1200">
              <a:solidFill>
                <a:srgbClr val="898989"/>
              </a:solidFill>
              <a:latin typeface="Calibri" panose="020F0502020204030204"/>
              <a:ea typeface="+mn-ea"/>
              <a:cs typeface="+mn-cs"/>
            </a:endParaRPr>
          </a:p>
        </p:txBody>
      </p:sp>
      <p:sp>
        <p:nvSpPr>
          <p:cNvPr id="53252"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spcAft>
                <a:spcPts val="600"/>
              </a:spcAft>
              <a:defRPr/>
            </a:pPr>
            <a:fld id="{31B72BDF-5B2A-4F7A-A117-06F68F3916C8}" type="slidenum">
              <a:rPr lang="en-US" altLang="en-US" sz="1100">
                <a:solidFill>
                  <a:srgbClr val="FFFFFF"/>
                </a:solidFill>
                <a:latin typeface="Calibri" panose="020F0502020204030204"/>
                <a:ea typeface="+mn-ea"/>
              </a:rPr>
              <a:pPr defTabSz="914400">
                <a:spcAft>
                  <a:spcPts val="600"/>
                </a:spcAft>
                <a:defRPr/>
              </a:pPr>
              <a:t>13</a:t>
            </a:fld>
            <a:endParaRPr lang="en-US" altLang="en-US" sz="1100">
              <a:solidFill>
                <a:srgbClr val="FFFFFF"/>
              </a:solidFill>
              <a:latin typeface="Calibri" panose="020F0502020204030204"/>
              <a:ea typeface="+mn-ea"/>
            </a:endParaRPr>
          </a:p>
        </p:txBody>
      </p:sp>
    </p:spTree>
    <p:extLst>
      <p:ext uri="{BB962C8B-B14F-4D97-AF65-F5344CB8AC3E}">
        <p14:creationId xmlns:p14="http://schemas.microsoft.com/office/powerpoint/2010/main" val="2277356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Title 2"/>
          <p:cNvSpPr>
            <a:spLocks noGrp="1"/>
          </p:cNvSpPr>
          <p:nvPr>
            <p:ph type="title" idx="4294967295"/>
          </p:nvPr>
        </p:nvSpPr>
        <p:spPr>
          <a:xfrm>
            <a:off x="589560" y="856180"/>
            <a:ext cx="4560584" cy="1128068"/>
          </a:xfrm>
        </p:spPr>
        <p:txBody>
          <a:bodyPr vert="horz" lIns="91440" tIns="45720" rIns="91440" bIns="45720" rtlCol="0" anchor="ctr">
            <a:normAutofit/>
          </a:bodyPr>
          <a:lstStyle/>
          <a:p>
            <a:pPr algn="l" defTabSz="914400">
              <a:lnSpc>
                <a:spcPct val="90000"/>
              </a:lnSpc>
              <a:spcBef>
                <a:spcPct val="0"/>
              </a:spcBef>
            </a:pPr>
            <a:r>
              <a:rPr lang="en-US" altLang="en-US" sz="2800" b="1">
                <a:solidFill>
                  <a:schemeClr val="tx1"/>
                </a:solidFill>
                <a:latin typeface="+mj-lt"/>
                <a:ea typeface="+mj-ea"/>
                <a:cs typeface="+mj-cs"/>
              </a:rPr>
              <a:t>Macro-environment: Changes in consumer spending</a:t>
            </a:r>
          </a:p>
        </p:txBody>
      </p:sp>
      <p:grpSp>
        <p:nvGrpSpPr>
          <p:cNvPr id="77"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Content Placeholder 1"/>
          <p:cNvSpPr>
            <a:spLocks noGrp="1"/>
          </p:cNvSpPr>
          <p:nvPr>
            <p:ph idx="4294967295"/>
          </p:nvPr>
        </p:nvSpPr>
        <p:spPr>
          <a:xfrm>
            <a:off x="590719" y="2330505"/>
            <a:ext cx="4559425" cy="3979585"/>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2000" b="1" dirty="0">
                <a:solidFill>
                  <a:schemeClr val="tx1"/>
                </a:solidFill>
                <a:latin typeface="+mn-lt"/>
                <a:ea typeface="+mn-ea"/>
                <a:cs typeface="+mn-cs"/>
              </a:rPr>
              <a:t>Value marketing </a:t>
            </a:r>
            <a:r>
              <a:rPr lang="en-US" altLang="en-US" sz="2000" dirty="0">
                <a:solidFill>
                  <a:schemeClr val="tx1"/>
                </a:solidFill>
                <a:latin typeface="+mn-lt"/>
                <a:ea typeface="+mn-ea"/>
                <a:cs typeface="+mn-cs"/>
              </a:rPr>
              <a:t>involves offering financially cautious buyers greater value—the right combination of quality and service at a fair price.</a:t>
            </a:r>
          </a:p>
          <a:p>
            <a:pPr indent="-228600" defTabSz="914400">
              <a:lnSpc>
                <a:spcPct val="90000"/>
              </a:lnSpc>
              <a:buFont typeface="Arial" panose="020B0604020202020204" pitchFamily="34" charset="0"/>
              <a:buChar char="•"/>
            </a:pPr>
            <a:endParaRPr lang="en-US" altLang="en-US" sz="2000" dirty="0">
              <a:solidFill>
                <a:schemeClr val="tx1"/>
              </a:solidFill>
              <a:latin typeface="+mn-lt"/>
              <a:ea typeface="+mn-ea"/>
              <a:cs typeface="+mn-cs"/>
            </a:endParaRPr>
          </a:p>
          <a:p>
            <a:pPr indent="-228600" defTabSz="914400">
              <a:lnSpc>
                <a:spcPct val="90000"/>
              </a:lnSpc>
              <a:buFont typeface="Arial" panose="020B0604020202020204" pitchFamily="34" charset="0"/>
              <a:buChar char="•"/>
            </a:pPr>
            <a:r>
              <a:rPr lang="en-GB" dirty="0"/>
              <a:t>Make luxury affordable, </a:t>
            </a:r>
            <a:r>
              <a:rPr lang="en-GB" sz="2000" dirty="0"/>
              <a:t>“Now you can.”</a:t>
            </a:r>
            <a:endParaRPr lang="en-US" altLang="en-US" sz="2000" dirty="0">
              <a:solidFill>
                <a:schemeClr val="tx1"/>
              </a:solidFill>
              <a:latin typeface="+mn-lt"/>
              <a:ea typeface="+mn-ea"/>
              <a:cs typeface="+mn-cs"/>
            </a:endParaRPr>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5" name="Picture 2" descr="C:\Users\Cigdem\Documents\UWL_23_01_2015\Teaching materials\GM Level 7 Seminars_Readings\tata nan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95" r="18021"/>
          <a:stretch/>
        </p:blipFill>
        <p:spPr bwMode="auto">
          <a:xfrm>
            <a:off x="6361888" y="799352"/>
            <a:ext cx="5041309" cy="5076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Footer Placeholder 4"/>
          <p:cNvSpPr>
            <a:spLocks noGrp="1"/>
          </p:cNvSpPr>
          <p:nvPr>
            <p:ph type="ftr" sz="quarter" idx="9"/>
          </p:nvPr>
        </p:nvSpPr>
        <p:spPr bwMode="auto">
          <a:xfrm>
            <a:off x="5685810" y="6492240"/>
            <a:ext cx="305086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defRPr/>
            </a:pPr>
            <a:endParaRPr lang="en-US" altLang="en-US" sz="1200" kern="1200">
              <a:solidFill>
                <a:prstClr val="black">
                  <a:tint val="75000"/>
                </a:prstClr>
              </a:solidFill>
              <a:latin typeface="Calibri" panose="020F0502020204030204"/>
              <a:ea typeface="+mn-ea"/>
              <a:cs typeface="+mn-cs"/>
            </a:endParaRPr>
          </a:p>
        </p:txBody>
      </p:sp>
      <p:sp>
        <p:nvSpPr>
          <p:cNvPr id="51204" name="Slide Number Placeholder 3"/>
          <p:cNvSpPr>
            <a:spLocks noGrp="1"/>
          </p:cNvSpPr>
          <p:nvPr>
            <p:ph type="sldNum" sz="quarter" idx="8"/>
          </p:nvPr>
        </p:nvSpPr>
        <p:spPr bwMode="auto">
          <a:xfrm>
            <a:off x="9385070" y="6492240"/>
            <a:ext cx="105571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spcAft>
                <a:spcPts val="600"/>
              </a:spcAft>
              <a:defRPr/>
            </a:pPr>
            <a:fld id="{76262090-538D-4123-821F-5DA047261487}" type="slidenum">
              <a:rPr lang="en-US" altLang="en-US" sz="1200">
                <a:solidFill>
                  <a:prstClr val="black">
                    <a:tint val="75000"/>
                  </a:prstClr>
                </a:solidFill>
                <a:latin typeface="Calibri" panose="020F0502020204030204"/>
                <a:ea typeface="+mn-ea"/>
              </a:rPr>
              <a:pPr defTabSz="914400">
                <a:spcAft>
                  <a:spcPts val="600"/>
                </a:spcAft>
                <a:defRPr/>
              </a:pPr>
              <a:t>14</a:t>
            </a:fld>
            <a:endParaRPr lang="en-US" altLang="en-US" sz="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319614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6323" name="Title 2"/>
          <p:cNvSpPr>
            <a:spLocks noGrp="1"/>
          </p:cNvSpPr>
          <p:nvPr>
            <p:ph type="title" idx="4294967295"/>
          </p:nvPr>
        </p:nvSpPr>
        <p:spPr>
          <a:xfrm>
            <a:off x="126461" y="2053641"/>
            <a:ext cx="4182780" cy="2760098"/>
          </a:xfrm>
        </p:spPr>
        <p:txBody>
          <a:bodyPr vert="horz" lIns="91440" tIns="45720" rIns="91440" bIns="45720" rtlCol="0" anchor="ctr">
            <a:normAutofit/>
          </a:bodyPr>
          <a:lstStyle/>
          <a:p>
            <a:pPr algn="l" defTabSz="914400">
              <a:lnSpc>
                <a:spcPct val="90000"/>
              </a:lnSpc>
              <a:spcBef>
                <a:spcPct val="0"/>
              </a:spcBef>
            </a:pPr>
            <a:r>
              <a:rPr lang="en-US" altLang="en-US" sz="4000" b="1" kern="1200" dirty="0">
                <a:solidFill>
                  <a:srgbClr val="FFFFFF"/>
                </a:solidFill>
                <a:latin typeface="Garamond" panose="02020404030301010803" pitchFamily="18" charset="0"/>
                <a:ea typeface="+mj-ea"/>
                <a:cs typeface="+mj-cs"/>
              </a:rPr>
              <a:t>Macro-environment: Natural environment</a:t>
            </a:r>
          </a:p>
        </p:txBody>
      </p:sp>
      <p:sp>
        <p:nvSpPr>
          <p:cNvPr id="2" name="Content Placeholder 1"/>
          <p:cNvSpPr>
            <a:spLocks noGrp="1"/>
          </p:cNvSpPr>
          <p:nvPr>
            <p:ph idx="4294967295"/>
          </p:nvPr>
        </p:nvSpPr>
        <p:spPr>
          <a:xfrm>
            <a:off x="5700409" y="801866"/>
            <a:ext cx="5696249" cy="5230634"/>
          </a:xfrm>
        </p:spPr>
        <p:txBody>
          <a:bodyPr vert="horz" lIns="91440" tIns="45720" rIns="91440" bIns="45720" rtlCol="0" anchor="ctr">
            <a:normAutofit/>
          </a:bodyPr>
          <a:lstStyle/>
          <a:p>
            <a:pPr marL="0" indent="0" defTabSz="914400">
              <a:lnSpc>
                <a:spcPct val="90000"/>
              </a:lnSpc>
              <a:buNone/>
              <a:defRPr/>
            </a:pPr>
            <a:r>
              <a:rPr lang="en-US" altLang="en-US" sz="3200" dirty="0">
                <a:solidFill>
                  <a:schemeClr val="accent2"/>
                </a:solidFill>
                <a:latin typeface="Garamond" panose="02020404030301010803" pitchFamily="18" charset="0"/>
                <a:ea typeface="+mn-ea"/>
                <a:cs typeface="+mn-cs"/>
              </a:rPr>
              <a:t>Trends</a:t>
            </a:r>
          </a:p>
          <a:p>
            <a:pPr lvl="1" indent="-228600" defTabSz="914400">
              <a:lnSpc>
                <a:spcPct val="90000"/>
              </a:lnSpc>
              <a:buFont typeface="Arial" panose="020B0604020202020204" pitchFamily="34" charset="0"/>
              <a:buChar char="•"/>
              <a:defRPr/>
            </a:pPr>
            <a:r>
              <a:rPr lang="en-US" altLang="en-US" sz="3200" dirty="0">
                <a:solidFill>
                  <a:schemeClr val="accent2"/>
                </a:solidFill>
                <a:latin typeface="Garamond" panose="02020404030301010803" pitchFamily="18" charset="0"/>
                <a:ea typeface="+mn-ea"/>
                <a:cs typeface="+mn-cs"/>
              </a:rPr>
              <a:t>Growing shortages of raw materials</a:t>
            </a:r>
          </a:p>
          <a:p>
            <a:pPr lvl="1" indent="-228600" defTabSz="914400">
              <a:lnSpc>
                <a:spcPct val="90000"/>
              </a:lnSpc>
              <a:buFont typeface="Arial" panose="020B0604020202020204" pitchFamily="34" charset="0"/>
              <a:buChar char="•"/>
              <a:defRPr/>
            </a:pPr>
            <a:r>
              <a:rPr lang="en-US" altLang="en-US" sz="3200" dirty="0">
                <a:solidFill>
                  <a:schemeClr val="accent2"/>
                </a:solidFill>
                <a:latin typeface="Garamond" panose="02020404030301010803" pitchFamily="18" charset="0"/>
                <a:ea typeface="+mn-ea"/>
                <a:cs typeface="+mn-cs"/>
              </a:rPr>
              <a:t>Increased pollution</a:t>
            </a:r>
          </a:p>
          <a:p>
            <a:pPr lvl="1" indent="-228600" defTabSz="914400">
              <a:lnSpc>
                <a:spcPct val="90000"/>
              </a:lnSpc>
              <a:buFont typeface="Arial" panose="020B0604020202020204" pitchFamily="34" charset="0"/>
              <a:buChar char="•"/>
              <a:defRPr/>
            </a:pPr>
            <a:r>
              <a:rPr lang="en-US" altLang="en-US" sz="3200" dirty="0">
                <a:solidFill>
                  <a:schemeClr val="accent2"/>
                </a:solidFill>
                <a:latin typeface="Garamond" panose="02020404030301010803" pitchFamily="18" charset="0"/>
                <a:ea typeface="+mn-ea"/>
                <a:cs typeface="+mn-cs"/>
              </a:rPr>
              <a:t>Increased government intervention</a:t>
            </a:r>
          </a:p>
          <a:p>
            <a:pPr lvl="1" indent="-228600" defTabSz="914400">
              <a:lnSpc>
                <a:spcPct val="90000"/>
              </a:lnSpc>
              <a:buFont typeface="Arial" panose="020B0604020202020204" pitchFamily="34" charset="0"/>
              <a:buChar char="•"/>
              <a:defRPr/>
            </a:pPr>
            <a:r>
              <a:rPr lang="en-US" altLang="en-US" sz="3200" dirty="0">
                <a:solidFill>
                  <a:schemeClr val="accent2"/>
                </a:solidFill>
                <a:latin typeface="Garamond" panose="02020404030301010803" pitchFamily="18" charset="0"/>
                <a:ea typeface="+mn-ea"/>
                <a:cs typeface="+mn-cs"/>
              </a:rPr>
              <a:t>Developing strategies that support environmental sustainability </a:t>
            </a:r>
          </a:p>
          <a:p>
            <a:pPr indent="-228600" defTabSz="914400">
              <a:lnSpc>
                <a:spcPct val="90000"/>
              </a:lnSpc>
              <a:buFont typeface="Arial" panose="020B0604020202020204" pitchFamily="34" charset="0"/>
              <a:buChar char="•"/>
              <a:defRPr/>
            </a:pPr>
            <a:endParaRPr lang="en-US" dirty="0">
              <a:solidFill>
                <a:srgbClr val="000000"/>
              </a:solidFill>
              <a:latin typeface="+mn-lt"/>
              <a:ea typeface="+mn-ea"/>
              <a:cs typeface="+mn-cs"/>
            </a:endParaRPr>
          </a:p>
        </p:txBody>
      </p:sp>
      <p:sp>
        <p:nvSpPr>
          <p:cNvPr id="56325" name="Footer Placeholder 4"/>
          <p:cNvSpPr>
            <a:spLocks noGrp="1"/>
          </p:cNvSpPr>
          <p:nvPr>
            <p:ph type="ftr" sz="quarter" idx="9"/>
          </p:nvPr>
        </p:nvSpPr>
        <p:spPr bwMode="auto">
          <a:xfrm>
            <a:off x="5536367" y="6223702"/>
            <a:ext cx="5289562"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pPr>
            <a:endParaRPr lang="en-US" altLang="en-US" sz="1000" kern="1200">
              <a:solidFill>
                <a:srgbClr val="898989"/>
              </a:solidFill>
              <a:latin typeface="+mn-lt"/>
              <a:ea typeface="+mn-ea"/>
              <a:cs typeface="+mn-cs"/>
            </a:endParaRPr>
          </a:p>
        </p:txBody>
      </p:sp>
      <p:sp>
        <p:nvSpPr>
          <p:cNvPr id="56324"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CBC4461E-9AFB-4D5E-A500-1B5AFDAB651C}" type="slidenum">
              <a:rPr lang="en-US" altLang="en-US" sz="1000">
                <a:solidFill>
                  <a:srgbClr val="898989"/>
                </a:solidFill>
                <a:latin typeface="+mn-lt"/>
                <a:ea typeface="+mn-ea"/>
              </a:rPr>
              <a:pPr defTabSz="914400" fontAlgn="base">
                <a:spcBef>
                  <a:spcPct val="0"/>
                </a:spcBef>
                <a:spcAft>
                  <a:spcPts val="600"/>
                </a:spcAft>
              </a:pPr>
              <a:t>15</a:t>
            </a:fld>
            <a:endParaRPr lang="en-US" altLang="en-US" sz="1000">
              <a:solidFill>
                <a:srgbClr val="898989"/>
              </a:solidFill>
              <a:latin typeface="+mn-lt"/>
              <a:ea typeface="+mn-ea"/>
            </a:endParaRPr>
          </a:p>
        </p:txBody>
      </p:sp>
    </p:spTree>
    <p:extLst>
      <p:ext uri="{BB962C8B-B14F-4D97-AF65-F5344CB8AC3E}">
        <p14:creationId xmlns:p14="http://schemas.microsoft.com/office/powerpoint/2010/main" val="2348394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9" name="Title 2"/>
          <p:cNvSpPr>
            <a:spLocks noGrp="1"/>
          </p:cNvSpPr>
          <p:nvPr>
            <p:ph type="title" idx="4294967295"/>
          </p:nvPr>
        </p:nvSpPr>
        <p:spPr>
          <a:xfrm>
            <a:off x="793662" y="386930"/>
            <a:ext cx="10066122" cy="873699"/>
          </a:xfrm>
        </p:spPr>
        <p:txBody>
          <a:bodyPr vert="horz" lIns="91440" tIns="45720" rIns="91440" bIns="45720" rtlCol="0" anchor="b">
            <a:normAutofit fontScale="90000"/>
          </a:bodyPr>
          <a:lstStyle/>
          <a:p>
            <a:pPr algn="l" defTabSz="914400">
              <a:lnSpc>
                <a:spcPct val="90000"/>
              </a:lnSpc>
              <a:spcBef>
                <a:spcPct val="0"/>
              </a:spcBef>
            </a:pPr>
            <a:r>
              <a:rPr lang="en-US" altLang="en-US" b="1" dirty="0">
                <a:solidFill>
                  <a:schemeClr val="accent2"/>
                </a:solidFill>
                <a:latin typeface="Garamond" panose="02020404030301010803" pitchFamily="18" charset="0"/>
                <a:ea typeface="+mj-ea"/>
                <a:cs typeface="+mj-cs"/>
              </a:rPr>
              <a:t>Macro-environment: Natural environment</a:t>
            </a:r>
          </a:p>
        </p:txBody>
      </p:sp>
      <p:sp>
        <p:nvSpPr>
          <p:cNvPr id="77" name="Rectangle 7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8" name="Content Placeholder 1"/>
          <p:cNvSpPr>
            <a:spLocks noGrp="1"/>
          </p:cNvSpPr>
          <p:nvPr>
            <p:ph idx="4294967295"/>
          </p:nvPr>
        </p:nvSpPr>
        <p:spPr>
          <a:xfrm>
            <a:off x="793661" y="2599509"/>
            <a:ext cx="4530898" cy="3639450"/>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dirty="0">
                <a:solidFill>
                  <a:schemeClr val="tx1"/>
                </a:solidFill>
                <a:latin typeface="Garamond" panose="02020404030301010803" pitchFamily="18" charset="0"/>
                <a:ea typeface="+mn-ea"/>
                <a:cs typeface="+mn-cs"/>
              </a:rPr>
              <a:t>The physical environment and the natural resources that are needed as inputs by marketers or that are affected by marketing activities.</a:t>
            </a:r>
          </a:p>
          <a:p>
            <a:pPr indent="-228600" defTabSz="914400">
              <a:lnSpc>
                <a:spcPct val="90000"/>
              </a:lnSpc>
              <a:buFont typeface="Arial" panose="020B0604020202020204" pitchFamily="34" charset="0"/>
              <a:buChar char="•"/>
            </a:pPr>
            <a:endParaRPr lang="en-US" altLang="en-US" sz="2000" dirty="0">
              <a:solidFill>
                <a:schemeClr val="tx1"/>
              </a:solidFill>
              <a:latin typeface="+mn-lt"/>
              <a:ea typeface="+mn-ea"/>
              <a:cs typeface="+mn-cs"/>
            </a:endParaRPr>
          </a:p>
        </p:txBody>
      </p:sp>
      <p:pic>
        <p:nvPicPr>
          <p:cNvPr id="55301" name="Picture 2" descr="C:\Users\Cigdem\Documents\UWL_23_01_2015\Teaching materials\GM Level 7 Seminars_Readings\amazo riv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02" r="1948"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02" name="Footer Placeholder 4"/>
          <p:cNvSpPr>
            <a:spLocks noGrp="1"/>
          </p:cNvSpPr>
          <p:nvPr>
            <p:ph type="ftr" sz="quarter" idx="9"/>
          </p:nvPr>
        </p:nvSpPr>
        <p:spPr bwMode="auto">
          <a:xfrm>
            <a:off x="4038600" y="649224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defRPr/>
            </a:pPr>
            <a:endParaRPr lang="en-US" altLang="en-US" sz="1200" kern="1200">
              <a:solidFill>
                <a:prstClr val="black">
                  <a:tint val="75000"/>
                </a:prstClr>
              </a:solidFill>
              <a:latin typeface="Calibri" panose="020F0502020204030204"/>
              <a:ea typeface="+mn-ea"/>
              <a:cs typeface="+mn-cs"/>
            </a:endParaRPr>
          </a:p>
        </p:txBody>
      </p:sp>
      <p:sp>
        <p:nvSpPr>
          <p:cNvPr id="55300" name="Slide Number Placeholder 3"/>
          <p:cNvSpPr>
            <a:spLocks noGrp="1"/>
          </p:cNvSpPr>
          <p:nvPr>
            <p:ph type="sldNum" sz="quarter" idx="8"/>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spcAft>
                <a:spcPts val="600"/>
              </a:spcAft>
              <a:defRPr/>
            </a:pPr>
            <a:fld id="{286A595C-A518-4AC0-83A2-876850324935}" type="slidenum">
              <a:rPr lang="en-US" altLang="en-US" sz="1200">
                <a:solidFill>
                  <a:prstClr val="black">
                    <a:tint val="75000"/>
                  </a:prstClr>
                </a:solidFill>
                <a:latin typeface="Calibri" panose="020F0502020204030204"/>
                <a:ea typeface="+mn-ea"/>
              </a:rPr>
              <a:pPr defTabSz="914400">
                <a:spcAft>
                  <a:spcPts val="600"/>
                </a:spcAft>
                <a:defRPr/>
              </a:pPr>
              <a:t>16</a:t>
            </a:fld>
            <a:endParaRPr lang="en-US" altLang="en-US" sz="120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4035390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8371" name="Title 2"/>
          <p:cNvSpPr>
            <a:spLocks noGrp="1"/>
          </p:cNvSpPr>
          <p:nvPr>
            <p:ph type="title" idx="4294967295"/>
          </p:nvPr>
        </p:nvSpPr>
        <p:spPr>
          <a:xfrm>
            <a:off x="5536367" y="802955"/>
            <a:ext cx="5535714" cy="1454051"/>
          </a:xfrm>
        </p:spPr>
        <p:txBody>
          <a:bodyPr vert="horz" lIns="91440" tIns="45720" rIns="91440" bIns="45720" rtlCol="0" anchor="ctr">
            <a:normAutofit/>
          </a:bodyPr>
          <a:lstStyle/>
          <a:p>
            <a:pPr algn="l" defTabSz="914400">
              <a:lnSpc>
                <a:spcPct val="90000"/>
              </a:lnSpc>
              <a:spcBef>
                <a:spcPct val="0"/>
              </a:spcBef>
            </a:pPr>
            <a:r>
              <a:rPr lang="en-US" altLang="en-US" b="1" kern="1200" dirty="0">
                <a:solidFill>
                  <a:schemeClr val="accent6"/>
                </a:solidFill>
                <a:latin typeface="Garamond" panose="02020404030301010803" pitchFamily="18" charset="0"/>
                <a:ea typeface="+mj-ea"/>
                <a:cs typeface="+mj-cs"/>
              </a:rPr>
              <a:t>Environmental Sustainability</a:t>
            </a:r>
          </a:p>
        </p:txBody>
      </p:sp>
      <p:sp>
        <p:nvSpPr>
          <p:cNvPr id="8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3" name="Graphic 72" descr="Sustainability">
            <a:extLst>
              <a:ext uri="{FF2B5EF4-FFF2-40B4-BE49-F238E27FC236}">
                <a16:creationId xmlns:a16="http://schemas.microsoft.com/office/drawing/2014/main" id="{70A4F7C1-37F6-4FDE-950A-CD913FB26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58370" name="Content Placeholder 1"/>
          <p:cNvSpPr>
            <a:spLocks noGrp="1"/>
          </p:cNvSpPr>
          <p:nvPr>
            <p:ph idx="4294967295"/>
          </p:nvPr>
        </p:nvSpPr>
        <p:spPr>
          <a:xfrm>
            <a:off x="5614876" y="2421682"/>
            <a:ext cx="5453276" cy="363928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2000" b="1" dirty="0">
                <a:solidFill>
                  <a:srgbClr val="000000"/>
                </a:solidFill>
                <a:latin typeface="Garamond" panose="02020404030301010803" pitchFamily="18" charset="0"/>
                <a:ea typeface="+mn-ea"/>
                <a:cs typeface="+mn-cs"/>
              </a:rPr>
              <a:t>Environmental sustainability </a:t>
            </a:r>
            <a:r>
              <a:rPr lang="en-US" altLang="en-US" sz="2000" dirty="0">
                <a:solidFill>
                  <a:srgbClr val="000000"/>
                </a:solidFill>
                <a:latin typeface="Garamond" panose="02020404030301010803" pitchFamily="18" charset="0"/>
                <a:ea typeface="+mn-ea"/>
                <a:cs typeface="+mn-cs"/>
              </a:rPr>
              <a:t>involves developing strategies and practices that create a world economy that the planet can support indefinitely.</a:t>
            </a:r>
          </a:p>
          <a:p>
            <a:pPr indent="-228600" defTabSz="914400">
              <a:lnSpc>
                <a:spcPct val="90000"/>
              </a:lnSpc>
              <a:buFont typeface="Arial" panose="020B0604020202020204" pitchFamily="34" charset="0"/>
              <a:buChar char="•"/>
            </a:pPr>
            <a:endParaRPr lang="en-US" altLang="en-US" sz="2000" dirty="0">
              <a:solidFill>
                <a:srgbClr val="000000"/>
              </a:solidFill>
              <a:latin typeface="+mn-lt"/>
              <a:ea typeface="+mn-ea"/>
              <a:cs typeface="+mn-cs"/>
            </a:endParaRPr>
          </a:p>
        </p:txBody>
      </p:sp>
      <p:sp>
        <p:nvSpPr>
          <p:cNvPr id="58373" name="Footer Placeholder 4"/>
          <p:cNvSpPr>
            <a:spLocks noGrp="1"/>
          </p:cNvSpPr>
          <p:nvPr>
            <p:ph type="ftr" sz="quarter" idx="9"/>
          </p:nvPr>
        </p:nvSpPr>
        <p:spPr bwMode="auto">
          <a:xfrm>
            <a:off x="5536367" y="6223702"/>
            <a:ext cx="5289562"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pPr>
            <a:endParaRPr lang="en-US" altLang="en-US" sz="1100" kern="1200">
              <a:solidFill>
                <a:srgbClr val="898989"/>
              </a:solidFill>
              <a:latin typeface="+mn-lt"/>
              <a:ea typeface="+mn-ea"/>
              <a:cs typeface="+mn-cs"/>
            </a:endParaRPr>
          </a:p>
        </p:txBody>
      </p:sp>
      <p:sp>
        <p:nvSpPr>
          <p:cNvPr id="58372"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8FB8CF91-D326-44AE-AB28-E76808995154}" type="slidenum">
              <a:rPr lang="en-US" altLang="en-US" sz="1100">
                <a:solidFill>
                  <a:srgbClr val="898989"/>
                </a:solidFill>
                <a:latin typeface="+mn-lt"/>
                <a:ea typeface="+mn-ea"/>
              </a:rPr>
              <a:pPr defTabSz="914400" fontAlgn="base">
                <a:spcBef>
                  <a:spcPct val="0"/>
                </a:spcBef>
                <a:spcAft>
                  <a:spcPts val="600"/>
                </a:spcAft>
              </a:pPr>
              <a:t>17</a:t>
            </a:fld>
            <a:endParaRPr lang="en-US" altLang="en-US" sz="1100">
              <a:solidFill>
                <a:srgbClr val="898989"/>
              </a:solidFill>
              <a:latin typeface="+mn-lt"/>
              <a:ea typeface="+mn-ea"/>
            </a:endParaRPr>
          </a:p>
        </p:txBody>
      </p:sp>
    </p:spTree>
    <p:extLst>
      <p:ext uri="{BB962C8B-B14F-4D97-AF65-F5344CB8AC3E}">
        <p14:creationId xmlns:p14="http://schemas.microsoft.com/office/powerpoint/2010/main" val="571878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367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15" name="Title 2"/>
          <p:cNvSpPr>
            <a:spLocks noGrp="1"/>
          </p:cNvSpPr>
          <p:nvPr>
            <p:ph type="title" idx="4294967295"/>
          </p:nvPr>
        </p:nvSpPr>
        <p:spPr>
          <a:xfrm>
            <a:off x="524256" y="4767072"/>
            <a:ext cx="6594189" cy="1625210"/>
          </a:xfrm>
        </p:spPr>
        <p:txBody>
          <a:bodyPr vert="horz" lIns="91440" tIns="45720" rIns="91440" bIns="45720" rtlCol="0" anchor="ctr">
            <a:normAutofit fontScale="90000"/>
          </a:bodyPr>
          <a:lstStyle/>
          <a:p>
            <a:pPr algn="r" defTabSz="914400">
              <a:lnSpc>
                <a:spcPct val="90000"/>
              </a:lnSpc>
              <a:spcBef>
                <a:spcPct val="0"/>
              </a:spcBef>
            </a:pPr>
            <a:r>
              <a:rPr lang="en-US" altLang="en-US" b="1" dirty="0">
                <a:solidFill>
                  <a:srgbClr val="FFFFFF"/>
                </a:solidFill>
                <a:latin typeface="Garamond" panose="02020404030301010803" pitchFamily="18" charset="0"/>
                <a:ea typeface="+mj-ea"/>
                <a:cs typeface="+mj-cs"/>
              </a:rPr>
              <a:t>Macro-environment: Technological Environment</a:t>
            </a:r>
          </a:p>
        </p:txBody>
      </p:sp>
      <p:pic>
        <p:nvPicPr>
          <p:cNvPr id="64517"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297" r="2" b="25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Footer Placeholder 4"/>
          <p:cNvSpPr>
            <a:spLocks noGrp="1"/>
          </p:cNvSpPr>
          <p:nvPr>
            <p:ph type="ftr" sz="quarter" idx="9"/>
          </p:nvPr>
        </p:nvSpPr>
        <p:spPr bwMode="auto">
          <a:xfrm>
            <a:off x="524256" y="6535157"/>
            <a:ext cx="6594189"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a:spcAft>
                <a:spcPts val="600"/>
              </a:spcAft>
              <a:defRPr/>
            </a:pPr>
            <a:r>
              <a:rPr lang="en-US" altLang="en-US" sz="1050" kern="1200">
                <a:solidFill>
                  <a:schemeClr val="tx1">
                    <a:lumMod val="50000"/>
                    <a:lumOff val="50000"/>
                  </a:schemeClr>
                </a:solidFill>
                <a:latin typeface="Calibri" panose="020F0502020204030204"/>
                <a:ea typeface="+mn-ea"/>
                <a:cs typeface="+mn-cs"/>
              </a:rPr>
              <a:t>Dr C Gogus</a:t>
            </a:r>
          </a:p>
        </p:txBody>
      </p:sp>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514" name="Content Placeholder 1"/>
          <p:cNvSpPr>
            <a:spLocks noGrp="1"/>
          </p:cNvSpPr>
          <p:nvPr>
            <p:ph idx="4294967295"/>
          </p:nvPr>
        </p:nvSpPr>
        <p:spPr>
          <a:xfrm>
            <a:off x="7705817" y="917725"/>
            <a:ext cx="3748241" cy="4852362"/>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2000" dirty="0">
                <a:solidFill>
                  <a:schemeClr val="accent6">
                    <a:lumMod val="60000"/>
                    <a:lumOff val="40000"/>
                  </a:schemeClr>
                </a:solidFill>
                <a:latin typeface="Garamond" panose="02020404030301010803" pitchFamily="18" charset="0"/>
                <a:ea typeface="+mn-ea"/>
                <a:cs typeface="+mn-cs"/>
              </a:rPr>
              <a:t>Most dramatic force in changing the marketplace</a:t>
            </a:r>
          </a:p>
          <a:p>
            <a:pPr indent="-228600" defTabSz="914400">
              <a:lnSpc>
                <a:spcPct val="90000"/>
              </a:lnSpc>
              <a:buFont typeface="Arial" panose="020B0604020202020204" pitchFamily="34" charset="0"/>
              <a:buChar char="•"/>
            </a:pPr>
            <a:r>
              <a:rPr lang="en-US" altLang="en-US" sz="2000" dirty="0">
                <a:solidFill>
                  <a:schemeClr val="accent6">
                    <a:lumMod val="60000"/>
                    <a:lumOff val="40000"/>
                  </a:schemeClr>
                </a:solidFill>
                <a:latin typeface="Garamond" panose="02020404030301010803" pitchFamily="18" charset="0"/>
                <a:ea typeface="+mn-ea"/>
                <a:cs typeface="+mn-cs"/>
              </a:rPr>
              <a:t>New products,  opportunities</a:t>
            </a:r>
          </a:p>
          <a:p>
            <a:pPr indent="-228600" defTabSz="914400">
              <a:lnSpc>
                <a:spcPct val="90000"/>
              </a:lnSpc>
              <a:buFont typeface="Arial" panose="020B0604020202020204" pitchFamily="34" charset="0"/>
              <a:buChar char="•"/>
            </a:pPr>
            <a:r>
              <a:rPr lang="en-US" altLang="en-US" sz="2000" dirty="0">
                <a:solidFill>
                  <a:schemeClr val="accent6">
                    <a:lumMod val="60000"/>
                    <a:lumOff val="40000"/>
                  </a:schemeClr>
                </a:solidFill>
                <a:latin typeface="Garamond" panose="02020404030301010803" pitchFamily="18" charset="0"/>
                <a:ea typeface="+mn-ea"/>
                <a:cs typeface="+mn-cs"/>
              </a:rPr>
              <a:t>Concern for the safety of new products</a:t>
            </a:r>
          </a:p>
          <a:p>
            <a:pPr indent="-228600" defTabSz="914400">
              <a:lnSpc>
                <a:spcPct val="90000"/>
              </a:lnSpc>
              <a:buFont typeface="Arial" panose="020B0604020202020204" pitchFamily="34" charset="0"/>
              <a:buChar char="•"/>
            </a:pPr>
            <a:r>
              <a:rPr lang="en-GB" sz="2000" dirty="0">
                <a:solidFill>
                  <a:schemeClr val="accent6">
                    <a:lumMod val="60000"/>
                    <a:lumOff val="40000"/>
                  </a:schemeClr>
                </a:solidFill>
              </a:rPr>
              <a:t> Online Marketing</a:t>
            </a:r>
            <a:endParaRPr lang="en-US" altLang="en-US" sz="2000" dirty="0">
              <a:solidFill>
                <a:schemeClr val="accent6">
                  <a:lumMod val="60000"/>
                  <a:lumOff val="40000"/>
                </a:schemeClr>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pPr>
            <a:endParaRPr lang="en-US" altLang="en-US" sz="2000" dirty="0">
              <a:solidFill>
                <a:srgbClr val="FFFFFF"/>
              </a:solidFill>
              <a:latin typeface="+mn-lt"/>
              <a:ea typeface="+mn-ea"/>
              <a:cs typeface="+mn-cs"/>
            </a:endParaRPr>
          </a:p>
        </p:txBody>
      </p:sp>
      <p:sp>
        <p:nvSpPr>
          <p:cNvPr id="64516" name="Slide Number Placeholder 3"/>
          <p:cNvSpPr>
            <a:spLocks noGrp="1"/>
          </p:cNvSpPr>
          <p:nvPr>
            <p:ph type="sldNum" sz="quarter" idx="8"/>
          </p:nvPr>
        </p:nvSpPr>
        <p:spPr bwMode="auto">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spcAft>
                <a:spcPts val="600"/>
              </a:spcAft>
              <a:defRPr/>
            </a:pPr>
            <a:fld id="{96E8E732-1D99-4045-9B8D-EEFCB85DA7EF}" type="slidenum">
              <a:rPr lang="en-US" altLang="en-US" sz="1050">
                <a:solidFill>
                  <a:schemeClr val="tx1">
                    <a:lumMod val="50000"/>
                    <a:lumOff val="50000"/>
                  </a:schemeClr>
                </a:solidFill>
                <a:latin typeface="Calibri" panose="020F0502020204030204"/>
                <a:ea typeface="+mn-ea"/>
              </a:rPr>
              <a:pPr defTabSz="914400">
                <a:spcAft>
                  <a:spcPts val="600"/>
                </a:spcAft>
                <a:defRPr/>
              </a:pPr>
              <a:t>18</a:t>
            </a:fld>
            <a:endParaRPr lang="en-US" altLang="en-US" sz="1050">
              <a:solidFill>
                <a:schemeClr val="tx1">
                  <a:lumMod val="50000"/>
                  <a:lumOff val="50000"/>
                </a:schemeClr>
              </a:solidFill>
              <a:latin typeface="Calibri" panose="020F0502020204030204"/>
              <a:ea typeface="+mn-ea"/>
            </a:endParaRPr>
          </a:p>
        </p:txBody>
      </p:sp>
    </p:spTree>
    <p:extLst>
      <p:ext uri="{BB962C8B-B14F-4D97-AF65-F5344CB8AC3E}">
        <p14:creationId xmlns:p14="http://schemas.microsoft.com/office/powerpoint/2010/main" val="1179472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Title 2"/>
          <p:cNvSpPr>
            <a:spLocks noGrp="1"/>
          </p:cNvSpPr>
          <p:nvPr>
            <p:ph type="title" idx="4294967295"/>
          </p:nvPr>
        </p:nvSpPr>
        <p:spPr>
          <a:xfrm>
            <a:off x="282753" y="1567843"/>
            <a:ext cx="4493527" cy="3714496"/>
          </a:xfrm>
        </p:spPr>
        <p:txBody>
          <a:bodyPr vert="horz" lIns="91440" tIns="45720" rIns="91440" bIns="45720" rtlCol="0" anchor="ctr">
            <a:normAutofit/>
          </a:bodyPr>
          <a:lstStyle/>
          <a:p>
            <a:pPr algn="l" defTabSz="914400">
              <a:lnSpc>
                <a:spcPct val="90000"/>
              </a:lnSpc>
              <a:spcBef>
                <a:spcPct val="0"/>
              </a:spcBef>
            </a:pPr>
            <a:r>
              <a:rPr lang="en-US" altLang="en-US" b="1" kern="1200" dirty="0">
                <a:solidFill>
                  <a:schemeClr val="tx1"/>
                </a:solidFill>
                <a:latin typeface="Garamond" panose="02020404030301010803" pitchFamily="18" charset="0"/>
                <a:ea typeface="+mj-ea"/>
                <a:cs typeface="+mj-cs"/>
              </a:rPr>
              <a:t>Macro-environment: Political &amp; Social Environment</a:t>
            </a:r>
          </a:p>
        </p:txBody>
      </p:sp>
      <p:grpSp>
        <p:nvGrpSpPr>
          <p:cNvPr id="76" name="Group 75">
            <a:extLst>
              <a:ext uri="{FF2B5EF4-FFF2-40B4-BE49-F238E27FC236}">
                <a16:creationId xmlns:a16="http://schemas.microsoft.com/office/drawing/2014/main" id="{2C3846A5-A498-4C9E-B4DC-13532657D7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506" y="643467"/>
            <a:ext cx="1128382" cy="847206"/>
            <a:chOff x="8183879" y="1000124"/>
            <a:chExt cx="1562267" cy="1172973"/>
          </a:xfrm>
        </p:grpSpPr>
        <p:sp>
          <p:nvSpPr>
            <p:cNvPr id="77" name="Freeform 5">
              <a:extLst>
                <a:ext uri="{FF2B5EF4-FFF2-40B4-BE49-F238E27FC236}">
                  <a16:creationId xmlns:a16="http://schemas.microsoft.com/office/drawing/2014/main" id="{8A845FC1-FE68-40DE-B785-AA0F3DBD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8" name="Freeform 5">
              <a:extLst>
                <a:ext uri="{FF2B5EF4-FFF2-40B4-BE49-F238E27FC236}">
                  <a16:creationId xmlns:a16="http://schemas.microsoft.com/office/drawing/2014/main" id="{C26048ED-7A92-4694-A168-2C6C5C0D6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60421" name="Footer Placeholder 4"/>
          <p:cNvSpPr>
            <a:spLocks noGrp="1"/>
          </p:cNvSpPr>
          <p:nvPr>
            <p:ph type="ftr" sz="quarter" idx="9"/>
          </p:nvPr>
        </p:nvSpPr>
        <p:spPr bwMode="auto">
          <a:xfrm>
            <a:off x="7055897" y="405350"/>
            <a:ext cx="477671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pPr>
            <a:endParaRPr lang="en-US" altLang="en-US" sz="1100" kern="1200">
              <a:solidFill>
                <a:schemeClr val="tx1">
                  <a:alpha val="80000"/>
                </a:schemeClr>
              </a:solidFill>
              <a:latin typeface="+mn-lt"/>
              <a:ea typeface="+mn-ea"/>
              <a:cs typeface="+mn-cs"/>
            </a:endParaRPr>
          </a:p>
        </p:txBody>
      </p:sp>
      <p:sp>
        <p:nvSpPr>
          <p:cNvPr id="80" name="Freeform: Shape 79">
            <a:extLst>
              <a:ext uri="{FF2B5EF4-FFF2-40B4-BE49-F238E27FC236}">
                <a16:creationId xmlns:a16="http://schemas.microsoft.com/office/drawing/2014/main" id="{662A3FAA-D056-4098-8115-EA61EAF06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Content Placeholder 1"/>
          <p:cNvSpPr>
            <a:spLocks noGrp="1"/>
          </p:cNvSpPr>
          <p:nvPr>
            <p:ph idx="4294967295"/>
          </p:nvPr>
        </p:nvSpPr>
        <p:spPr>
          <a:xfrm>
            <a:off x="5904690" y="1721796"/>
            <a:ext cx="4260714" cy="3032224"/>
          </a:xfrm>
        </p:spPr>
        <p:txBody>
          <a:bodyPr vert="horz" lIns="91440" tIns="45720" rIns="91440" bIns="45720" rtlCol="0" anchor="ctr">
            <a:normAutofit/>
          </a:bodyPr>
          <a:lstStyle/>
          <a:p>
            <a:pPr marL="0" indent="-228600" defTabSz="914400">
              <a:lnSpc>
                <a:spcPct val="90000"/>
              </a:lnSpc>
              <a:buFont typeface="Arial" panose="020B0604020202020204" pitchFamily="34" charset="0"/>
              <a:buChar char="•"/>
              <a:defRPr/>
            </a:pPr>
            <a:r>
              <a:rPr lang="en-US" altLang="en-US" sz="2000" dirty="0">
                <a:solidFill>
                  <a:schemeClr val="bg1"/>
                </a:solidFill>
                <a:latin typeface="Garamond" panose="02020404030301010803" pitchFamily="18" charset="0"/>
                <a:ea typeface="+mn-ea"/>
                <a:cs typeface="+mn-cs"/>
              </a:rPr>
              <a:t>Legislation regulating business is intended to protect</a:t>
            </a:r>
          </a:p>
          <a:p>
            <a:pPr lvl="1" indent="-228600" defTabSz="914400">
              <a:lnSpc>
                <a:spcPct val="90000"/>
              </a:lnSpc>
              <a:buFont typeface="Arial" panose="020B0604020202020204" pitchFamily="34" charset="0"/>
              <a:buChar char="•"/>
              <a:defRPr/>
            </a:pPr>
            <a:r>
              <a:rPr lang="en-US" altLang="en-US" dirty="0">
                <a:solidFill>
                  <a:schemeClr val="bg1"/>
                </a:solidFill>
                <a:latin typeface="Garamond" panose="02020404030301010803" pitchFamily="18" charset="0"/>
                <a:ea typeface="+mn-ea"/>
                <a:cs typeface="+mn-cs"/>
              </a:rPr>
              <a:t>companies from each other</a:t>
            </a:r>
          </a:p>
          <a:p>
            <a:pPr lvl="1" indent="-228600" defTabSz="914400">
              <a:lnSpc>
                <a:spcPct val="90000"/>
              </a:lnSpc>
              <a:buFont typeface="Arial" panose="020B0604020202020204" pitchFamily="34" charset="0"/>
              <a:buChar char="•"/>
              <a:defRPr/>
            </a:pPr>
            <a:r>
              <a:rPr lang="en-US" altLang="en-US" dirty="0">
                <a:solidFill>
                  <a:schemeClr val="bg1"/>
                </a:solidFill>
                <a:latin typeface="Garamond" panose="02020404030301010803" pitchFamily="18" charset="0"/>
                <a:ea typeface="+mn-ea"/>
                <a:cs typeface="+mn-cs"/>
              </a:rPr>
              <a:t>consumers from unfair business practices</a:t>
            </a:r>
          </a:p>
          <a:p>
            <a:pPr lvl="1" indent="-228600" defTabSz="914400">
              <a:lnSpc>
                <a:spcPct val="90000"/>
              </a:lnSpc>
              <a:buFont typeface="Arial" panose="020B0604020202020204" pitchFamily="34" charset="0"/>
              <a:buChar char="•"/>
              <a:defRPr/>
            </a:pPr>
            <a:r>
              <a:rPr lang="en-US" altLang="en-US" dirty="0">
                <a:solidFill>
                  <a:schemeClr val="bg1"/>
                </a:solidFill>
                <a:latin typeface="Garamond" panose="02020404030301010803" pitchFamily="18" charset="0"/>
                <a:ea typeface="+mn-ea"/>
                <a:cs typeface="+mn-cs"/>
              </a:rPr>
              <a:t>the interests of society against unrestrained business behavior</a:t>
            </a:r>
          </a:p>
          <a:p>
            <a:pPr indent="-228600" defTabSz="914400">
              <a:lnSpc>
                <a:spcPct val="90000"/>
              </a:lnSpc>
              <a:buFont typeface="Arial" panose="020B0604020202020204" pitchFamily="34" charset="0"/>
              <a:buChar char="•"/>
              <a:defRPr/>
            </a:pPr>
            <a:endParaRPr lang="en-US" sz="1700" dirty="0">
              <a:solidFill>
                <a:schemeClr val="bg1"/>
              </a:solidFill>
              <a:latin typeface="+mn-lt"/>
              <a:ea typeface="+mn-ea"/>
              <a:cs typeface="+mn-cs"/>
            </a:endParaRPr>
          </a:p>
        </p:txBody>
      </p:sp>
      <p:sp>
        <p:nvSpPr>
          <p:cNvPr id="60420" name="Slide Number Placeholder 3"/>
          <p:cNvSpPr>
            <a:spLocks noGrp="1"/>
          </p:cNvSpPr>
          <p:nvPr>
            <p:ph type="sldNum" sz="quarter" idx="8"/>
          </p:nvPr>
        </p:nvSpPr>
        <p:spPr bwMode="auto">
          <a:xfrm>
            <a:off x="11146536" y="6035040"/>
            <a:ext cx="548640" cy="548640"/>
          </a:xfrm>
          <a:prstGeom prst="ellipse">
            <a:avLst/>
          </a:prstGeom>
          <a:solidFill>
            <a:schemeClr val="tx1">
              <a:alpha val="80000"/>
            </a:schemeClr>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ts val="600"/>
              </a:spcAft>
            </a:pPr>
            <a:fld id="{AB6F1A7B-0B27-4EAC-B8EE-1E257AC053AA}" type="slidenum">
              <a:rPr lang="en-US" altLang="en-US" sz="1200">
                <a:solidFill>
                  <a:schemeClr val="bg1"/>
                </a:solidFill>
                <a:latin typeface="+mn-lt"/>
                <a:ea typeface="+mn-ea"/>
              </a:rPr>
              <a:pPr algn="ctr" defTabSz="914400" fontAlgn="base">
                <a:spcBef>
                  <a:spcPct val="0"/>
                </a:spcBef>
                <a:spcAft>
                  <a:spcPts val="600"/>
                </a:spcAft>
              </a:pPr>
              <a:t>19</a:t>
            </a:fld>
            <a:endParaRPr lang="en-US" altLang="en-US" sz="1200">
              <a:solidFill>
                <a:schemeClr val="bg1"/>
              </a:solidFill>
              <a:latin typeface="+mn-lt"/>
              <a:ea typeface="+mn-ea"/>
            </a:endParaRPr>
          </a:p>
        </p:txBody>
      </p:sp>
    </p:spTree>
    <p:extLst>
      <p:ext uri="{BB962C8B-B14F-4D97-AF65-F5344CB8AC3E}">
        <p14:creationId xmlns:p14="http://schemas.microsoft.com/office/powerpoint/2010/main" val="4249647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txBox="1">
            <a:spLocks noGrp="1"/>
          </p:cNvSpPr>
          <p:nvPr>
            <p:ph type="title" idx="4294967295"/>
          </p:nvPr>
        </p:nvSpPr>
        <p:spPr>
          <a:xfrm>
            <a:off x="863028" y="2805343"/>
            <a:ext cx="3641860" cy="1154097"/>
          </a:xfrm>
        </p:spPr>
        <p:txBody>
          <a:bodyPr vert="horz" lIns="91440" tIns="45720" rIns="91440" bIns="45720" rtlCol="0" anchor="ctr">
            <a:normAutofit fontScale="90000"/>
          </a:bodyPr>
          <a:lstStyle/>
          <a:p>
            <a:pPr lvl="0" algn="l" defTabSz="914400">
              <a:lnSpc>
                <a:spcPct val="90000"/>
              </a:lnSpc>
              <a:spcBef>
                <a:spcPct val="0"/>
              </a:spcBef>
            </a:pPr>
            <a:r>
              <a:rPr lang="en-US" sz="8000" b="1" kern="1200" dirty="0">
                <a:ln w="22225">
                  <a:solidFill>
                    <a:schemeClr val="accent2"/>
                  </a:solidFill>
                  <a:prstDash val="solid"/>
                </a:ln>
                <a:solidFill>
                  <a:schemeClr val="accent4">
                    <a:lumMod val="60000"/>
                    <a:lumOff val="40000"/>
                  </a:schemeClr>
                </a:solidFill>
                <a:latin typeface="Garamond" panose="02020404030301010803" pitchFamily="18" charset="0"/>
                <a:ea typeface="+mj-ea"/>
                <a:cs typeface="+mj-cs"/>
              </a:rPr>
              <a:t>Recap</a:t>
            </a:r>
            <a:r>
              <a:rPr lang="en-US" kern="1200" dirty="0">
                <a:solidFill>
                  <a:srgbClr val="FFFFFF"/>
                </a:solidFill>
                <a:latin typeface="+mj-lt"/>
                <a:ea typeface="+mj-ea"/>
                <a:cs typeface="+mj-cs"/>
              </a:rPr>
              <a:t> </a:t>
            </a:r>
          </a:p>
        </p:txBody>
      </p:sp>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fld id="{36C52055-F0CD-4309-86B0-E0BE6710F13C}" type="slidenum">
              <a:rPr/>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t>2</a:t>
            </a:fld>
            <a:endParaRPr lang="en-US" sz="1000" b="0" i="0" u="none" strike="noStrike" kern="1200" cap="none" spc="0" baseline="0">
              <a:solidFill>
                <a:srgbClr val="000000"/>
              </a:solidFill>
              <a:uFillTx/>
              <a:latin typeface="Garamond"/>
            </a:endParaRPr>
          </a:p>
        </p:txBody>
      </p:sp>
      <p:graphicFrame>
        <p:nvGraphicFramePr>
          <p:cNvPr id="6" name="Content Placeholder 2">
            <a:extLst>
              <a:ext uri="{FF2B5EF4-FFF2-40B4-BE49-F238E27FC236}">
                <a16:creationId xmlns:a16="http://schemas.microsoft.com/office/drawing/2014/main" id="{72A41270-C85F-4DB0-9FA8-BBD21C481D4A}"/>
              </a:ext>
            </a:extLst>
          </p:cNvPr>
          <p:cNvGraphicFramePr>
            <a:graphicFrameLocks noGrp="1"/>
          </p:cNvGraphicFramePr>
          <p:nvPr>
            <p:ph idx="4294967295"/>
            <p:extLst>
              <p:ext uri="{D42A27DB-BD31-4B8C-83A1-F6EECF244321}">
                <p14:modId xmlns:p14="http://schemas.microsoft.com/office/powerpoint/2010/main" val="244458469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7" name="Title 2"/>
          <p:cNvSpPr>
            <a:spLocks noGrp="1"/>
          </p:cNvSpPr>
          <p:nvPr>
            <p:ph type="title" idx="4294967295"/>
          </p:nvPr>
        </p:nvSpPr>
        <p:spPr>
          <a:xfrm>
            <a:off x="1147632" y="1091821"/>
            <a:ext cx="4213816" cy="2011302"/>
          </a:xfrm>
        </p:spPr>
        <p:txBody>
          <a:bodyPr vert="horz" lIns="91440" tIns="45720" rIns="91440" bIns="45720" rtlCol="0" anchor="ctr">
            <a:normAutofit/>
          </a:bodyPr>
          <a:lstStyle/>
          <a:p>
            <a:pPr algn="l" defTabSz="914400">
              <a:lnSpc>
                <a:spcPct val="90000"/>
              </a:lnSpc>
              <a:spcBef>
                <a:spcPct val="0"/>
              </a:spcBef>
            </a:pPr>
            <a:r>
              <a:rPr lang="en-US" altLang="en-US" b="1" kern="1200" dirty="0">
                <a:solidFill>
                  <a:schemeClr val="accent6"/>
                </a:solidFill>
                <a:latin typeface="Garamond" panose="02020404030301010803" pitchFamily="18" charset="0"/>
                <a:ea typeface="+mj-ea"/>
                <a:cs typeface="+mj-cs"/>
              </a:rPr>
              <a:t>Political &amp; Social Environment</a:t>
            </a:r>
          </a:p>
        </p:txBody>
      </p:sp>
      <p:sp>
        <p:nvSpPr>
          <p:cNvPr id="62469" name="Footer Placeholder 4"/>
          <p:cNvSpPr>
            <a:spLocks noGrp="1"/>
          </p:cNvSpPr>
          <p:nvPr>
            <p:ph type="ftr" sz="quarter" idx="9"/>
          </p:nvPr>
        </p:nvSpPr>
        <p:spPr bwMode="auto">
          <a:xfrm rot="16200000">
            <a:off x="-905256" y="1984248"/>
            <a:ext cx="347472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pPr>
            <a:endParaRPr lang="en-US" altLang="en-US" sz="1200" kern="1200">
              <a:solidFill>
                <a:schemeClr val="tx1">
                  <a:alpha val="80000"/>
                </a:schemeClr>
              </a:solidFill>
              <a:latin typeface="+mn-lt"/>
              <a:ea typeface="+mn-ea"/>
              <a:cs typeface="+mn-cs"/>
            </a:endParaRPr>
          </a:p>
        </p:txBody>
      </p:sp>
      <p:sp>
        <p:nvSpPr>
          <p:cNvPr id="76" name="Freeform: Shape 75">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Oval 77">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468" name="Slide Number Placeholder 3"/>
          <p:cNvSpPr>
            <a:spLocks noGrp="1"/>
          </p:cNvSpPr>
          <p:nvPr>
            <p:ph type="sldNum" sz="quarter" idx="8"/>
          </p:nvPr>
        </p:nvSpPr>
        <p:spPr bwMode="auto">
          <a:xfrm>
            <a:off x="603504" y="3977640"/>
            <a:ext cx="457200" cy="457200"/>
          </a:xfrm>
          <a:prstGeom prst="ellipse">
            <a:avLst/>
          </a:prstGeom>
          <a:solidFill>
            <a:schemeClr val="tx1">
              <a:alpha val="80000"/>
            </a:schemeClr>
          </a:solidFill>
          <a:ln w="19050">
            <a:noFill/>
          </a:ln>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85000" lnSpcReduction="10000"/>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ts val="600"/>
              </a:spcAft>
            </a:pPr>
            <a:fld id="{5AD1E3A7-E5AC-4158-82BE-84F20312D19B}" type="slidenum">
              <a:rPr lang="en-US" altLang="en-US" sz="1200">
                <a:solidFill>
                  <a:schemeClr val="bg1"/>
                </a:solidFill>
                <a:latin typeface="+mn-lt"/>
                <a:ea typeface="+mn-ea"/>
              </a:rPr>
              <a:pPr algn="ctr" defTabSz="914400" fontAlgn="base">
                <a:spcBef>
                  <a:spcPct val="0"/>
                </a:spcBef>
                <a:spcAft>
                  <a:spcPts val="600"/>
                </a:spcAft>
              </a:pPr>
              <a:t>20</a:t>
            </a:fld>
            <a:endParaRPr lang="en-US" altLang="en-US" sz="1200">
              <a:solidFill>
                <a:schemeClr val="bg1"/>
              </a:solidFill>
              <a:latin typeface="+mn-lt"/>
              <a:ea typeface="+mn-ea"/>
            </a:endParaRPr>
          </a:p>
        </p:txBody>
      </p:sp>
      <p:sp>
        <p:nvSpPr>
          <p:cNvPr id="82" name="Oval 81">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Content Placeholder 1"/>
          <p:cNvSpPr>
            <a:spLocks noGrp="1"/>
          </p:cNvSpPr>
          <p:nvPr>
            <p:ph idx="4294967295"/>
          </p:nvPr>
        </p:nvSpPr>
        <p:spPr>
          <a:xfrm>
            <a:off x="6096001" y="1760562"/>
            <a:ext cx="3771330" cy="3336876"/>
          </a:xfrm>
        </p:spPr>
        <p:txBody>
          <a:bodyPr vert="horz" lIns="91440" tIns="45720" rIns="91440" bIns="45720" rtlCol="0" anchor="ctr">
            <a:normAutofit/>
          </a:bodyPr>
          <a:lstStyle/>
          <a:p>
            <a:pPr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Increased emphasis on ethics</a:t>
            </a:r>
          </a:p>
          <a:p>
            <a:pPr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Socially responsible behavior</a:t>
            </a:r>
          </a:p>
          <a:p>
            <a:pPr indent="-228600" defTabSz="914400">
              <a:lnSpc>
                <a:spcPct val="90000"/>
              </a:lnSpc>
              <a:buFont typeface="Arial" panose="020B0604020202020204" pitchFamily="34" charset="0"/>
              <a:buChar char="•"/>
            </a:pPr>
            <a:endParaRPr lang="en-US" altLang="en-US" sz="1800" dirty="0">
              <a:solidFill>
                <a:srgbClr val="FFFFFF"/>
              </a:solidFill>
              <a:latin typeface="+mn-lt"/>
              <a:ea typeface="+mn-ea"/>
              <a:cs typeface="+mn-cs"/>
            </a:endParaRPr>
          </a:p>
        </p:txBody>
      </p:sp>
    </p:spTree>
    <p:extLst>
      <p:ext uri="{BB962C8B-B14F-4D97-AF65-F5344CB8AC3E}">
        <p14:creationId xmlns:p14="http://schemas.microsoft.com/office/powerpoint/2010/main" val="2977189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5" name="Picture 2" descr="C:\Users\Cigdem\Documents\HENLEY\Dan's Lecture Slides\geisha.jpg"/>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r="-1" b="1969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66563" name="Title 2"/>
          <p:cNvSpPr>
            <a:spLocks noGrp="1"/>
          </p:cNvSpPr>
          <p:nvPr>
            <p:ph type="title" idx="4294967295"/>
          </p:nvPr>
        </p:nvSpPr>
        <p:spPr>
          <a:xfrm>
            <a:off x="337351" y="798445"/>
            <a:ext cx="5271283" cy="1311664"/>
          </a:xfrm>
        </p:spPr>
        <p:txBody>
          <a:bodyPr vert="horz" lIns="91440" tIns="45720" rIns="91440" bIns="45720" rtlCol="0" anchor="ctr">
            <a:normAutofit/>
          </a:bodyPr>
          <a:lstStyle/>
          <a:p>
            <a:pPr algn="l" defTabSz="914400">
              <a:lnSpc>
                <a:spcPct val="90000"/>
              </a:lnSpc>
              <a:spcBef>
                <a:spcPct val="0"/>
              </a:spcBef>
            </a:pPr>
            <a:r>
              <a:rPr lang="en-US" altLang="en-US" sz="4100" b="1" dirty="0">
                <a:solidFill>
                  <a:srgbClr val="C00000"/>
                </a:solidFill>
                <a:latin typeface="Garamond" panose="02020404030301010803" pitchFamily="18" charset="0"/>
                <a:ea typeface="+mj-ea"/>
                <a:cs typeface="+mj-cs"/>
              </a:rPr>
              <a:t>Macro-environment: Cultural environment</a:t>
            </a:r>
          </a:p>
        </p:txBody>
      </p:sp>
      <p:sp>
        <p:nvSpPr>
          <p:cNvPr id="66562" name="Content Placeholder 1"/>
          <p:cNvSpPr>
            <a:spLocks noGrp="1"/>
          </p:cNvSpPr>
          <p:nvPr>
            <p:ph idx="4294967295"/>
          </p:nvPr>
        </p:nvSpPr>
        <p:spPr>
          <a:xfrm>
            <a:off x="240517" y="2272143"/>
            <a:ext cx="5271283" cy="3788830"/>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2000" dirty="0">
                <a:solidFill>
                  <a:srgbClr val="0070C0"/>
                </a:solidFill>
                <a:latin typeface="Garamond" panose="02020404030301010803" pitchFamily="18" charset="0"/>
                <a:ea typeface="+mn-ea"/>
                <a:cs typeface="+mn-cs"/>
              </a:rPr>
              <a:t>The </a:t>
            </a:r>
            <a:r>
              <a:rPr lang="en-US" altLang="en-US" sz="2000" b="1" dirty="0">
                <a:solidFill>
                  <a:srgbClr val="0070C0"/>
                </a:solidFill>
                <a:latin typeface="Garamond" panose="02020404030301010803" pitchFamily="18" charset="0"/>
                <a:ea typeface="+mn-ea"/>
                <a:cs typeface="+mn-cs"/>
              </a:rPr>
              <a:t>cultural environment </a:t>
            </a:r>
            <a:r>
              <a:rPr lang="en-US" altLang="en-US" sz="2000" dirty="0">
                <a:solidFill>
                  <a:srgbClr val="0070C0"/>
                </a:solidFill>
                <a:latin typeface="Garamond" panose="02020404030301010803" pitchFamily="18" charset="0"/>
                <a:ea typeface="+mn-ea"/>
                <a:cs typeface="+mn-cs"/>
              </a:rPr>
              <a:t>consists of institutions and other forces that affect a society’s basic values, perceptions, and behaviors.</a:t>
            </a:r>
          </a:p>
          <a:p>
            <a:pPr indent="-228600" defTabSz="914400">
              <a:lnSpc>
                <a:spcPct val="90000"/>
              </a:lnSpc>
              <a:buFont typeface="Arial" panose="020B0604020202020204" pitchFamily="34" charset="0"/>
              <a:buChar char="•"/>
            </a:pPr>
            <a:endParaRPr lang="en-US" altLang="en-US" sz="2000" dirty="0">
              <a:solidFill>
                <a:srgbClr val="000000"/>
              </a:solidFill>
              <a:latin typeface="+mn-lt"/>
              <a:ea typeface="+mn-ea"/>
              <a:cs typeface="+mn-cs"/>
            </a:endParaRPr>
          </a:p>
        </p:txBody>
      </p:sp>
      <p:sp>
        <p:nvSpPr>
          <p:cNvPr id="66566" name="Footer Placeholder 5"/>
          <p:cNvSpPr>
            <a:spLocks noGrp="1"/>
          </p:cNvSpPr>
          <p:nvPr>
            <p:ph type="ftr" sz="quarter" idx="9"/>
          </p:nvPr>
        </p:nvSpPr>
        <p:spPr bwMode="auto">
          <a:xfrm>
            <a:off x="805661" y="6223702"/>
            <a:ext cx="6584750"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defRPr/>
            </a:pPr>
            <a:endParaRPr lang="en-US" altLang="en-US" sz="1100" kern="1200">
              <a:solidFill>
                <a:srgbClr val="898989"/>
              </a:solidFill>
              <a:latin typeface="Calibri" panose="020F0502020204030204"/>
              <a:ea typeface="+mn-ea"/>
              <a:cs typeface="+mn-cs"/>
            </a:endParaRPr>
          </a:p>
        </p:txBody>
      </p:sp>
      <p:sp>
        <p:nvSpPr>
          <p:cNvPr id="66564"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spcAft>
                <a:spcPts val="600"/>
              </a:spcAft>
              <a:defRPr/>
            </a:pPr>
            <a:fld id="{F6D3B2B6-80A5-478E-9361-1E72AF154BD6}" type="slidenum">
              <a:rPr lang="en-US" altLang="en-US" sz="1100">
                <a:solidFill>
                  <a:srgbClr val="FFFFFF"/>
                </a:solidFill>
                <a:latin typeface="Calibri" panose="020F0502020204030204"/>
                <a:ea typeface="+mn-ea"/>
              </a:rPr>
              <a:pPr defTabSz="914400">
                <a:spcAft>
                  <a:spcPts val="600"/>
                </a:spcAft>
                <a:defRPr/>
              </a:pPr>
              <a:t>21</a:t>
            </a:fld>
            <a:endParaRPr lang="en-US" altLang="en-US" sz="1100">
              <a:solidFill>
                <a:srgbClr val="FFFFFF"/>
              </a:solidFill>
              <a:latin typeface="Calibri" panose="020F0502020204030204"/>
              <a:ea typeface="+mn-ea"/>
            </a:endParaRPr>
          </a:p>
        </p:txBody>
      </p:sp>
    </p:spTree>
    <p:extLst>
      <p:ext uri="{BB962C8B-B14F-4D97-AF65-F5344CB8AC3E}">
        <p14:creationId xmlns:p14="http://schemas.microsoft.com/office/powerpoint/2010/main" val="31413779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idx="4294967295"/>
          </p:nvPr>
        </p:nvSpPr>
        <p:spPr>
          <a:xfrm>
            <a:off x="5545123" y="802955"/>
            <a:ext cx="5526958" cy="1454051"/>
          </a:xfrm>
        </p:spPr>
        <p:txBody>
          <a:bodyPr vert="horz" lIns="91440" tIns="45720" rIns="91440" bIns="45720" rtlCol="0" anchor="ctr">
            <a:normAutofit/>
          </a:bodyPr>
          <a:lstStyle/>
          <a:p>
            <a:pPr algn="l" defTabSz="914400" fontAlgn="base">
              <a:lnSpc>
                <a:spcPct val="90000"/>
              </a:lnSpc>
              <a:spcBef>
                <a:spcPct val="0"/>
              </a:spcBef>
              <a:spcAft>
                <a:spcPct val="0"/>
              </a:spcAft>
              <a:defRPr/>
            </a:pPr>
            <a:r>
              <a:rPr lang="en-US" sz="3700" b="1" kern="1200" dirty="0">
                <a:solidFill>
                  <a:schemeClr val="accent4">
                    <a:lumMod val="75000"/>
                  </a:schemeClr>
                </a:solidFill>
                <a:latin typeface="Garamond" panose="02020404030301010803" pitchFamily="18" charset="0"/>
                <a:ea typeface="+mj-ea"/>
                <a:cs typeface="+mj-cs"/>
              </a:rPr>
              <a:t>Identify Key Factors In The Macro-environment</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192.168.2.241\graphics_share\LS Models for Review\Review &amp; Final Models\PNG Files\75_PESTEL_Model.png"/>
          <p:cNvPicPr>
            <a:picLocks noGrp="1" noChangeAspect="1" noChangeArrowheads="1"/>
          </p:cNvPicPr>
          <p:nvPr>
            <p:ph idx="4294967295"/>
          </p:nvPr>
        </p:nvPicPr>
        <p:blipFill>
          <a:blip r:embed="rId4" cstate="print"/>
          <a:stretch>
            <a:fillRect/>
          </a:stretch>
        </p:blipFill>
        <p:spPr bwMode="auto">
          <a:xfrm>
            <a:off x="429349" y="2071079"/>
            <a:ext cx="3661831" cy="2736040"/>
          </a:xfrm>
          <a:prstGeom prst="rect">
            <a:avLst/>
          </a:prstGeom>
          <a:noFill/>
        </p:spPr>
      </p:pic>
      <p:sp>
        <p:nvSpPr>
          <p:cNvPr id="6" name="TextBox 5"/>
          <p:cNvSpPr txBox="1"/>
          <p:nvPr/>
        </p:nvSpPr>
        <p:spPr>
          <a:xfrm>
            <a:off x="5614876" y="2421682"/>
            <a:ext cx="6070988" cy="3639289"/>
          </a:xfrm>
          <a:prstGeom prst="rect">
            <a:avLst/>
          </a:prstGeom>
        </p:spPr>
        <p:txBody>
          <a:bodyPr vert="horz" lIns="91440" tIns="45720" rIns="91440" bIns="45720" rtlCol="0" anchor="ctr">
            <a:normAutofit/>
          </a:bodyPr>
          <a:lstStyle/>
          <a:p>
            <a:pPr lvl="0" indent="-228600">
              <a:lnSpc>
                <a:spcPct val="90000"/>
              </a:lnSpc>
              <a:spcAft>
                <a:spcPts val="600"/>
              </a:spcAft>
              <a:buFont typeface="Arial" panose="020B0604020202020204" pitchFamily="34" charset="0"/>
              <a:buChar char="•"/>
              <a:defRPr/>
            </a:pPr>
            <a:r>
              <a:rPr lang="en-US" sz="2000" dirty="0">
                <a:solidFill>
                  <a:schemeClr val="accent5"/>
                </a:solidFill>
                <a:latin typeface="Garamond" panose="02020404030301010803" pitchFamily="18" charset="0"/>
              </a:rPr>
              <a:t>The PESTEL model is used to analyze the external environment in which the company operates</a:t>
            </a: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3668645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6178858" y="581159"/>
            <a:ext cx="5205212" cy="714981"/>
          </a:xfrm>
        </p:spPr>
        <p:txBody>
          <a:bodyPr vert="horz" lIns="91440" tIns="45720" rIns="91440" bIns="45720" rtlCol="0" anchor="ctr">
            <a:normAutofit/>
          </a:bodyPr>
          <a:lstStyle/>
          <a:p>
            <a:pPr lvl="0" algn="l" defTabSz="914400">
              <a:lnSpc>
                <a:spcPct val="90000"/>
              </a:lnSpc>
              <a:spcBef>
                <a:spcPct val="0"/>
              </a:spcBef>
            </a:pPr>
            <a:r>
              <a:rPr lang="en-US" sz="3600" b="1" kern="1200" dirty="0">
                <a:solidFill>
                  <a:schemeClr val="accent1"/>
                </a:solidFill>
                <a:latin typeface="Garamond" panose="02020404030301010803" pitchFamily="18" charset="0"/>
                <a:ea typeface="+mj-ea"/>
                <a:cs typeface="+mj-cs"/>
              </a:rPr>
              <a:t>Macroenvironment</a:t>
            </a:r>
          </a:p>
        </p:txBody>
      </p:sp>
      <p:sp>
        <p:nvSpPr>
          <p:cNvPr id="1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cstate="print"/>
          <a:stretch>
            <a:fillRect/>
          </a:stretch>
        </p:blipFill>
        <p:spPr>
          <a:xfrm>
            <a:off x="338328" y="2891458"/>
            <a:ext cx="4142232" cy="1998627"/>
          </a:xfrm>
          <a:prstGeom prst="rect">
            <a:avLst/>
          </a:prstGeom>
          <a:noFill/>
        </p:spPr>
      </p:pic>
      <p:sp>
        <p:nvSpPr>
          <p:cNvPr id="3" name="Content Placeholder 2"/>
          <p:cNvSpPr txBox="1">
            <a:spLocks noGrp="1"/>
          </p:cNvSpPr>
          <p:nvPr>
            <p:ph idx="4294967295"/>
          </p:nvPr>
        </p:nvSpPr>
        <p:spPr>
          <a:xfrm>
            <a:off x="6305589" y="2421683"/>
            <a:ext cx="5464879" cy="2937725"/>
          </a:xfrm>
        </p:spPr>
        <p:txBody>
          <a:bodyPr vert="horz" lIns="91440" tIns="45720" rIns="91440" bIns="45720" rtlCol="0" anchor="t">
            <a:normAutofit/>
          </a:bodyPr>
          <a:lstStyle/>
          <a:p>
            <a:pPr marL="0" lvl="0" indent="-228600" defTabSz="914400">
              <a:lnSpc>
                <a:spcPct val="90000"/>
              </a:lnSpc>
              <a:buFont typeface="Arial" panose="020B0604020202020204" pitchFamily="34" charset="0"/>
              <a:buChar char="•"/>
            </a:pPr>
            <a:r>
              <a:rPr lang="en-US" sz="2800" dirty="0">
                <a:solidFill>
                  <a:srgbClr val="000000"/>
                </a:solidFill>
                <a:latin typeface="Garamond" panose="02020404030301010803" pitchFamily="18" charset="0"/>
                <a:ea typeface="+mn-ea"/>
                <a:cs typeface="+mn-cs"/>
              </a:rPr>
              <a:t>Macroenvironment: The larger societal forces that affect the microenvironment—demographic, economic, natural, technological, political, and cultural forces.</a:t>
            </a:r>
          </a:p>
        </p:txBody>
      </p:sp>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fld id="{50F812E0-4509-4542-A6A6-0F48177AB1E8}" type="slidenum">
              <a:rPr lang="en-GB" smtClean="0"/>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t>23</a:t>
            </a:fld>
            <a:endParaRPr lang="en-US" sz="1000" b="0" i="0" u="none" strike="noStrike" kern="1200" cap="none" spc="0" baseline="0">
              <a:solidFill>
                <a:srgbClr val="000000"/>
              </a:solidFill>
              <a:uFillTx/>
              <a:latin typeface="Garamond"/>
            </a:endParaRPr>
          </a:p>
        </p:txBody>
      </p:sp>
    </p:spTree>
    <p:extLst>
      <p:ext uri="{BB962C8B-B14F-4D97-AF65-F5344CB8AC3E}">
        <p14:creationId xmlns:p14="http://schemas.microsoft.com/office/powerpoint/2010/main" val="1154571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627" name="Title 2"/>
          <p:cNvSpPr>
            <a:spLocks noGrp="1"/>
          </p:cNvSpPr>
          <p:nvPr>
            <p:ph type="title" idx="4294967295"/>
          </p:nvPr>
        </p:nvSpPr>
        <p:spPr>
          <a:xfrm>
            <a:off x="116733" y="2053641"/>
            <a:ext cx="4698458" cy="2760098"/>
          </a:xfrm>
        </p:spPr>
        <p:txBody>
          <a:bodyPr vert="horz" lIns="91440" tIns="45720" rIns="91440" bIns="45720" rtlCol="0" anchor="ctr">
            <a:normAutofit/>
          </a:bodyPr>
          <a:lstStyle/>
          <a:p>
            <a:pPr algn="l" defTabSz="914400">
              <a:lnSpc>
                <a:spcPct val="90000"/>
              </a:lnSpc>
              <a:spcBef>
                <a:spcPct val="0"/>
              </a:spcBef>
            </a:pPr>
            <a:r>
              <a:rPr lang="en-US" altLang="en-US" sz="4000" b="1" kern="1200" dirty="0">
                <a:solidFill>
                  <a:srgbClr val="FFFFFF"/>
                </a:solidFill>
                <a:latin typeface="Garamond" panose="02020404030301010803" pitchFamily="18" charset="0"/>
                <a:ea typeface="+mj-ea"/>
                <a:cs typeface="+mj-cs"/>
              </a:rPr>
              <a:t>Micro - environment</a:t>
            </a:r>
          </a:p>
        </p:txBody>
      </p:sp>
      <p:sp>
        <p:nvSpPr>
          <p:cNvPr id="26626" name="Content Placeholder 1"/>
          <p:cNvSpPr>
            <a:spLocks noGrp="1"/>
          </p:cNvSpPr>
          <p:nvPr>
            <p:ph idx="4294967295"/>
          </p:nvPr>
        </p:nvSpPr>
        <p:spPr>
          <a:xfrm>
            <a:off x="5495278" y="801866"/>
            <a:ext cx="5901380" cy="5230634"/>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b="1" dirty="0">
                <a:solidFill>
                  <a:schemeClr val="accent1">
                    <a:lumMod val="50000"/>
                  </a:schemeClr>
                </a:solidFill>
                <a:latin typeface="Garamond" panose="02020404030301010803" pitchFamily="18" charset="0"/>
                <a:ea typeface="+mn-ea"/>
                <a:cs typeface="+mn-cs"/>
              </a:rPr>
              <a:t>Microenvironment </a:t>
            </a:r>
            <a:r>
              <a:rPr lang="en-US" altLang="en-US" dirty="0">
                <a:solidFill>
                  <a:schemeClr val="accent1">
                    <a:lumMod val="50000"/>
                  </a:schemeClr>
                </a:solidFill>
                <a:latin typeface="Garamond" panose="02020404030301010803" pitchFamily="18" charset="0"/>
                <a:ea typeface="+mn-ea"/>
                <a:cs typeface="+mn-cs"/>
              </a:rPr>
              <a:t>consists of the actors close to the company that affect its ability to serve its customers—the company, suppliers, marketing intermediaries, customer markets, competitors, and public(s). </a:t>
            </a:r>
          </a:p>
          <a:p>
            <a:pPr indent="-228600" defTabSz="914400">
              <a:lnSpc>
                <a:spcPct val="90000"/>
              </a:lnSpc>
              <a:buFont typeface="Arial" panose="020B0604020202020204" pitchFamily="34" charset="0"/>
              <a:buChar char="•"/>
            </a:pPr>
            <a:endParaRPr lang="en-US" altLang="en-US" dirty="0">
              <a:solidFill>
                <a:srgbClr val="000000"/>
              </a:solidFill>
              <a:latin typeface="+mn-lt"/>
              <a:ea typeface="+mn-ea"/>
              <a:cs typeface="+mn-cs"/>
            </a:endParaRPr>
          </a:p>
        </p:txBody>
      </p:sp>
      <p:sp>
        <p:nvSpPr>
          <p:cNvPr id="26628"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43A16577-1837-4A4E-90AC-3185F56FD1AD}" type="slidenum">
              <a:rPr lang="en-US" altLang="en-US" sz="1000">
                <a:solidFill>
                  <a:srgbClr val="898989"/>
                </a:solidFill>
                <a:latin typeface="+mn-lt"/>
                <a:ea typeface="+mn-ea"/>
              </a:rPr>
              <a:pPr defTabSz="914400" fontAlgn="base">
                <a:spcBef>
                  <a:spcPct val="0"/>
                </a:spcBef>
                <a:spcAft>
                  <a:spcPts val="600"/>
                </a:spcAft>
              </a:pPr>
              <a:t>24</a:t>
            </a:fld>
            <a:endParaRPr lang="en-US" altLang="en-US" sz="1000">
              <a:solidFill>
                <a:srgbClr val="898989"/>
              </a:solidFill>
              <a:latin typeface="+mn-lt"/>
              <a:ea typeface="+mn-ea"/>
            </a:endParaRPr>
          </a:p>
        </p:txBody>
      </p:sp>
    </p:spTree>
    <p:extLst>
      <p:ext uri="{BB962C8B-B14F-4D97-AF65-F5344CB8AC3E}">
        <p14:creationId xmlns:p14="http://schemas.microsoft.com/office/powerpoint/2010/main" val="3056119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6252780" y="1136343"/>
            <a:ext cx="5143878" cy="949910"/>
          </a:xfrm>
        </p:spPr>
        <p:txBody>
          <a:bodyPr vert="horz" lIns="91440" tIns="45720" rIns="91440" bIns="45720" rtlCol="0" anchor="t">
            <a:normAutofit/>
          </a:bodyPr>
          <a:lstStyle/>
          <a:p>
            <a:pPr lvl="0" algn="l" defTabSz="914400">
              <a:lnSpc>
                <a:spcPct val="90000"/>
              </a:lnSpc>
              <a:spcBef>
                <a:spcPct val="0"/>
              </a:spcBef>
            </a:pPr>
            <a:r>
              <a:rPr lang="en-US" b="1" kern="1200" dirty="0">
                <a:solidFill>
                  <a:schemeClr val="accent6"/>
                </a:solidFill>
                <a:latin typeface="Garamond" panose="02020404030301010803" pitchFamily="18" charset="0"/>
                <a:ea typeface="+mj-ea"/>
                <a:cs typeface="+mj-cs"/>
              </a:rPr>
              <a:t>Microenvironment</a:t>
            </a:r>
          </a:p>
        </p:txBody>
      </p:sp>
      <p:sp>
        <p:nvSpPr>
          <p:cNvPr id="3" name="Content Placeholder 2"/>
          <p:cNvSpPr txBox="1">
            <a:spLocks noGrp="1"/>
          </p:cNvSpPr>
          <p:nvPr>
            <p:ph idx="4294967295"/>
          </p:nvPr>
        </p:nvSpPr>
        <p:spPr>
          <a:xfrm>
            <a:off x="6421722" y="3133817"/>
            <a:ext cx="5143878" cy="1134013"/>
          </a:xfrm>
        </p:spPr>
        <p:txBody>
          <a:bodyPr vert="horz" lIns="91440" tIns="45720" rIns="91440" bIns="45720" rtlCol="0" anchor="b">
            <a:normAutofit/>
          </a:bodyPr>
          <a:lstStyle/>
          <a:p>
            <a:pPr marL="0" lvl="0" indent="0" defTabSz="914400">
              <a:lnSpc>
                <a:spcPct val="90000"/>
              </a:lnSpc>
              <a:spcBef>
                <a:spcPts val="1000"/>
              </a:spcBef>
              <a:buNone/>
            </a:pPr>
            <a:r>
              <a:rPr lang="en-US" kern="1200" dirty="0">
                <a:solidFill>
                  <a:srgbClr val="000000"/>
                </a:solidFill>
                <a:latin typeface="Garamond" panose="02020404030301010803" pitchFamily="18" charset="0"/>
                <a:ea typeface="+mn-ea"/>
                <a:cs typeface="+mn-cs"/>
              </a:rPr>
              <a:t>Microenvironment : The actors close to the company that affect its ability to serve its customers.</a:t>
            </a:r>
          </a:p>
        </p:txBody>
      </p:sp>
      <p:sp>
        <p:nvSpPr>
          <p:cNvPr id="2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a:blip r:embed="rId3" cstate="print"/>
          <a:stretch>
            <a:fillRect/>
          </a:stretch>
        </p:blipFill>
        <p:spPr>
          <a:xfrm>
            <a:off x="340470" y="2788634"/>
            <a:ext cx="4141760" cy="2195132"/>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fld id="{7263CF30-044B-4D22-B8F8-C4F1ACF3895C}" type="slidenum">
              <a:rPr lang="en-GB" smtClean="0"/>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t>25</a:t>
            </a:fld>
            <a:endParaRPr lang="en-US" sz="1000" b="0" i="0" u="none" strike="noStrike" kern="1200" cap="none" spc="0" baseline="0">
              <a:solidFill>
                <a:srgbClr val="000000"/>
              </a:solidFill>
              <a:uFillTx/>
              <a:latin typeface="Garamond"/>
            </a:endParaRPr>
          </a:p>
        </p:txBody>
      </p:sp>
    </p:spTree>
    <p:extLst>
      <p:ext uri="{BB962C8B-B14F-4D97-AF65-F5344CB8AC3E}">
        <p14:creationId xmlns:p14="http://schemas.microsoft.com/office/powerpoint/2010/main" val="340382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7650" name="Title 2"/>
          <p:cNvSpPr>
            <a:spLocks noGrp="1"/>
          </p:cNvSpPr>
          <p:nvPr>
            <p:ph type="title" idx="4294967295"/>
          </p:nvPr>
        </p:nvSpPr>
        <p:spPr>
          <a:xfrm>
            <a:off x="755904" y="4494130"/>
            <a:ext cx="10640754" cy="775845"/>
          </a:xfrm>
        </p:spPr>
        <p:txBody>
          <a:bodyPr vert="horz" lIns="91440" tIns="45720" rIns="91440" bIns="45720" rtlCol="0" anchor="b">
            <a:normAutofit/>
          </a:bodyPr>
          <a:lstStyle/>
          <a:p>
            <a:pPr defTabSz="914400">
              <a:lnSpc>
                <a:spcPct val="90000"/>
              </a:lnSpc>
              <a:spcBef>
                <a:spcPct val="0"/>
              </a:spcBef>
            </a:pPr>
            <a:r>
              <a:rPr lang="en-US" altLang="en-US" b="1" kern="1200">
                <a:solidFill>
                  <a:srgbClr val="FFFFFF"/>
                </a:solidFill>
                <a:latin typeface="+mj-lt"/>
                <a:ea typeface="+mj-ea"/>
                <a:cs typeface="+mj-cs"/>
              </a:rPr>
              <a:t>The Factors in the micro-environment</a:t>
            </a:r>
          </a:p>
        </p:txBody>
      </p:sp>
      <p:pic>
        <p:nvPicPr>
          <p:cNvPr id="80" name="Picture 79">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5" name="Picture 4" descr="Actors in Microenvironment Graphic"/>
          <p:cNvPicPr>
            <a:picLocks noChangeAspect="1"/>
          </p:cNvPicPr>
          <p:nvPr/>
        </p:nvPicPr>
        <p:blipFill>
          <a:blip r:embed="rId3" cstate="print"/>
          <a:stretch>
            <a:fillRect/>
          </a:stretch>
        </p:blipFill>
        <p:spPr>
          <a:xfrm>
            <a:off x="1422048" y="371721"/>
            <a:ext cx="9347905" cy="3201657"/>
          </a:xfrm>
          <a:prstGeom prst="rect">
            <a:avLst/>
          </a:prstGeom>
        </p:spPr>
      </p:pic>
      <p:sp>
        <p:nvSpPr>
          <p:cNvPr id="27653" name="Footer Placeholder 1"/>
          <p:cNvSpPr>
            <a:spLocks noGrp="1"/>
          </p:cNvSpPr>
          <p:nvPr>
            <p:ph type="ftr" sz="quarter" idx="9"/>
          </p:nvPr>
        </p:nvSpPr>
        <p:spPr bwMode="auto">
          <a:xfrm>
            <a:off x="3370620" y="6223702"/>
            <a:ext cx="5450760"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ts val="600"/>
              </a:spcAft>
            </a:pPr>
            <a:r>
              <a:rPr lang="en-US" altLang="en-US" sz="1100" kern="1200">
                <a:solidFill>
                  <a:srgbClr val="898989"/>
                </a:solidFill>
                <a:latin typeface="+mn-lt"/>
                <a:ea typeface="+mn-ea"/>
                <a:cs typeface="+mn-cs"/>
              </a:rPr>
              <a:t>Dr C Gogus</a:t>
            </a:r>
          </a:p>
        </p:txBody>
      </p:sp>
      <p:sp>
        <p:nvSpPr>
          <p:cNvPr id="27651"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6FB4D20C-D365-431C-8342-15355FB79358}" type="slidenum">
              <a:rPr lang="en-US" altLang="en-US" sz="1100">
                <a:solidFill>
                  <a:srgbClr val="898989"/>
                </a:solidFill>
                <a:latin typeface="+mn-lt"/>
                <a:ea typeface="+mn-ea"/>
              </a:rPr>
              <a:pPr defTabSz="914400" fontAlgn="base">
                <a:spcBef>
                  <a:spcPct val="0"/>
                </a:spcBef>
                <a:spcAft>
                  <a:spcPts val="600"/>
                </a:spcAft>
              </a:pPr>
              <a:t>26</a:t>
            </a:fld>
            <a:endParaRPr lang="en-US" altLang="en-US" sz="1100">
              <a:solidFill>
                <a:srgbClr val="898989"/>
              </a:solidFill>
              <a:latin typeface="+mn-lt"/>
              <a:ea typeface="+mn-ea"/>
            </a:endParaRPr>
          </a:p>
        </p:txBody>
      </p:sp>
    </p:spTree>
    <p:extLst>
      <p:ext uri="{BB962C8B-B14F-4D97-AF65-F5344CB8AC3E}">
        <p14:creationId xmlns:p14="http://schemas.microsoft.com/office/powerpoint/2010/main" val="2529850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4912468" y="107004"/>
            <a:ext cx="7169285" cy="1186775"/>
          </a:xfrm>
        </p:spPr>
        <p:txBody>
          <a:bodyPr vert="horz" lIns="91440" tIns="45720" rIns="91440" bIns="45720" rtlCol="0" anchor="ctr">
            <a:normAutofit fontScale="90000"/>
          </a:bodyPr>
          <a:lstStyle/>
          <a:p>
            <a:pPr lvl="0" algn="l" defTabSz="914400">
              <a:lnSpc>
                <a:spcPct val="90000"/>
              </a:lnSpc>
              <a:spcBef>
                <a:spcPct val="0"/>
              </a:spcBef>
            </a:pPr>
            <a:r>
              <a:rPr lang="en-US" kern="1200" dirty="0">
                <a:solidFill>
                  <a:schemeClr val="accent2">
                    <a:lumMod val="75000"/>
                  </a:schemeClr>
                </a:solidFill>
                <a:latin typeface="Garamond" panose="02020404030301010803" pitchFamily="18" charset="0"/>
                <a:ea typeface="+mj-ea"/>
                <a:cs typeface="+mj-cs"/>
              </a:rPr>
              <a:t>Actors in the Microenvironment</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cstate="print"/>
          <a:stretch>
            <a:fillRect/>
          </a:stretch>
        </p:blipFill>
        <p:spPr>
          <a:xfrm>
            <a:off x="552429" y="1468877"/>
            <a:ext cx="3426184" cy="3822968"/>
          </a:xfrm>
          <a:prstGeom prst="rect">
            <a:avLst/>
          </a:prstGeom>
          <a:noFill/>
        </p:spPr>
      </p:pic>
      <p:sp>
        <p:nvSpPr>
          <p:cNvPr id="3" name="Content Placeholder 2"/>
          <p:cNvSpPr txBox="1">
            <a:spLocks noGrp="1"/>
          </p:cNvSpPr>
          <p:nvPr>
            <p:ph idx="4294967295"/>
          </p:nvPr>
        </p:nvSpPr>
        <p:spPr>
          <a:xfrm>
            <a:off x="5379868" y="1468877"/>
            <a:ext cx="6701885" cy="4670703"/>
          </a:xfrm>
        </p:spPr>
        <p:txBody>
          <a:bodyPr vert="horz" lIns="91440" tIns="45720" rIns="91440" bIns="45720" rtlCol="0" anchor="ctr">
            <a:normAutofit/>
          </a:bodyPr>
          <a:lstStyle/>
          <a:p>
            <a:pPr lvl="0" indent="-228600" defTabSz="914400">
              <a:lnSpc>
                <a:spcPct val="90000"/>
              </a:lnSpc>
              <a:buFont typeface="Arial" panose="020B0604020202020204" pitchFamily="34" charset="0"/>
              <a:buChar char="•"/>
            </a:pPr>
            <a:r>
              <a:rPr lang="en-US" sz="1800" b="1" dirty="0">
                <a:solidFill>
                  <a:srgbClr val="000000"/>
                </a:solidFill>
                <a:latin typeface="Garamond" panose="02020404030301010803" pitchFamily="18" charset="0"/>
                <a:ea typeface="+mn-ea"/>
                <a:cs typeface="+mn-cs"/>
              </a:rPr>
              <a:t>The company </a:t>
            </a:r>
            <a:r>
              <a:rPr lang="en-US" sz="1800" dirty="0">
                <a:solidFill>
                  <a:srgbClr val="000000"/>
                </a:solidFill>
                <a:latin typeface="Garamond" panose="02020404030301010803" pitchFamily="18" charset="0"/>
                <a:ea typeface="+mn-ea"/>
                <a:cs typeface="+mn-cs"/>
              </a:rPr>
              <a:t>; top management (finance, R&amp;D, purchasing, accounting) sets the company’s mission, objectives, broad strategies,. Marketing managers should work closely with them ,</a:t>
            </a:r>
          </a:p>
          <a:p>
            <a:pPr lvl="0" indent="-228600" defTabSz="914400">
              <a:lnSpc>
                <a:spcPct val="90000"/>
              </a:lnSpc>
              <a:buFont typeface="Arial" panose="020B0604020202020204" pitchFamily="34" charset="0"/>
              <a:buChar char="•"/>
            </a:pPr>
            <a:r>
              <a:rPr lang="en-US" sz="1800" b="1" dirty="0">
                <a:solidFill>
                  <a:srgbClr val="000000"/>
                </a:solidFill>
                <a:latin typeface="Garamond" panose="02020404030301010803" pitchFamily="18" charset="0"/>
                <a:ea typeface="+mn-ea"/>
                <a:cs typeface="+mn-cs"/>
              </a:rPr>
              <a:t>Suppliers</a:t>
            </a:r>
            <a:r>
              <a:rPr lang="en-US" sz="1800" dirty="0">
                <a:solidFill>
                  <a:srgbClr val="000000"/>
                </a:solidFill>
                <a:latin typeface="Garamond" panose="02020404030301010803" pitchFamily="18" charset="0"/>
                <a:ea typeface="+mn-ea"/>
                <a:cs typeface="+mn-cs"/>
              </a:rPr>
              <a:t>:  marketing managers should watch supply availability and costs, good relationships </a:t>
            </a:r>
          </a:p>
          <a:p>
            <a:pPr lvl="0" indent="-228600" defTabSz="914400">
              <a:lnSpc>
                <a:spcPct val="90000"/>
              </a:lnSpc>
              <a:buFont typeface="Arial" panose="020B0604020202020204" pitchFamily="34" charset="0"/>
              <a:buChar char="•"/>
            </a:pPr>
            <a:r>
              <a:rPr lang="en-US" sz="1800" b="1" dirty="0">
                <a:solidFill>
                  <a:srgbClr val="000000"/>
                </a:solidFill>
                <a:latin typeface="Garamond" panose="02020404030301010803" pitchFamily="18" charset="0"/>
                <a:ea typeface="+mn-ea"/>
                <a:cs typeface="+mn-cs"/>
              </a:rPr>
              <a:t>Marketing Intermediaries</a:t>
            </a:r>
            <a:r>
              <a:rPr lang="en-US" sz="1800" dirty="0">
                <a:solidFill>
                  <a:srgbClr val="000000"/>
                </a:solidFill>
                <a:latin typeface="Garamond" panose="02020404030301010803" pitchFamily="18" charset="0"/>
                <a:ea typeface="+mn-ea"/>
                <a:cs typeface="+mn-cs"/>
              </a:rPr>
              <a:t>: Firms that help the company to promote, sell, and distribute its goods to final buyers</a:t>
            </a:r>
          </a:p>
          <a:p>
            <a:pPr lvl="0" indent="-228600" defTabSz="914400">
              <a:lnSpc>
                <a:spcPct val="90000"/>
              </a:lnSpc>
              <a:buFont typeface="Arial" panose="020B0604020202020204" pitchFamily="34" charset="0"/>
              <a:buChar char="•"/>
            </a:pPr>
            <a:r>
              <a:rPr lang="en-US" sz="1800" b="1" dirty="0">
                <a:solidFill>
                  <a:srgbClr val="000000"/>
                </a:solidFill>
                <a:latin typeface="Garamond" panose="02020404030301010803" pitchFamily="18" charset="0"/>
                <a:ea typeface="+mn-ea"/>
                <a:cs typeface="+mn-cs"/>
              </a:rPr>
              <a:t>Competitors: </a:t>
            </a:r>
            <a:r>
              <a:rPr lang="en-US" sz="1800" dirty="0">
                <a:solidFill>
                  <a:srgbClr val="000000"/>
                </a:solidFill>
                <a:latin typeface="Garamond" panose="02020404030301010803" pitchFamily="18" charset="0"/>
                <a:ea typeface="+mn-ea"/>
                <a:cs typeface="+mn-cs"/>
              </a:rPr>
              <a:t>provide grater customer satisfaction than your competitors </a:t>
            </a:r>
          </a:p>
          <a:p>
            <a:pPr lvl="0" indent="-228600" defTabSz="914400">
              <a:lnSpc>
                <a:spcPct val="90000"/>
              </a:lnSpc>
              <a:buFont typeface="Arial" panose="020B0604020202020204" pitchFamily="34" charset="0"/>
              <a:buChar char="•"/>
            </a:pPr>
            <a:r>
              <a:rPr lang="en-US" sz="1800" b="1" dirty="0">
                <a:solidFill>
                  <a:srgbClr val="000000"/>
                </a:solidFill>
                <a:latin typeface="Garamond" panose="02020404030301010803" pitchFamily="18" charset="0"/>
                <a:ea typeface="+mn-ea"/>
                <a:cs typeface="+mn-cs"/>
              </a:rPr>
              <a:t>Public</a:t>
            </a:r>
            <a:r>
              <a:rPr lang="en-US" sz="1800" dirty="0">
                <a:solidFill>
                  <a:srgbClr val="000000"/>
                </a:solidFill>
                <a:latin typeface="Garamond" panose="02020404030301010803" pitchFamily="18" charset="0"/>
                <a:ea typeface="+mn-ea"/>
                <a:cs typeface="+mn-cs"/>
              </a:rPr>
              <a:t>: Any group that has an interest in or  impact on an </a:t>
            </a:r>
            <a:r>
              <a:rPr lang="en-US" sz="1800" dirty="0" err="1">
                <a:solidFill>
                  <a:srgbClr val="000000"/>
                </a:solidFill>
                <a:latin typeface="Garamond" panose="02020404030301010803" pitchFamily="18" charset="0"/>
                <a:ea typeface="+mn-ea"/>
                <a:cs typeface="+mn-cs"/>
              </a:rPr>
              <a:t>organisation’s</a:t>
            </a:r>
            <a:r>
              <a:rPr lang="en-US" sz="1800" dirty="0">
                <a:solidFill>
                  <a:srgbClr val="000000"/>
                </a:solidFill>
                <a:latin typeface="Garamond" panose="02020404030301010803" pitchFamily="18" charset="0"/>
                <a:ea typeface="+mn-ea"/>
                <a:cs typeface="+mn-cs"/>
              </a:rPr>
              <a:t> </a:t>
            </a:r>
          </a:p>
          <a:p>
            <a:pPr marL="0" lvl="0" indent="-228600" defTabSz="914400">
              <a:lnSpc>
                <a:spcPct val="90000"/>
              </a:lnSpc>
              <a:buFont typeface="Arial" panose="020B0604020202020204" pitchFamily="34" charset="0"/>
              <a:buChar char="•"/>
            </a:pPr>
            <a:r>
              <a:rPr lang="en-US" sz="1800" dirty="0">
                <a:solidFill>
                  <a:srgbClr val="000000"/>
                </a:solidFill>
                <a:latin typeface="Garamond" panose="02020404030301010803" pitchFamily="18" charset="0"/>
                <a:ea typeface="+mn-ea"/>
                <a:cs typeface="+mn-cs"/>
              </a:rPr>
              <a:t>ability to achieve its objectives. (banks, media, citizen groups, internal or external people)</a:t>
            </a:r>
          </a:p>
          <a:p>
            <a:pPr lvl="0" indent="-228600" defTabSz="914400">
              <a:lnSpc>
                <a:spcPct val="90000"/>
              </a:lnSpc>
              <a:buFont typeface="Arial" panose="020B0604020202020204" pitchFamily="34" charset="0"/>
              <a:buChar char="•"/>
            </a:pPr>
            <a:r>
              <a:rPr lang="en-US" sz="1800" b="1" dirty="0">
                <a:solidFill>
                  <a:srgbClr val="000000"/>
                </a:solidFill>
                <a:latin typeface="Garamond" panose="02020404030301010803" pitchFamily="18" charset="0"/>
                <a:ea typeface="+mn-ea"/>
                <a:cs typeface="+mn-cs"/>
              </a:rPr>
              <a:t>Customers : </a:t>
            </a:r>
            <a:r>
              <a:rPr lang="en-US" sz="1800" dirty="0">
                <a:solidFill>
                  <a:srgbClr val="000000"/>
                </a:solidFill>
                <a:latin typeface="Garamond" panose="02020404030301010803" pitchFamily="18" charset="0"/>
                <a:ea typeface="+mn-ea"/>
                <a:cs typeface="+mn-cs"/>
              </a:rPr>
              <a:t>individual market, international , government </a:t>
            </a:r>
          </a:p>
        </p:txBody>
      </p:sp>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fld id="{107C5C90-2624-418C-9B54-B818E1DB090A}" type="slidenum">
              <a:rPr lang="en-GB" smtClean="0"/>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t>27</a:t>
            </a:fld>
            <a:endParaRPr lang="en-US" sz="1000" b="0" i="0" u="none" strike="noStrike" kern="1200" cap="none" spc="0" baseline="0">
              <a:solidFill>
                <a:srgbClr val="000000"/>
              </a:solidFill>
              <a:uFillTx/>
              <a:latin typeface="Garamond"/>
            </a:endParaRPr>
          </a:p>
        </p:txBody>
      </p:sp>
    </p:spTree>
    <p:extLst>
      <p:ext uri="{BB962C8B-B14F-4D97-AF65-F5344CB8AC3E}">
        <p14:creationId xmlns:p14="http://schemas.microsoft.com/office/powerpoint/2010/main" val="1022912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7821" y="548640"/>
            <a:ext cx="4618466" cy="5431536"/>
          </a:xfrm>
        </p:spPr>
        <p:txBody>
          <a:bodyPr vert="horz" lIns="91440" tIns="45720" rIns="91440" bIns="45720" rtlCol="0" anchor="ctr">
            <a:normAutofit/>
          </a:bodyPr>
          <a:lstStyle/>
          <a:p>
            <a:pPr algn="l" defTabSz="914400">
              <a:lnSpc>
                <a:spcPct val="90000"/>
              </a:lnSpc>
              <a:spcBef>
                <a:spcPct val="0"/>
              </a:spcBef>
            </a:pPr>
            <a:r>
              <a:rPr lang="en-US" sz="3200" b="1" kern="1200" dirty="0">
                <a:solidFill>
                  <a:schemeClr val="accent2"/>
                </a:solidFill>
                <a:latin typeface="Garamond" panose="02020404030301010803" pitchFamily="18" charset="0"/>
                <a:ea typeface="+mj-ea"/>
                <a:cs typeface="+mj-cs"/>
              </a:rPr>
              <a:t>The Microenvironment </a:t>
            </a: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4294967295"/>
          </p:nvPr>
        </p:nvSpPr>
        <p:spPr>
          <a:xfrm>
            <a:off x="4890528" y="548640"/>
            <a:ext cx="6460225" cy="5434987"/>
          </a:xfrm>
        </p:spPr>
        <p:txBody>
          <a:bodyPr vert="horz" lIns="91440" tIns="45720" rIns="91440" bIns="45720" rtlCol="0" anchor="ctr">
            <a:normAutofit fontScale="85000" lnSpcReduction="20000"/>
          </a:bodyPr>
          <a:lstStyle/>
          <a:p>
            <a:pPr indent="-228600" defTabSz="914400">
              <a:lnSpc>
                <a:spcPct val="90000"/>
              </a:lnSpc>
              <a:buFont typeface="Arial" panose="020B0604020202020204" pitchFamily="34" charset="0"/>
              <a:buChar char="•"/>
              <a:defRPr/>
            </a:pPr>
            <a:endParaRPr lang="en-US" sz="1200" b="1" dirty="0">
              <a:solidFill>
                <a:schemeClr val="tx1"/>
              </a:solidFill>
              <a:latin typeface="+mn-lt"/>
              <a:ea typeface="+mn-ea"/>
              <a:cs typeface="+mn-cs"/>
            </a:endParaRPr>
          </a:p>
          <a:p>
            <a:pPr indent="-228600" defTabSz="914400">
              <a:lnSpc>
                <a:spcPct val="90000"/>
              </a:lnSpc>
              <a:buFont typeface="Arial" panose="020B0604020202020204" pitchFamily="34" charset="0"/>
              <a:buChar char="•"/>
              <a:defRPr/>
            </a:pPr>
            <a:endParaRPr lang="en-US" sz="1200" b="1" dirty="0">
              <a:solidFill>
                <a:schemeClr val="tx1"/>
              </a:solidFill>
              <a:latin typeface="+mn-lt"/>
              <a:ea typeface="+mn-ea"/>
              <a:cs typeface="+mn-cs"/>
            </a:endParaRPr>
          </a:p>
          <a:p>
            <a:pPr indent="-228600" defTabSz="914400">
              <a:lnSpc>
                <a:spcPct val="90000"/>
              </a:lnSpc>
              <a:buFont typeface="Arial" panose="020B0604020202020204" pitchFamily="34" charset="0"/>
              <a:buChar char="•"/>
              <a:defRPr/>
            </a:pPr>
            <a:endParaRPr lang="en-US" sz="1200" b="1" dirty="0">
              <a:solidFill>
                <a:schemeClr val="tx1"/>
              </a:solidFill>
              <a:latin typeface="+mn-lt"/>
              <a:ea typeface="+mn-ea"/>
              <a:cs typeface="+mn-cs"/>
            </a:endParaRPr>
          </a:p>
          <a:p>
            <a:pPr indent="-228600" defTabSz="914400">
              <a:lnSpc>
                <a:spcPct val="90000"/>
              </a:lnSpc>
              <a:buFont typeface="Arial" panose="020B0604020202020204" pitchFamily="34" charset="0"/>
              <a:buChar char="•"/>
              <a:defRPr/>
            </a:pPr>
            <a:r>
              <a:rPr lang="en-US" sz="1500" b="1" dirty="0">
                <a:solidFill>
                  <a:schemeClr val="accent1">
                    <a:lumMod val="50000"/>
                  </a:schemeClr>
                </a:solidFill>
                <a:latin typeface="Garamond" panose="02020404030301010803" pitchFamily="18" charset="0"/>
                <a:ea typeface="+mn-ea"/>
                <a:cs typeface="+mn-cs"/>
              </a:rPr>
              <a:t>Suppliers</a:t>
            </a:r>
            <a:r>
              <a:rPr lang="en-US" sz="1500" dirty="0">
                <a:solidFill>
                  <a:schemeClr val="accent1">
                    <a:lumMod val="50000"/>
                  </a:schemeClr>
                </a:solidFill>
                <a:latin typeface="Garamond" panose="02020404030301010803" pitchFamily="18" charset="0"/>
                <a:ea typeface="+mn-ea"/>
                <a:cs typeface="+mn-cs"/>
              </a:rPr>
              <a:t> - Provide the resources to produce goods and services, companies should treat as partners to provide customer value.</a:t>
            </a:r>
          </a:p>
          <a:p>
            <a:pPr marL="0" indent="-228600" defTabSz="914400">
              <a:lnSpc>
                <a:spcPct val="90000"/>
              </a:lnSpc>
              <a:buFont typeface="Arial" panose="020B0604020202020204" pitchFamily="34" charset="0"/>
              <a:buChar char="•"/>
              <a:defRPr/>
            </a:pPr>
            <a:endParaRPr lang="en-US" sz="1500" dirty="0">
              <a:solidFill>
                <a:schemeClr val="accent1">
                  <a:lumMod val="50000"/>
                </a:schemeClr>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r>
              <a:rPr lang="en-US" sz="1500" b="1" dirty="0">
                <a:solidFill>
                  <a:schemeClr val="accent1">
                    <a:lumMod val="50000"/>
                  </a:schemeClr>
                </a:solidFill>
                <a:latin typeface="Garamond" panose="02020404030301010803" pitchFamily="18" charset="0"/>
                <a:ea typeface="+mn-ea"/>
                <a:cs typeface="+mn-cs"/>
              </a:rPr>
              <a:t>Intermediaries</a:t>
            </a:r>
            <a:r>
              <a:rPr lang="en-US" sz="1500" dirty="0">
                <a:solidFill>
                  <a:schemeClr val="accent1">
                    <a:lumMod val="50000"/>
                  </a:schemeClr>
                </a:solidFill>
                <a:latin typeface="Garamond" panose="02020404030301010803" pitchFamily="18" charset="0"/>
                <a:ea typeface="+mn-ea"/>
                <a:cs typeface="+mn-cs"/>
              </a:rPr>
              <a:t> - </a:t>
            </a:r>
            <a:r>
              <a:rPr lang="en-US" altLang="en-US" sz="1500" dirty="0">
                <a:solidFill>
                  <a:schemeClr val="accent1">
                    <a:lumMod val="50000"/>
                  </a:schemeClr>
                </a:solidFill>
                <a:latin typeface="Garamond" panose="02020404030301010803" pitchFamily="18" charset="0"/>
                <a:ea typeface="+mn-ea"/>
                <a:cs typeface="+mn-cs"/>
              </a:rPr>
              <a:t>Firms that help the company to promote, sell, and distribute its goods to final buyers. These include resellers, physical distribution firms, marketing services agencies, financial intermediaries.</a:t>
            </a:r>
          </a:p>
          <a:p>
            <a:pPr marL="0" indent="-228600" defTabSz="914400">
              <a:lnSpc>
                <a:spcPct val="90000"/>
              </a:lnSpc>
              <a:buFont typeface="Arial" panose="020B0604020202020204" pitchFamily="34" charset="0"/>
              <a:buChar char="•"/>
              <a:defRPr/>
            </a:pPr>
            <a:endParaRPr lang="en-US" altLang="en-US" sz="1500" dirty="0">
              <a:solidFill>
                <a:schemeClr val="accent1">
                  <a:lumMod val="50000"/>
                </a:schemeClr>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r>
              <a:rPr lang="en-US" altLang="en-US" sz="1500" b="1" dirty="0">
                <a:solidFill>
                  <a:schemeClr val="accent1">
                    <a:lumMod val="50000"/>
                  </a:schemeClr>
                </a:solidFill>
                <a:latin typeface="Garamond" panose="02020404030301010803" pitchFamily="18" charset="0"/>
                <a:ea typeface="+mn-ea"/>
                <a:cs typeface="+mn-cs"/>
              </a:rPr>
              <a:t>Competitors </a:t>
            </a:r>
            <a:r>
              <a:rPr lang="en-US" altLang="en-US" sz="1500" dirty="0">
                <a:solidFill>
                  <a:schemeClr val="accent1">
                    <a:lumMod val="50000"/>
                  </a:schemeClr>
                </a:solidFill>
                <a:latin typeface="Garamond" panose="02020404030301010803" pitchFamily="18" charset="0"/>
                <a:ea typeface="+mn-ea"/>
                <a:cs typeface="+mn-cs"/>
              </a:rPr>
              <a:t>- Firms must gain strategic advantage by positioning their offerings strongly against competitors’ offerings in the minds of consumers.</a:t>
            </a:r>
          </a:p>
          <a:p>
            <a:pPr marL="0" indent="-228600" defTabSz="914400">
              <a:lnSpc>
                <a:spcPct val="90000"/>
              </a:lnSpc>
              <a:buFont typeface="Arial" panose="020B0604020202020204" pitchFamily="34" charset="0"/>
              <a:buChar char="•"/>
              <a:defRPr/>
            </a:pPr>
            <a:endParaRPr lang="en-US" altLang="en-US" sz="1500" dirty="0">
              <a:solidFill>
                <a:schemeClr val="accent1">
                  <a:lumMod val="50000"/>
                </a:schemeClr>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pPr>
            <a:r>
              <a:rPr lang="en-US" altLang="en-US" sz="1500" b="1" dirty="0">
                <a:solidFill>
                  <a:schemeClr val="accent1">
                    <a:lumMod val="50000"/>
                  </a:schemeClr>
                </a:solidFill>
                <a:latin typeface="Garamond" panose="02020404030301010803" pitchFamily="18" charset="0"/>
                <a:ea typeface="+mn-ea"/>
                <a:cs typeface="+mn-cs"/>
              </a:rPr>
              <a:t>Public(s) </a:t>
            </a:r>
            <a:r>
              <a:rPr lang="en-US" altLang="en-US" sz="1500" dirty="0">
                <a:solidFill>
                  <a:schemeClr val="accent1">
                    <a:lumMod val="50000"/>
                  </a:schemeClr>
                </a:solidFill>
                <a:latin typeface="Garamond" panose="02020404030301010803" pitchFamily="18" charset="0"/>
                <a:ea typeface="+mn-ea"/>
                <a:cs typeface="+mn-cs"/>
              </a:rPr>
              <a:t>- Any group that has an actual or potential interest in or impact on an organization’s ability to achieve its objectives:</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Financial institutions</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Customers</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Employees</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Shareholders</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Media</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Government organizations, </a:t>
            </a:r>
          </a:p>
          <a:p>
            <a:pPr marL="1371600" lvl="2" indent="-228600" defTabSz="914400">
              <a:lnSpc>
                <a:spcPct val="90000"/>
              </a:lnSpc>
              <a:buFont typeface="Arial" panose="020B0604020202020204" pitchFamily="34" charset="0"/>
              <a:buChar char="•"/>
            </a:pPr>
            <a:r>
              <a:rPr lang="en-US" altLang="en-US" sz="1500" dirty="0">
                <a:solidFill>
                  <a:srgbClr val="00B050"/>
                </a:solidFill>
                <a:latin typeface="Garamond" panose="02020404030301010803" pitchFamily="18" charset="0"/>
                <a:ea typeface="+mn-ea"/>
                <a:cs typeface="+mn-cs"/>
              </a:rPr>
              <a:t>Local authorities</a:t>
            </a:r>
          </a:p>
          <a:p>
            <a:pPr indent="-228600" defTabSz="914400">
              <a:lnSpc>
                <a:spcPct val="90000"/>
              </a:lnSpc>
              <a:buFont typeface="Arial" panose="020B0604020202020204" pitchFamily="34" charset="0"/>
              <a:buChar char="•"/>
              <a:defRPr/>
            </a:pPr>
            <a:endParaRPr lang="en-US" altLang="en-US" sz="1200" dirty="0">
              <a:solidFill>
                <a:schemeClr val="tx1"/>
              </a:solidFill>
              <a:latin typeface="+mn-lt"/>
              <a:ea typeface="+mn-ea"/>
              <a:cs typeface="+mn-cs"/>
            </a:endParaRPr>
          </a:p>
          <a:p>
            <a:pPr indent="-228600" defTabSz="914400">
              <a:lnSpc>
                <a:spcPct val="90000"/>
              </a:lnSpc>
              <a:buFont typeface="Arial" panose="020B0604020202020204" pitchFamily="34" charset="0"/>
              <a:buChar char="•"/>
              <a:defRPr/>
            </a:pPr>
            <a:endParaRPr lang="en-US" altLang="en-US" sz="1200" dirty="0">
              <a:solidFill>
                <a:schemeClr val="tx1"/>
              </a:solidFill>
              <a:latin typeface="+mn-lt"/>
              <a:ea typeface="+mn-ea"/>
              <a:cs typeface="+mn-cs"/>
            </a:endParaRPr>
          </a:p>
          <a:p>
            <a:pPr indent="-228600" defTabSz="914400">
              <a:lnSpc>
                <a:spcPct val="90000"/>
              </a:lnSpc>
              <a:buFont typeface="Arial" panose="020B0604020202020204" pitchFamily="34" charset="0"/>
              <a:buChar char="•"/>
              <a:defRPr/>
            </a:pPr>
            <a:endParaRPr lang="en-US" sz="1200" b="1" dirty="0">
              <a:solidFill>
                <a:schemeClr val="tx1"/>
              </a:solidFill>
              <a:latin typeface="+mn-lt"/>
              <a:ea typeface="+mn-ea"/>
              <a:cs typeface="+mn-cs"/>
            </a:endParaRPr>
          </a:p>
          <a:p>
            <a:pPr marL="0" indent="-228600" defTabSz="914400">
              <a:lnSpc>
                <a:spcPct val="90000"/>
              </a:lnSpc>
              <a:buFont typeface="Arial" panose="020B0604020202020204" pitchFamily="34" charset="0"/>
              <a:buChar char="•"/>
            </a:pPr>
            <a:endParaRPr lang="en-US" sz="1200" dirty="0">
              <a:solidFill>
                <a:schemeClr val="tx1"/>
              </a:solidFill>
              <a:latin typeface="+mn-lt"/>
              <a:ea typeface="+mn-ea"/>
              <a:cs typeface="+mn-cs"/>
            </a:endParaRPr>
          </a:p>
        </p:txBody>
      </p:sp>
      <p:sp>
        <p:nvSpPr>
          <p:cNvPr id="4" name="Slide Number Placeholder 3"/>
          <p:cNvSpPr>
            <a:spLocks noGrp="1"/>
          </p:cNvSpPr>
          <p:nvPr>
            <p:ph type="sldNum" sz="quarter" idx="8"/>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ts val="600"/>
              </a:spcAft>
            </a:pPr>
            <a:fld id="{0740BD18-37DA-47F2-A338-A4D67EB72223}" type="slidenum">
              <a:rPr lang="en-US" sz="1200">
                <a:solidFill>
                  <a:schemeClr val="tx1">
                    <a:tint val="75000"/>
                  </a:schemeClr>
                </a:solidFill>
              </a:rPr>
              <a:pPr algn="r" fontAlgn="base">
                <a:spcBef>
                  <a:spcPct val="0"/>
                </a:spcBef>
                <a:spcAft>
                  <a:spcPts val="600"/>
                </a:spcAft>
              </a:pPr>
              <a:t>28</a:t>
            </a:fld>
            <a:endParaRPr lang="en-US" sz="1200">
              <a:solidFill>
                <a:schemeClr val="tx1">
                  <a:tint val="75000"/>
                </a:schemeClr>
              </a:solidFill>
            </a:endParaRPr>
          </a:p>
        </p:txBody>
      </p:sp>
    </p:spTree>
    <p:extLst>
      <p:ext uri="{BB962C8B-B14F-4D97-AF65-F5344CB8AC3E}">
        <p14:creationId xmlns:p14="http://schemas.microsoft.com/office/powerpoint/2010/main" val="1700656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78" name="Picture 77">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8675" name="Title 2"/>
          <p:cNvSpPr>
            <a:spLocks noGrp="1"/>
          </p:cNvSpPr>
          <p:nvPr>
            <p:ph type="title" idx="4294967295"/>
          </p:nvPr>
        </p:nvSpPr>
        <p:spPr>
          <a:xfrm>
            <a:off x="-3049" y="1401859"/>
            <a:ext cx="4319555" cy="4054282"/>
          </a:xfrm>
        </p:spPr>
        <p:txBody>
          <a:bodyPr vert="horz" lIns="91440" tIns="45720" rIns="91440" bIns="45720" rtlCol="0" anchor="ctr">
            <a:normAutofit/>
          </a:bodyPr>
          <a:lstStyle/>
          <a:p>
            <a:pPr algn="l" defTabSz="914400">
              <a:lnSpc>
                <a:spcPct val="90000"/>
              </a:lnSpc>
              <a:spcBef>
                <a:spcPct val="0"/>
              </a:spcBef>
            </a:pPr>
            <a:r>
              <a:rPr lang="en-US" altLang="en-US" b="1" kern="1200" dirty="0">
                <a:solidFill>
                  <a:srgbClr val="FFFFFF"/>
                </a:solidFill>
                <a:latin typeface="Garamond" panose="02020404030301010803" pitchFamily="18" charset="0"/>
                <a:ea typeface="+mj-ea"/>
                <a:cs typeface="+mj-cs"/>
              </a:rPr>
              <a:t>Micro-environment : Company</a:t>
            </a:r>
          </a:p>
        </p:txBody>
      </p:sp>
      <p:sp>
        <p:nvSpPr>
          <p:cNvPr id="28674" name="Content Placeholder 1"/>
          <p:cNvSpPr>
            <a:spLocks noGrp="1"/>
          </p:cNvSpPr>
          <p:nvPr>
            <p:ph idx="4294967295"/>
          </p:nvPr>
        </p:nvSpPr>
        <p:spPr>
          <a:xfrm>
            <a:off x="5257800" y="1250584"/>
            <a:ext cx="6128539" cy="4054282"/>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endParaRPr lang="en-US" altLang="en-US" dirty="0">
              <a:solidFill>
                <a:srgbClr val="FFFFFF"/>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pPr>
            <a:r>
              <a:rPr lang="en-US" altLang="en-US" dirty="0">
                <a:solidFill>
                  <a:srgbClr val="FFFFFF"/>
                </a:solidFill>
                <a:latin typeface="Garamond" panose="02020404030301010803" pitchFamily="18" charset="0"/>
                <a:ea typeface="+mn-ea"/>
                <a:cs typeface="+mn-cs"/>
              </a:rPr>
              <a:t>In designing marketing plans, marketing management takes other company groups into account.</a:t>
            </a:r>
          </a:p>
          <a:p>
            <a:pPr marL="725488"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Top management</a:t>
            </a:r>
          </a:p>
          <a:p>
            <a:pPr marL="725488"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Finance</a:t>
            </a:r>
          </a:p>
          <a:p>
            <a:pPr marL="725488"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Purchasing</a:t>
            </a:r>
          </a:p>
          <a:p>
            <a:pPr marL="725488"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Operations</a:t>
            </a:r>
          </a:p>
          <a:p>
            <a:pPr marL="725488" lvl="1" indent="-228600" defTabSz="914400">
              <a:lnSpc>
                <a:spcPct val="90000"/>
              </a:lnSpc>
              <a:buFont typeface="Arial" panose="020B0604020202020204" pitchFamily="34" charset="0"/>
              <a:buChar char="•"/>
            </a:pPr>
            <a:r>
              <a:rPr lang="en-US" altLang="en-US" sz="2400" dirty="0">
                <a:solidFill>
                  <a:srgbClr val="FFFFFF"/>
                </a:solidFill>
                <a:latin typeface="Garamond" panose="02020404030301010803" pitchFamily="18" charset="0"/>
                <a:ea typeface="+mn-ea"/>
                <a:cs typeface="+mn-cs"/>
              </a:rPr>
              <a:t>Accounting</a:t>
            </a:r>
          </a:p>
          <a:p>
            <a:pPr indent="-228600" defTabSz="914400">
              <a:lnSpc>
                <a:spcPct val="90000"/>
              </a:lnSpc>
              <a:buFont typeface="Arial" panose="020B0604020202020204" pitchFamily="34" charset="0"/>
              <a:buChar char="•"/>
            </a:pPr>
            <a:endParaRPr lang="en-US" altLang="en-US" sz="2200" dirty="0">
              <a:solidFill>
                <a:srgbClr val="FFFFFF"/>
              </a:solidFill>
              <a:latin typeface="+mn-lt"/>
              <a:ea typeface="+mn-ea"/>
              <a:cs typeface="+mn-cs"/>
            </a:endParaRPr>
          </a:p>
        </p:txBody>
      </p:sp>
      <p:sp>
        <p:nvSpPr>
          <p:cNvPr id="80" name="Rectangle 79">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7" name="Footer Placeholder 4"/>
          <p:cNvSpPr>
            <a:spLocks noGrp="1"/>
          </p:cNvSpPr>
          <p:nvPr>
            <p:ph type="ftr" sz="quarter" idx="9"/>
          </p:nvPr>
        </p:nvSpPr>
        <p:spPr bwMode="auto">
          <a:xfrm>
            <a:off x="805661" y="6223702"/>
            <a:ext cx="6584750"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ct val="0"/>
              </a:spcAft>
            </a:pPr>
            <a:endParaRPr lang="en-US" altLang="en-US" sz="1000" kern="1200">
              <a:solidFill>
                <a:srgbClr val="898989"/>
              </a:solidFill>
              <a:latin typeface="+mn-lt"/>
              <a:ea typeface="+mn-ea"/>
              <a:cs typeface="+mn-cs"/>
            </a:endParaRPr>
          </a:p>
        </p:txBody>
      </p:sp>
      <p:sp>
        <p:nvSpPr>
          <p:cNvPr id="28676"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BA1FB18F-4682-4541-860D-FB163751936A}" type="slidenum">
              <a:rPr lang="en-US" altLang="en-US" sz="1000">
                <a:solidFill>
                  <a:srgbClr val="898989"/>
                </a:solidFill>
                <a:latin typeface="+mn-lt"/>
                <a:ea typeface="+mn-ea"/>
              </a:rPr>
              <a:pPr defTabSz="914400" fontAlgn="base">
                <a:spcBef>
                  <a:spcPct val="0"/>
                </a:spcBef>
                <a:spcAft>
                  <a:spcPts val="600"/>
                </a:spcAft>
              </a:pPr>
              <a:t>29</a:t>
            </a:fld>
            <a:endParaRPr lang="en-US" altLang="en-US" sz="1000">
              <a:solidFill>
                <a:srgbClr val="898989"/>
              </a:solidFill>
              <a:latin typeface="+mn-lt"/>
              <a:ea typeface="+mn-ea"/>
            </a:endParaRPr>
          </a:p>
        </p:txBody>
      </p:sp>
    </p:spTree>
    <p:extLst>
      <p:ext uri="{BB962C8B-B14F-4D97-AF65-F5344CB8AC3E}">
        <p14:creationId xmlns:p14="http://schemas.microsoft.com/office/powerpoint/2010/main" val="3297924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4294967295"/>
          </p:nvPr>
        </p:nvSpPr>
        <p:spPr>
          <a:xfrm>
            <a:off x="6090574" y="801866"/>
            <a:ext cx="5306084" cy="5230634"/>
          </a:xfrm>
        </p:spPr>
        <p:txBody>
          <a:bodyPr vert="horz" lIns="91440" tIns="45720" rIns="91440" bIns="45720" rtlCol="0" anchor="ctr">
            <a:normAutofit/>
          </a:bodyPr>
          <a:lstStyle/>
          <a:p>
            <a:pPr marL="0" indent="-228600" defTabSz="914400">
              <a:lnSpc>
                <a:spcPct val="90000"/>
              </a:lnSpc>
              <a:buFont typeface="Arial" panose="020B0604020202020204" pitchFamily="34" charset="0"/>
              <a:buChar char="•"/>
              <a:defRPr/>
            </a:pPr>
            <a:endParaRPr lang="en-US" sz="1700" dirty="0">
              <a:solidFill>
                <a:srgbClr val="000000"/>
              </a:solidFill>
              <a:latin typeface="+mn-lt"/>
              <a:ea typeface="+mn-ea"/>
              <a:cs typeface="+mn-cs"/>
            </a:endParaRPr>
          </a:p>
          <a:p>
            <a:pPr marL="0" indent="-228600" defTabSz="914400">
              <a:lnSpc>
                <a:spcPct val="90000"/>
              </a:lnSpc>
              <a:buFont typeface="Arial" panose="020B0604020202020204" pitchFamily="34" charset="0"/>
              <a:buChar char="•"/>
              <a:defRPr/>
            </a:pPr>
            <a:r>
              <a:rPr lang="en-US" sz="1700" dirty="0">
                <a:solidFill>
                  <a:srgbClr val="000000"/>
                </a:solidFill>
                <a:latin typeface="Garamond" panose="02020404030301010803" pitchFamily="18" charset="0"/>
                <a:ea typeface="+mn-ea"/>
                <a:cs typeface="+mn-cs"/>
              </a:rPr>
              <a:t>The marketing environment consists of the factors and forces that affect a company’s capability to operate effectively in providing products and services to its customers. We can identify three levels in the environment around the organization:</a:t>
            </a:r>
          </a:p>
          <a:p>
            <a:pPr marL="0" indent="-228600" defTabSz="914400">
              <a:lnSpc>
                <a:spcPct val="90000"/>
              </a:lnSpc>
              <a:buFont typeface="Arial" panose="020B0604020202020204" pitchFamily="34" charset="0"/>
              <a:buChar char="•"/>
              <a:defRPr/>
            </a:pPr>
            <a:endParaRPr lang="en-US" sz="1700" dirty="0">
              <a:solidFill>
                <a:srgbClr val="000000"/>
              </a:solidFill>
              <a:latin typeface="Garamond" panose="02020404030301010803" pitchFamily="18" charset="0"/>
              <a:ea typeface="+mn-ea"/>
              <a:cs typeface="+mn-cs"/>
            </a:endParaRPr>
          </a:p>
          <a:p>
            <a:pPr marL="0" indent="-228600" defTabSz="914400">
              <a:lnSpc>
                <a:spcPct val="90000"/>
              </a:lnSpc>
              <a:buFont typeface="Arial" panose="020B0604020202020204" pitchFamily="34" charset="0"/>
              <a:buChar char="•"/>
              <a:defRPr/>
            </a:pPr>
            <a:r>
              <a:rPr lang="en-US" sz="1700" b="1" dirty="0">
                <a:solidFill>
                  <a:srgbClr val="000000"/>
                </a:solidFill>
                <a:latin typeface="Garamond" panose="02020404030301010803" pitchFamily="18" charset="0"/>
                <a:ea typeface="+mn-ea"/>
                <a:cs typeface="+mn-cs"/>
              </a:rPr>
              <a:t>Internal environment</a:t>
            </a:r>
            <a:r>
              <a:rPr lang="en-US" sz="1700" dirty="0">
                <a:solidFill>
                  <a:srgbClr val="000000"/>
                </a:solidFill>
                <a:latin typeface="Garamond" panose="02020404030301010803" pitchFamily="18" charset="0"/>
                <a:ea typeface="+mn-ea"/>
                <a:cs typeface="+mn-cs"/>
              </a:rPr>
              <a:t> - This comprises internal factors that exist within an organization.</a:t>
            </a:r>
          </a:p>
          <a:p>
            <a:pPr marL="0" indent="-228600" defTabSz="914400">
              <a:lnSpc>
                <a:spcPct val="90000"/>
              </a:lnSpc>
              <a:buFont typeface="Arial" panose="020B0604020202020204" pitchFamily="34" charset="0"/>
              <a:buChar char="•"/>
              <a:defRPr/>
            </a:pPr>
            <a:endParaRPr lang="en-US" sz="1700" dirty="0">
              <a:solidFill>
                <a:srgbClr val="000000"/>
              </a:solidFill>
              <a:latin typeface="Garamond" panose="02020404030301010803" pitchFamily="18" charset="0"/>
              <a:ea typeface="+mn-ea"/>
              <a:cs typeface="+mn-cs"/>
            </a:endParaRPr>
          </a:p>
          <a:p>
            <a:pPr marL="0" indent="-228600" defTabSz="914400">
              <a:lnSpc>
                <a:spcPct val="90000"/>
              </a:lnSpc>
              <a:buFont typeface="Arial" panose="020B0604020202020204" pitchFamily="34" charset="0"/>
              <a:buChar char="•"/>
              <a:defRPr/>
            </a:pPr>
            <a:r>
              <a:rPr lang="en-US" sz="1700" b="1" dirty="0">
                <a:solidFill>
                  <a:srgbClr val="000000"/>
                </a:solidFill>
                <a:latin typeface="Garamond" panose="02020404030301010803" pitchFamily="18" charset="0"/>
                <a:ea typeface="+mn-ea"/>
                <a:cs typeface="+mn-cs"/>
              </a:rPr>
              <a:t>The micro environment </a:t>
            </a:r>
            <a:r>
              <a:rPr lang="en-US" sz="1700" dirty="0">
                <a:solidFill>
                  <a:srgbClr val="000000"/>
                </a:solidFill>
                <a:latin typeface="Garamond" panose="02020404030301010803" pitchFamily="18" charset="0"/>
                <a:ea typeface="+mn-ea"/>
                <a:cs typeface="+mn-cs"/>
              </a:rPr>
              <a:t>- This comprises those factors external to a business that directly affect the running of the business and over which it can exert some control. </a:t>
            </a:r>
          </a:p>
          <a:p>
            <a:pPr marL="0" indent="-228600" defTabSz="914400">
              <a:lnSpc>
                <a:spcPct val="90000"/>
              </a:lnSpc>
              <a:buFont typeface="Arial" panose="020B0604020202020204" pitchFamily="34" charset="0"/>
              <a:buChar char="•"/>
              <a:defRPr/>
            </a:pPr>
            <a:endParaRPr lang="en-US" sz="1700" dirty="0">
              <a:solidFill>
                <a:srgbClr val="000000"/>
              </a:solidFill>
              <a:latin typeface="Garamond" panose="02020404030301010803" pitchFamily="18" charset="0"/>
              <a:ea typeface="+mn-ea"/>
              <a:cs typeface="+mn-cs"/>
            </a:endParaRPr>
          </a:p>
          <a:p>
            <a:pPr marL="0" indent="-228600" defTabSz="914400">
              <a:lnSpc>
                <a:spcPct val="90000"/>
              </a:lnSpc>
              <a:buFont typeface="Arial" panose="020B0604020202020204" pitchFamily="34" charset="0"/>
              <a:buChar char="•"/>
              <a:defRPr/>
            </a:pPr>
            <a:r>
              <a:rPr lang="en-US" sz="1700" b="1" dirty="0">
                <a:solidFill>
                  <a:srgbClr val="000000"/>
                </a:solidFill>
                <a:latin typeface="Garamond" panose="02020404030301010803" pitchFamily="18" charset="0"/>
                <a:ea typeface="+mn-ea"/>
                <a:cs typeface="+mn-cs"/>
              </a:rPr>
              <a:t>The macro environment </a:t>
            </a:r>
            <a:r>
              <a:rPr lang="en-US" sz="1700" dirty="0">
                <a:solidFill>
                  <a:srgbClr val="000000"/>
                </a:solidFill>
                <a:latin typeface="Garamond" panose="02020404030301010803" pitchFamily="18" charset="0"/>
                <a:ea typeface="+mn-ea"/>
                <a:cs typeface="+mn-cs"/>
              </a:rPr>
              <a:t>- This comprises a complex set of uncontrollable variables which collectively form a framework within which organizations conduct business. </a:t>
            </a:r>
          </a:p>
          <a:p>
            <a:pPr marL="0" indent="-228600" defTabSz="914400">
              <a:lnSpc>
                <a:spcPct val="90000"/>
              </a:lnSpc>
              <a:buFont typeface="Arial" panose="020B0604020202020204" pitchFamily="34" charset="0"/>
              <a:buChar char="•"/>
              <a:defRPr/>
            </a:pPr>
            <a:endParaRPr lang="en-US" sz="1700" dirty="0">
              <a:solidFill>
                <a:srgbClr val="000000"/>
              </a:solidFill>
              <a:latin typeface="+mn-lt"/>
              <a:ea typeface="+mn-ea"/>
              <a:cs typeface="+mn-cs"/>
            </a:endParaRPr>
          </a:p>
        </p:txBody>
      </p:sp>
      <p:sp>
        <p:nvSpPr>
          <p:cNvPr id="4" name="Rectangle 3">
            <a:extLst>
              <a:ext uri="{FF2B5EF4-FFF2-40B4-BE49-F238E27FC236}">
                <a16:creationId xmlns:a16="http://schemas.microsoft.com/office/drawing/2014/main" id="{526D129C-DA73-41AA-B4FE-D41D74EB0883}"/>
              </a:ext>
            </a:extLst>
          </p:cNvPr>
          <p:cNvSpPr/>
          <p:nvPr/>
        </p:nvSpPr>
        <p:spPr>
          <a:xfrm>
            <a:off x="243191" y="2828836"/>
            <a:ext cx="4051971"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C000"/>
                </a:solidFill>
                <a:effectLst/>
                <a:uLnTx/>
                <a:uFillTx/>
                <a:latin typeface="Garamond" panose="02020404030301010803" pitchFamily="18" charset="0"/>
                <a:ea typeface="ＭＳ Ｐゴシック" charset="0"/>
                <a:cs typeface="Arial"/>
              </a:rPr>
              <a:t>The Marketing Environment</a:t>
            </a:r>
            <a:endParaRPr kumimoji="0" lang="en-GB" sz="1800" b="0" i="0" u="none" strike="noStrike" kern="0" cap="none" spc="0" normalizeH="0" baseline="0" noProof="0" dirty="0">
              <a:ln>
                <a:noFill/>
              </a:ln>
              <a:solidFill>
                <a:srgbClr val="FFC000"/>
              </a:solidFill>
              <a:effectLst/>
              <a:uLnTx/>
              <a:uFillTx/>
              <a:latin typeface="Garamond" panose="02020404030301010803" pitchFamily="18" charset="0"/>
            </a:endParaRPr>
          </a:p>
        </p:txBody>
      </p:sp>
    </p:spTree>
    <p:extLst>
      <p:ext uri="{BB962C8B-B14F-4D97-AF65-F5344CB8AC3E}">
        <p14:creationId xmlns:p14="http://schemas.microsoft.com/office/powerpoint/2010/main" val="201137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8"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9"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23" name="Title 2"/>
          <p:cNvSpPr>
            <a:spLocks noGrp="1"/>
          </p:cNvSpPr>
          <p:nvPr>
            <p:ph type="title" idx="4294967295"/>
          </p:nvPr>
        </p:nvSpPr>
        <p:spPr>
          <a:xfrm>
            <a:off x="5782519" y="802955"/>
            <a:ext cx="5289562" cy="1454051"/>
          </a:xfrm>
        </p:spPr>
        <p:txBody>
          <a:bodyPr vert="horz" lIns="91440" tIns="45720" rIns="91440" bIns="45720" rtlCol="0" anchor="ctr">
            <a:normAutofit/>
          </a:bodyPr>
          <a:lstStyle/>
          <a:p>
            <a:pPr algn="l" defTabSz="914400">
              <a:lnSpc>
                <a:spcPct val="90000"/>
              </a:lnSpc>
              <a:spcBef>
                <a:spcPct val="0"/>
              </a:spcBef>
            </a:pPr>
            <a:r>
              <a:rPr lang="en-US" altLang="en-US" b="1" dirty="0">
                <a:solidFill>
                  <a:schemeClr val="accent1">
                    <a:lumMod val="50000"/>
                  </a:schemeClr>
                </a:solidFill>
                <a:latin typeface="Garamond" panose="02020404030301010803" pitchFamily="18" charset="0"/>
                <a:ea typeface="+mj-ea"/>
                <a:cs typeface="+mj-cs"/>
              </a:rPr>
              <a:t>Micro-environment: Suppliers</a:t>
            </a:r>
          </a:p>
        </p:txBody>
      </p:sp>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25" name="Picture 2" descr="C:\Users\Cigdem\Documents\UWL_23_01_2015\Teaching materials\GM Level 7 Seminars_Readings\innocent.jpg"/>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l="25807" r="21849"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laceholder 1"/>
          <p:cNvSpPr>
            <a:spLocks noGrp="1"/>
          </p:cNvSpPr>
          <p:nvPr>
            <p:ph idx="4294967295"/>
          </p:nvPr>
        </p:nvSpPr>
        <p:spPr>
          <a:xfrm>
            <a:off x="5614876" y="2421682"/>
            <a:ext cx="5453276" cy="363928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dirty="0">
                <a:solidFill>
                  <a:srgbClr val="000000"/>
                </a:solidFill>
                <a:latin typeface="Garamond" panose="02020404030301010803" pitchFamily="18" charset="0"/>
                <a:ea typeface="+mn-ea"/>
                <a:cs typeface="+mn-cs"/>
              </a:rPr>
              <a:t>Provide the resources to produce goods and services</a:t>
            </a:r>
          </a:p>
          <a:p>
            <a:pPr indent="-228600" defTabSz="914400">
              <a:lnSpc>
                <a:spcPct val="90000"/>
              </a:lnSpc>
              <a:buFont typeface="Arial" panose="020B0604020202020204" pitchFamily="34" charset="0"/>
              <a:buChar char="•"/>
            </a:pPr>
            <a:r>
              <a:rPr lang="en-US" altLang="en-US" dirty="0">
                <a:solidFill>
                  <a:srgbClr val="000000"/>
                </a:solidFill>
                <a:latin typeface="Garamond" panose="02020404030301010803" pitchFamily="18" charset="0"/>
                <a:ea typeface="+mn-ea"/>
                <a:cs typeface="+mn-cs"/>
              </a:rPr>
              <a:t>Treat as partners to provide customer value</a:t>
            </a:r>
          </a:p>
          <a:p>
            <a:pPr indent="-228600" defTabSz="914400">
              <a:lnSpc>
                <a:spcPct val="90000"/>
              </a:lnSpc>
              <a:buFont typeface="Arial" panose="020B0604020202020204" pitchFamily="34" charset="0"/>
              <a:buChar char="•"/>
            </a:pPr>
            <a:endParaRPr lang="en-US" altLang="en-US" sz="2000" dirty="0">
              <a:solidFill>
                <a:srgbClr val="000000"/>
              </a:solidFill>
              <a:latin typeface="+mn-lt"/>
              <a:ea typeface="+mn-ea"/>
              <a:cs typeface="+mn-cs"/>
            </a:endParaRPr>
          </a:p>
        </p:txBody>
      </p:sp>
      <p:sp>
        <p:nvSpPr>
          <p:cNvPr id="30726" name="Footer Placeholder 4"/>
          <p:cNvSpPr>
            <a:spLocks noGrp="1"/>
          </p:cNvSpPr>
          <p:nvPr>
            <p:ph type="ftr" sz="quarter" idx="9"/>
          </p:nvPr>
        </p:nvSpPr>
        <p:spPr bwMode="auto">
          <a:xfrm>
            <a:off x="5536367" y="6223702"/>
            <a:ext cx="5289562"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a:defRPr/>
            </a:pPr>
            <a:endParaRPr lang="en-US" altLang="en-US" sz="1100" kern="1200">
              <a:solidFill>
                <a:srgbClr val="898989"/>
              </a:solidFill>
              <a:latin typeface="Calibri" panose="020F0502020204030204"/>
              <a:ea typeface="+mn-ea"/>
              <a:cs typeface="+mn-cs"/>
            </a:endParaRPr>
          </a:p>
        </p:txBody>
      </p:sp>
      <p:sp>
        <p:nvSpPr>
          <p:cNvPr id="30724"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spcAft>
                <a:spcPts val="600"/>
              </a:spcAft>
              <a:defRPr/>
            </a:pPr>
            <a:fld id="{B438E6F6-7FD7-4F99-B385-3A2CEDDAEDF5}" type="slidenum">
              <a:rPr lang="en-US" altLang="en-US" sz="1100">
                <a:solidFill>
                  <a:srgbClr val="898989"/>
                </a:solidFill>
                <a:latin typeface="Calibri" panose="020F0502020204030204"/>
                <a:ea typeface="+mn-ea"/>
              </a:rPr>
              <a:pPr defTabSz="914400">
                <a:spcAft>
                  <a:spcPts val="600"/>
                </a:spcAft>
                <a:defRPr/>
              </a:pPr>
              <a:t>30</a:t>
            </a:fld>
            <a:endParaRPr lang="en-US" altLang="en-US" sz="1100">
              <a:solidFill>
                <a:srgbClr val="898989"/>
              </a:solidFill>
              <a:latin typeface="Calibri" panose="020F0502020204030204"/>
              <a:ea typeface="+mn-ea"/>
            </a:endParaRPr>
          </a:p>
        </p:txBody>
      </p:sp>
    </p:spTree>
    <p:extLst>
      <p:ext uri="{BB962C8B-B14F-4D97-AF65-F5344CB8AC3E}">
        <p14:creationId xmlns:p14="http://schemas.microsoft.com/office/powerpoint/2010/main" val="168780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772" name="Slide Number Placeholder 3"/>
          <p:cNvSpPr>
            <a:spLocks noGrp="1"/>
          </p:cNvSpPr>
          <p:nvPr>
            <p:ph type="sldNum" sz="quarter" idx="8"/>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lnSpc>
                <a:spcPct val="90000"/>
              </a:lnSpc>
              <a:spcBef>
                <a:spcPct val="0"/>
              </a:spcBef>
              <a:spcAft>
                <a:spcPts val="600"/>
              </a:spcAft>
            </a:pPr>
            <a:fld id="{D5C44BB3-6E61-4466-B2CC-6271F489647D}" type="slidenum">
              <a:rPr lang="en-GB" altLang="en-US" sz="1900" smtClean="0"/>
              <a:pPr fontAlgn="base">
                <a:lnSpc>
                  <a:spcPct val="90000"/>
                </a:lnSpc>
                <a:spcBef>
                  <a:spcPct val="0"/>
                </a:spcBef>
                <a:spcAft>
                  <a:spcPts val="600"/>
                </a:spcAft>
              </a:pPr>
              <a:t>31</a:t>
            </a:fld>
            <a:endParaRPr lang="en-GB" altLang="en-US" sz="1900"/>
          </a:p>
        </p:txBody>
      </p:sp>
      <p:sp>
        <p:nvSpPr>
          <p:cNvPr id="79" name="Freeform: Shape 78">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74" name="Footer Placeholder 5"/>
          <p:cNvSpPr>
            <a:spLocks noGrp="1"/>
          </p:cNvSpPr>
          <p:nvPr>
            <p:ph type="ftr" sz="quarter" idx="9"/>
          </p:nvPr>
        </p:nvSpPr>
        <p:spPr bwMode="auto">
          <a:xfrm>
            <a:off x="8513683" y="6356350"/>
            <a:ext cx="18465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fontScale="92500" lnSpcReduction="20000"/>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en-GB" altLang="en-US" dirty="0"/>
          </a:p>
        </p:txBody>
      </p:sp>
      <p:sp>
        <p:nvSpPr>
          <p:cNvPr id="32770" name="Content Placeholder 1"/>
          <p:cNvSpPr>
            <a:spLocks noGrp="1"/>
          </p:cNvSpPr>
          <p:nvPr>
            <p:ph idx="4294967295"/>
          </p:nvPr>
        </p:nvSpPr>
        <p:spPr>
          <a:xfrm>
            <a:off x="0" y="1760538"/>
            <a:ext cx="10173810" cy="784225"/>
          </a:xfrm>
        </p:spPr>
        <p:txBody>
          <a:bodyPr>
            <a:normAutofit/>
          </a:bodyPr>
          <a:lstStyle/>
          <a:p>
            <a:pPr eaLnBrk="1" hangingPunct="1">
              <a:lnSpc>
                <a:spcPct val="90000"/>
              </a:lnSpc>
            </a:pPr>
            <a:endParaRPr lang="en-US" altLang="en-US" sz="13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pPr>
            <a:r>
              <a:rPr lang="en-US" altLang="en-US" sz="1800" b="1" dirty="0">
                <a:latin typeface="Garamond" panose="02020404030301010803" pitchFamily="18" charset="0"/>
                <a:ea typeface="ＭＳ Ｐゴシック" panose="020B0600070205080204" pitchFamily="34" charset="-128"/>
                <a:cs typeface="Arial" panose="020B0604020202020204" pitchFamily="34" charset="0"/>
              </a:rPr>
              <a:t>       </a:t>
            </a:r>
            <a:r>
              <a:rPr lang="en-US" altLang="en-US" sz="1800" b="1" dirty="0">
                <a:solidFill>
                  <a:schemeClr val="accent6"/>
                </a:solidFill>
                <a:latin typeface="Garamond" panose="02020404030301010803" pitchFamily="18" charset="0"/>
                <a:ea typeface="ＭＳ Ｐゴシック" panose="020B0600070205080204" pitchFamily="34" charset="-128"/>
                <a:cs typeface="Arial" panose="020B0604020202020204" pitchFamily="34" charset="0"/>
              </a:rPr>
              <a:t>Firms that help the company to promote, sell, and distribute its goods to final buyers.</a:t>
            </a:r>
          </a:p>
          <a:p>
            <a:pPr eaLnBrk="1" hangingPunct="1">
              <a:lnSpc>
                <a:spcPct val="90000"/>
              </a:lnSpc>
            </a:pPr>
            <a:endParaRPr lang="en-GB" altLang="en-US" sz="13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1" name="Title 2"/>
          <p:cNvSpPr>
            <a:spLocks noGrp="1"/>
          </p:cNvSpPr>
          <p:nvPr>
            <p:ph type="title" idx="4294967295"/>
          </p:nvPr>
        </p:nvSpPr>
        <p:spPr>
          <a:xfrm>
            <a:off x="0" y="808038"/>
            <a:ext cx="11147898" cy="784225"/>
          </a:xfrm>
        </p:spPr>
        <p:txBody>
          <a:bodyPr>
            <a:noAutofit/>
          </a:bodyPr>
          <a:lstStyle/>
          <a:p>
            <a:pPr eaLnBrk="1" hangingPunct="1"/>
            <a:r>
              <a:rPr lang="en-GB" altLang="en-US" sz="3600" b="1" dirty="0">
                <a:solidFill>
                  <a:srgbClr val="0070C0"/>
                </a:solidFill>
                <a:latin typeface="Garamond" panose="02020404030301010803" pitchFamily="18" charset="0"/>
                <a:ea typeface="ＭＳ Ｐゴシック" panose="020B0600070205080204" pitchFamily="34" charset="-128"/>
                <a:cs typeface="Arial" panose="020B0604020202020204" pitchFamily="34" charset="0"/>
              </a:rPr>
              <a:t>Micro-environment: Marketing Intermediaries</a:t>
            </a:r>
          </a:p>
        </p:txBody>
      </p:sp>
      <p:graphicFrame>
        <p:nvGraphicFramePr>
          <p:cNvPr id="5" name="Content Placeholder 7"/>
          <p:cNvGraphicFramePr>
            <a:graphicFrameLocks/>
          </p:cNvGraphicFramePr>
          <p:nvPr>
            <p:extLst>
              <p:ext uri="{D42A27DB-BD31-4B8C-83A1-F6EECF244321}">
                <p14:modId xmlns:p14="http://schemas.microsoft.com/office/powerpoint/2010/main" val="794994553"/>
              </p:ext>
            </p:extLst>
          </p:nvPr>
        </p:nvGraphicFramePr>
        <p:xfrm>
          <a:off x="3071664" y="2780928"/>
          <a:ext cx="5682208" cy="2951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5873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819" name="Title 2"/>
          <p:cNvSpPr>
            <a:spLocks noGrp="1"/>
          </p:cNvSpPr>
          <p:nvPr>
            <p:ph type="title" idx="4294967295"/>
          </p:nvPr>
        </p:nvSpPr>
        <p:spPr>
          <a:xfrm>
            <a:off x="5974672" y="802955"/>
            <a:ext cx="5575177" cy="1455996"/>
          </a:xfrm>
        </p:spPr>
        <p:txBody>
          <a:bodyPr vert="horz" lIns="91440" tIns="45720" rIns="91440" bIns="45720" rtlCol="0" anchor="ctr">
            <a:normAutofit/>
          </a:bodyPr>
          <a:lstStyle/>
          <a:p>
            <a:pPr algn="l" defTabSz="914400">
              <a:lnSpc>
                <a:spcPct val="90000"/>
              </a:lnSpc>
              <a:spcBef>
                <a:spcPct val="0"/>
              </a:spcBef>
            </a:pPr>
            <a:r>
              <a:rPr lang="en-US" altLang="en-US" sz="4000" b="1" dirty="0">
                <a:solidFill>
                  <a:schemeClr val="accent5">
                    <a:lumMod val="75000"/>
                  </a:schemeClr>
                </a:solidFill>
                <a:latin typeface="Garamond" panose="02020404030301010803" pitchFamily="18" charset="0"/>
                <a:ea typeface="+mj-ea"/>
                <a:cs typeface="+mj-cs"/>
              </a:rPr>
              <a:t>Micro-environment:  Competitors</a:t>
            </a:r>
          </a:p>
        </p:txBody>
      </p:sp>
      <p:sp>
        <p:nvSpPr>
          <p:cNvPr id="80"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821" name="Picture 2" descr="C:\Users\Cigdem\Documents\UWL_23_01_2015\Teaching materials\GM Level 7 Seminars_Readings\amazon.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441496" y="298957"/>
            <a:ext cx="2532690" cy="11895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822" name="Picture 3" descr="C:\Users\Cigdem\Documents\UWL_23_01_2015\Teaching materials\GM Level 7 Seminars_Readings\ebay.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1732" y="4180807"/>
            <a:ext cx="3759105" cy="2059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Content Placeholder 1"/>
          <p:cNvSpPr>
            <a:spLocks noGrp="1"/>
          </p:cNvSpPr>
          <p:nvPr>
            <p:ph idx="4294967295"/>
          </p:nvPr>
        </p:nvSpPr>
        <p:spPr>
          <a:xfrm>
            <a:off x="5492975" y="2421682"/>
            <a:ext cx="6225549" cy="363928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dirty="0">
                <a:solidFill>
                  <a:srgbClr val="000000"/>
                </a:solidFill>
                <a:latin typeface="Garamond" panose="02020404030301010803" pitchFamily="18" charset="0"/>
                <a:ea typeface="+mn-ea"/>
                <a:cs typeface="+mn-cs"/>
              </a:rPr>
              <a:t>Firms must gain strategic advantage by positioning their offerings strongly against competitors’ offerings in the minds of consumers.</a:t>
            </a:r>
          </a:p>
          <a:p>
            <a:pPr indent="-228600" defTabSz="914400">
              <a:lnSpc>
                <a:spcPct val="90000"/>
              </a:lnSpc>
              <a:buFont typeface="Arial" panose="020B0604020202020204" pitchFamily="34" charset="0"/>
              <a:buChar char="•"/>
            </a:pPr>
            <a:endParaRPr lang="en-US" altLang="en-US" sz="2000" dirty="0">
              <a:solidFill>
                <a:srgbClr val="000000"/>
              </a:solidFill>
              <a:latin typeface="+mn-lt"/>
              <a:ea typeface="+mn-ea"/>
              <a:cs typeface="+mn-cs"/>
            </a:endParaRPr>
          </a:p>
        </p:txBody>
      </p:sp>
      <p:sp>
        <p:nvSpPr>
          <p:cNvPr id="34823" name="Footer Placeholder 4"/>
          <p:cNvSpPr>
            <a:spLocks noGrp="1"/>
          </p:cNvSpPr>
          <p:nvPr>
            <p:ph type="ftr" sz="quarter" idx="9"/>
          </p:nvPr>
        </p:nvSpPr>
        <p:spPr bwMode="auto">
          <a:xfrm>
            <a:off x="6930521" y="6223702"/>
            <a:ext cx="389540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pPr>
            <a:endParaRPr lang="en-US" altLang="en-US" sz="1100" kern="1200">
              <a:solidFill>
                <a:srgbClr val="898989"/>
              </a:solidFill>
              <a:latin typeface="+mn-lt"/>
              <a:ea typeface="+mn-ea"/>
              <a:cs typeface="+mn-cs"/>
            </a:endParaRPr>
          </a:p>
        </p:txBody>
      </p:sp>
      <p:sp>
        <p:nvSpPr>
          <p:cNvPr id="34820"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556BA071-9723-4CAF-A4C6-DC78BCD521FB}" type="slidenum">
              <a:rPr lang="en-US" altLang="en-US" sz="1100">
                <a:solidFill>
                  <a:srgbClr val="898989"/>
                </a:solidFill>
                <a:latin typeface="+mn-lt"/>
                <a:ea typeface="+mn-ea"/>
              </a:rPr>
              <a:pPr defTabSz="914400" fontAlgn="base">
                <a:spcBef>
                  <a:spcPct val="0"/>
                </a:spcBef>
                <a:spcAft>
                  <a:spcPts val="600"/>
                </a:spcAft>
              </a:pPr>
              <a:t>32</a:t>
            </a:fld>
            <a:endParaRPr lang="en-US" altLang="en-US" sz="1100">
              <a:solidFill>
                <a:srgbClr val="898989"/>
              </a:solidFill>
              <a:latin typeface="+mn-lt"/>
              <a:ea typeface="+mn-ea"/>
            </a:endParaRPr>
          </a:p>
        </p:txBody>
      </p:sp>
    </p:spTree>
    <p:extLst>
      <p:ext uri="{BB962C8B-B14F-4D97-AF65-F5344CB8AC3E}">
        <p14:creationId xmlns:p14="http://schemas.microsoft.com/office/powerpoint/2010/main" val="4227596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867" name="Title 2"/>
          <p:cNvSpPr>
            <a:spLocks noGrp="1"/>
          </p:cNvSpPr>
          <p:nvPr>
            <p:ph type="title" idx="4294967295"/>
          </p:nvPr>
        </p:nvSpPr>
        <p:spPr>
          <a:xfrm>
            <a:off x="223736" y="2053641"/>
            <a:ext cx="4309353" cy="2760098"/>
          </a:xfrm>
        </p:spPr>
        <p:txBody>
          <a:bodyPr vert="horz" lIns="91440" tIns="45720" rIns="91440" bIns="45720" rtlCol="0" anchor="ctr">
            <a:normAutofit/>
          </a:bodyPr>
          <a:lstStyle/>
          <a:p>
            <a:pPr algn="l" defTabSz="914400">
              <a:lnSpc>
                <a:spcPct val="90000"/>
              </a:lnSpc>
              <a:spcBef>
                <a:spcPct val="0"/>
              </a:spcBef>
            </a:pPr>
            <a:r>
              <a:rPr lang="en-US" altLang="en-US" b="1" kern="1200" dirty="0">
                <a:solidFill>
                  <a:srgbClr val="FFFFFF"/>
                </a:solidFill>
                <a:latin typeface="Garamond" panose="02020404030301010803" pitchFamily="18" charset="0"/>
                <a:ea typeface="+mj-ea"/>
                <a:cs typeface="+mj-cs"/>
              </a:rPr>
              <a:t>Micro-environment: Public(s)</a:t>
            </a:r>
          </a:p>
        </p:txBody>
      </p:sp>
      <p:sp>
        <p:nvSpPr>
          <p:cNvPr id="2" name="Content Placeholder 1"/>
          <p:cNvSpPr>
            <a:spLocks noGrp="1"/>
          </p:cNvSpPr>
          <p:nvPr>
            <p:ph idx="4294967295"/>
          </p:nvPr>
        </p:nvSpPr>
        <p:spPr>
          <a:xfrm>
            <a:off x="6090574" y="233464"/>
            <a:ext cx="5306084" cy="5799036"/>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defRPr/>
            </a:pPr>
            <a:endParaRPr lang="en-US" altLang="en-US" dirty="0">
              <a:solidFill>
                <a:srgbClr val="000000"/>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endParaRPr lang="en-US" altLang="en-US" dirty="0">
              <a:solidFill>
                <a:srgbClr val="000000"/>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endParaRPr lang="en-US" altLang="en-US" dirty="0">
              <a:solidFill>
                <a:srgbClr val="000000"/>
              </a:solidFill>
              <a:latin typeface="Garamond" panose="02020404030301010803" pitchFamily="18" charset="0"/>
              <a:ea typeface="+mn-ea"/>
              <a:cs typeface="+mn-cs"/>
            </a:endParaRPr>
          </a:p>
          <a:p>
            <a:pPr indent="-228600" defTabSz="914400">
              <a:lnSpc>
                <a:spcPct val="90000"/>
              </a:lnSpc>
              <a:buFont typeface="Arial" panose="020B0604020202020204" pitchFamily="34" charset="0"/>
              <a:buChar char="•"/>
              <a:defRPr/>
            </a:pPr>
            <a:r>
              <a:rPr lang="en-US" altLang="en-US" dirty="0">
                <a:solidFill>
                  <a:srgbClr val="000000"/>
                </a:solidFill>
                <a:latin typeface="Garamond" panose="02020404030301010803" pitchFamily="18" charset="0"/>
                <a:ea typeface="+mn-ea"/>
                <a:cs typeface="+mn-cs"/>
              </a:rPr>
              <a:t>Any group that has an actual or potential interest in or impact on an organization’s ability to achieve its objectives:</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Financial institutions</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Customers</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Employees</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Shareholders</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Media</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Government organizations</a:t>
            </a:r>
          </a:p>
          <a:p>
            <a:pPr marL="1371600" lvl="2" indent="-228600" defTabSz="914400">
              <a:lnSpc>
                <a:spcPct val="90000"/>
              </a:lnSpc>
              <a:buFont typeface="Arial" panose="020B0604020202020204" pitchFamily="34" charset="0"/>
              <a:buChar char="•"/>
              <a:defRPr/>
            </a:pPr>
            <a:r>
              <a:rPr lang="en-US" altLang="en-US" sz="2400" dirty="0">
                <a:solidFill>
                  <a:srgbClr val="000000"/>
                </a:solidFill>
                <a:latin typeface="Garamond" panose="02020404030301010803" pitchFamily="18" charset="0"/>
                <a:ea typeface="+mn-ea"/>
                <a:cs typeface="+mn-cs"/>
              </a:rPr>
              <a:t>Local authorities</a:t>
            </a:r>
          </a:p>
          <a:p>
            <a:pPr marL="914400" lvl="1" indent="-228600" defTabSz="914400">
              <a:lnSpc>
                <a:spcPct val="90000"/>
              </a:lnSpc>
              <a:buFont typeface="Arial" panose="020B0604020202020204" pitchFamily="34" charset="0"/>
              <a:buChar char="•"/>
              <a:defRPr/>
            </a:pPr>
            <a:endParaRPr lang="en-US" altLang="en-US" sz="2400" dirty="0">
              <a:solidFill>
                <a:srgbClr val="000000"/>
              </a:solidFill>
              <a:latin typeface="+mn-lt"/>
              <a:ea typeface="+mn-ea"/>
              <a:cs typeface="+mn-cs"/>
            </a:endParaRPr>
          </a:p>
          <a:p>
            <a:pPr indent="-228600" defTabSz="914400">
              <a:lnSpc>
                <a:spcPct val="90000"/>
              </a:lnSpc>
              <a:buFont typeface="Arial" panose="020B0604020202020204" pitchFamily="34" charset="0"/>
              <a:buChar char="•"/>
              <a:defRPr/>
            </a:pPr>
            <a:endParaRPr lang="en-US" altLang="en-US" dirty="0">
              <a:solidFill>
                <a:srgbClr val="000000"/>
              </a:solidFill>
              <a:latin typeface="+mn-lt"/>
              <a:ea typeface="+mn-ea"/>
              <a:cs typeface="+mn-cs"/>
            </a:endParaRPr>
          </a:p>
          <a:p>
            <a:pPr indent="-228600" defTabSz="914400">
              <a:lnSpc>
                <a:spcPct val="90000"/>
              </a:lnSpc>
              <a:buFont typeface="Arial" panose="020B0604020202020204" pitchFamily="34" charset="0"/>
              <a:buChar char="•"/>
              <a:defRPr/>
            </a:pPr>
            <a:endParaRPr lang="en-US" dirty="0">
              <a:solidFill>
                <a:srgbClr val="000000"/>
              </a:solidFill>
              <a:latin typeface="+mn-lt"/>
              <a:ea typeface="+mn-ea"/>
              <a:cs typeface="+mn-cs"/>
            </a:endParaRPr>
          </a:p>
        </p:txBody>
      </p:sp>
      <p:sp>
        <p:nvSpPr>
          <p:cNvPr id="36869" name="Footer Placeholder 4"/>
          <p:cNvSpPr>
            <a:spLocks noGrp="1"/>
          </p:cNvSpPr>
          <p:nvPr>
            <p:ph type="ftr" sz="quarter" idx="9"/>
          </p:nvPr>
        </p:nvSpPr>
        <p:spPr bwMode="auto">
          <a:xfrm>
            <a:off x="5536367" y="6223702"/>
            <a:ext cx="5289562"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pPr>
            <a:endParaRPr lang="en-US" altLang="en-US" sz="1000" kern="1200">
              <a:solidFill>
                <a:srgbClr val="898989"/>
              </a:solidFill>
              <a:latin typeface="+mn-lt"/>
              <a:ea typeface="+mn-ea"/>
              <a:cs typeface="+mn-cs"/>
            </a:endParaRPr>
          </a:p>
        </p:txBody>
      </p:sp>
      <p:sp>
        <p:nvSpPr>
          <p:cNvPr id="36868"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DEC50FC8-8807-4347-B952-92AD36DA6629}" type="slidenum">
              <a:rPr lang="en-US" altLang="en-US" sz="1000">
                <a:solidFill>
                  <a:srgbClr val="898989"/>
                </a:solidFill>
                <a:latin typeface="+mn-lt"/>
                <a:ea typeface="+mn-ea"/>
              </a:rPr>
              <a:pPr defTabSz="914400" fontAlgn="base">
                <a:spcBef>
                  <a:spcPct val="0"/>
                </a:spcBef>
                <a:spcAft>
                  <a:spcPts val="600"/>
                </a:spcAft>
              </a:pPr>
              <a:t>33</a:t>
            </a:fld>
            <a:endParaRPr lang="en-US" altLang="en-US" sz="1000">
              <a:solidFill>
                <a:srgbClr val="898989"/>
              </a:solidFill>
              <a:latin typeface="+mn-lt"/>
              <a:ea typeface="+mn-ea"/>
            </a:endParaRPr>
          </a:p>
        </p:txBody>
      </p:sp>
    </p:spTree>
    <p:extLst>
      <p:ext uri="{BB962C8B-B14F-4D97-AF65-F5344CB8AC3E}">
        <p14:creationId xmlns:p14="http://schemas.microsoft.com/office/powerpoint/2010/main" val="1446401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1179226" y="826680"/>
            <a:ext cx="9833548" cy="1325563"/>
          </a:xfrm>
        </p:spPr>
        <p:txBody>
          <a:bodyPr vert="horz" lIns="91440" tIns="45720" rIns="91440" bIns="45720" rtlCol="0" anchor="ctr">
            <a:normAutofit/>
          </a:bodyPr>
          <a:lstStyle/>
          <a:p>
            <a:pPr lvl="0" defTabSz="914400">
              <a:lnSpc>
                <a:spcPct val="90000"/>
              </a:lnSpc>
              <a:spcBef>
                <a:spcPct val="0"/>
              </a:spcBef>
            </a:pPr>
            <a:br>
              <a:rPr lang="en-US" sz="4000" kern="1200" dirty="0">
                <a:solidFill>
                  <a:srgbClr val="FFFFFF"/>
                </a:solidFill>
                <a:latin typeface="+mj-lt"/>
                <a:ea typeface="+mj-ea"/>
                <a:cs typeface="+mj-cs"/>
              </a:rPr>
            </a:br>
            <a:r>
              <a:rPr lang="en-US" sz="4800" b="1" kern="1200" dirty="0">
                <a:solidFill>
                  <a:srgbClr val="FFFFFF"/>
                </a:solidFill>
                <a:latin typeface="Garamond" panose="02020404030301010803" pitchFamily="18" charset="0"/>
                <a:ea typeface="+mj-ea"/>
                <a:cs typeface="+mj-cs"/>
              </a:rPr>
              <a:t>Marketing Analysis (SWOT)</a:t>
            </a:r>
          </a:p>
        </p:txBody>
      </p:sp>
      <p:sp>
        <p:nvSpPr>
          <p:cNvPr id="3" name="Content Placeholder 2"/>
          <p:cNvSpPr txBox="1">
            <a:spLocks noGrp="1"/>
          </p:cNvSpPr>
          <p:nvPr>
            <p:ph idx="4294967295"/>
          </p:nvPr>
        </p:nvSpPr>
        <p:spPr>
          <a:xfrm>
            <a:off x="1179226" y="3092970"/>
            <a:ext cx="9833548" cy="2693976"/>
          </a:xfrm>
        </p:spPr>
        <p:txBody>
          <a:bodyPr vert="horz" lIns="91440" tIns="45720" rIns="91440" bIns="45720" rtlCol="0">
            <a:normAutofit/>
          </a:bodyPr>
          <a:lstStyle/>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Managing the marketing function begins with a complete analysis of the company’s situation. </a:t>
            </a:r>
          </a:p>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The marketer should conduct a SWOT analysis</a:t>
            </a:r>
          </a:p>
          <a:p>
            <a:pPr lvl="0" indent="-228600" defTabSz="914400">
              <a:lnSpc>
                <a:spcPct val="90000"/>
              </a:lnSpc>
              <a:buFont typeface="Arial" panose="020B0604020202020204" pitchFamily="34" charset="0"/>
              <a:buChar char="•"/>
            </a:pPr>
            <a:r>
              <a:rPr lang="en-US" b="1" dirty="0">
                <a:solidFill>
                  <a:srgbClr val="000000"/>
                </a:solidFill>
                <a:latin typeface="Garamond" panose="02020404030301010803" pitchFamily="18" charset="0"/>
                <a:ea typeface="+mn-ea"/>
                <a:cs typeface="+mn-cs"/>
              </a:rPr>
              <a:t>SWOT analysis </a:t>
            </a:r>
            <a:r>
              <a:rPr lang="en-US" dirty="0">
                <a:solidFill>
                  <a:srgbClr val="000000"/>
                </a:solidFill>
                <a:latin typeface="Garamond" panose="02020404030301010803" pitchFamily="18" charset="0"/>
                <a:ea typeface="+mn-ea"/>
                <a:cs typeface="+mn-cs"/>
              </a:rPr>
              <a:t>: An overall evaluation of the company’s</a:t>
            </a:r>
          </a:p>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Strengths (S), Weaknesses (W),</a:t>
            </a:r>
          </a:p>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Opportunities (O), Threats (T).</a:t>
            </a:r>
          </a:p>
        </p:txBody>
      </p:sp>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eaLnBrk="1" fontAlgn="auto" latinLnBrk="0" hangingPunct="1">
              <a:spcBef>
                <a:spcPts val="0"/>
              </a:spcBef>
              <a:spcAft>
                <a:spcPts val="600"/>
              </a:spcAft>
              <a:buClrTx/>
              <a:buSzTx/>
              <a:buFontTx/>
              <a:buNone/>
              <a:tabLst/>
              <a:defRPr sz="1800" b="0" i="0" u="none" strike="noStrike" kern="0" cap="none" spc="0" baseline="0">
                <a:solidFill>
                  <a:srgbClr val="000000"/>
                </a:solidFill>
                <a:uFillTx/>
              </a:defRPr>
            </a:pPr>
            <a:fld id="{99090690-3555-4B2C-BA9B-C2625C8CF3B8}" type="slidenum">
              <a:rPr kumimoji="0" lang="en-GB" sz="1800" b="0" i="0" u="none" strike="noStrike" kern="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spcBef>
                  <a:spcPts val="0"/>
                </a:spcBef>
                <a:spcAft>
                  <a:spcPts val="600"/>
                </a:spcAft>
                <a:buClrTx/>
                <a:buSzTx/>
                <a:buFontTx/>
                <a:buNone/>
                <a:tabLst/>
                <a:defRPr sz="1800" b="0" i="0" u="none" strike="noStrike" kern="0" cap="none" spc="0" baseline="0">
                  <a:solidFill>
                    <a:srgbClr val="000000"/>
                  </a:solidFill>
                  <a:uFillTx/>
                </a:defRPr>
              </a:pPr>
              <a:t>34</a:t>
            </a:fld>
            <a:endParaRPr kumimoji="0" lang="en-US" sz="1000" b="0" i="0" u="none" strike="noStrike" kern="1200" cap="none" spc="0" normalizeH="0" baseline="0" noProof="0">
              <a:ln>
                <a:noFill/>
              </a:ln>
              <a:solidFill>
                <a:srgbClr val="000000"/>
              </a:solidFill>
              <a:effectLst/>
              <a:uLnTx/>
              <a:uFillTx/>
              <a:latin typeface="Garamond"/>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640079" y="2053641"/>
            <a:ext cx="3669161" cy="2760098"/>
          </a:xfrm>
        </p:spPr>
        <p:txBody>
          <a:bodyPr vert="horz" lIns="91440" tIns="45720" rIns="91440" bIns="45720" rtlCol="0" anchor="ctr">
            <a:normAutofit/>
          </a:bodyPr>
          <a:lstStyle/>
          <a:p>
            <a:pPr lvl="0" algn="l" defTabSz="914400">
              <a:lnSpc>
                <a:spcPct val="90000"/>
              </a:lnSpc>
              <a:spcBef>
                <a:spcPct val="0"/>
              </a:spcBef>
            </a:pPr>
            <a:r>
              <a:rPr lang="en-US" kern="1200" dirty="0">
                <a:solidFill>
                  <a:srgbClr val="FFFFFF"/>
                </a:solidFill>
                <a:latin typeface="Garamond" panose="02020404030301010803" pitchFamily="18" charset="0"/>
                <a:ea typeface="+mj-ea"/>
                <a:cs typeface="+mj-cs"/>
              </a:rPr>
              <a:t>SWOT Analysis</a:t>
            </a:r>
          </a:p>
        </p:txBody>
      </p:sp>
      <p:sp>
        <p:nvSpPr>
          <p:cNvPr id="3" name="Content Placeholder 2"/>
          <p:cNvSpPr txBox="1">
            <a:spLocks noGrp="1"/>
          </p:cNvSpPr>
          <p:nvPr>
            <p:ph idx="4294967295"/>
          </p:nvPr>
        </p:nvSpPr>
        <p:spPr>
          <a:xfrm>
            <a:off x="6090574" y="801866"/>
            <a:ext cx="5306084" cy="5230634"/>
          </a:xfrm>
        </p:spPr>
        <p:txBody>
          <a:bodyPr vert="horz" lIns="91440" tIns="45720" rIns="91440" bIns="45720" rtlCol="0" anchor="ctr">
            <a:normAutofit/>
          </a:bodyPr>
          <a:lstStyle/>
          <a:p>
            <a:pPr lvl="0" indent="-228600" defTabSz="914400">
              <a:lnSpc>
                <a:spcPct val="90000"/>
              </a:lnSpc>
              <a:buFont typeface="Arial" panose="020B0604020202020204" pitchFamily="34" charset="0"/>
              <a:buChar char="•"/>
            </a:pPr>
            <a:r>
              <a:rPr lang="en-US" sz="2200" b="1" dirty="0">
                <a:solidFill>
                  <a:srgbClr val="000000"/>
                </a:solidFill>
                <a:latin typeface="Garamond" panose="02020404030301010803" pitchFamily="18" charset="0"/>
                <a:ea typeface="+mn-ea"/>
                <a:cs typeface="+mn-cs"/>
              </a:rPr>
              <a:t>Strengths</a:t>
            </a:r>
            <a:r>
              <a:rPr lang="en-US" sz="2200" dirty="0">
                <a:solidFill>
                  <a:srgbClr val="000000"/>
                </a:solidFill>
                <a:latin typeface="Garamond" panose="02020404030301010803" pitchFamily="18" charset="0"/>
                <a:ea typeface="+mn-ea"/>
                <a:cs typeface="+mn-cs"/>
              </a:rPr>
              <a:t>: internal capabilities, resources, and positive situational factors that may help the company serve its customers and achieve its objectives.</a:t>
            </a:r>
          </a:p>
          <a:p>
            <a:pPr lvl="0" indent="-228600" defTabSz="914400">
              <a:lnSpc>
                <a:spcPct val="90000"/>
              </a:lnSpc>
              <a:buFont typeface="Arial" panose="020B0604020202020204" pitchFamily="34" charset="0"/>
              <a:buChar char="•"/>
            </a:pPr>
            <a:r>
              <a:rPr lang="en-US" sz="2200" b="1" dirty="0">
                <a:solidFill>
                  <a:srgbClr val="000000"/>
                </a:solidFill>
                <a:latin typeface="Garamond" panose="02020404030301010803" pitchFamily="18" charset="0"/>
                <a:ea typeface="+mn-ea"/>
                <a:cs typeface="+mn-cs"/>
              </a:rPr>
              <a:t>Weaknesses</a:t>
            </a:r>
            <a:r>
              <a:rPr lang="en-US" sz="2200" dirty="0">
                <a:solidFill>
                  <a:srgbClr val="000000"/>
                </a:solidFill>
                <a:latin typeface="Garamond" panose="02020404030301010803" pitchFamily="18" charset="0"/>
                <a:ea typeface="+mn-ea"/>
                <a:cs typeface="+mn-cs"/>
              </a:rPr>
              <a:t>:  internal limitations and negative situational factors that may interfere with the company’s performance. </a:t>
            </a:r>
          </a:p>
          <a:p>
            <a:pPr lvl="0" indent="-228600" defTabSz="914400">
              <a:lnSpc>
                <a:spcPct val="90000"/>
              </a:lnSpc>
              <a:buFont typeface="Arial" panose="020B0604020202020204" pitchFamily="34" charset="0"/>
              <a:buChar char="•"/>
            </a:pPr>
            <a:r>
              <a:rPr lang="en-US" sz="2200" b="1" dirty="0">
                <a:solidFill>
                  <a:srgbClr val="000000"/>
                </a:solidFill>
                <a:latin typeface="Garamond" panose="02020404030301010803" pitchFamily="18" charset="0"/>
                <a:ea typeface="+mn-ea"/>
                <a:cs typeface="+mn-cs"/>
              </a:rPr>
              <a:t>Opportunities</a:t>
            </a:r>
            <a:r>
              <a:rPr lang="en-US" sz="2200" dirty="0">
                <a:solidFill>
                  <a:srgbClr val="000000"/>
                </a:solidFill>
                <a:latin typeface="Garamond" panose="02020404030301010803" pitchFamily="18" charset="0"/>
                <a:ea typeface="+mn-ea"/>
                <a:cs typeface="+mn-cs"/>
              </a:rPr>
              <a:t> are favorable factors or trends in the external environment that the company may be able to exploit to its advantage. </a:t>
            </a:r>
          </a:p>
          <a:p>
            <a:pPr lvl="0" indent="-228600" defTabSz="914400">
              <a:lnSpc>
                <a:spcPct val="90000"/>
              </a:lnSpc>
              <a:buFont typeface="Arial" panose="020B0604020202020204" pitchFamily="34" charset="0"/>
              <a:buChar char="•"/>
            </a:pPr>
            <a:r>
              <a:rPr lang="en-US" sz="2200" dirty="0">
                <a:solidFill>
                  <a:srgbClr val="000000"/>
                </a:solidFill>
                <a:latin typeface="Garamond" panose="02020404030301010803" pitchFamily="18" charset="0"/>
                <a:ea typeface="+mn-ea"/>
                <a:cs typeface="+mn-cs"/>
              </a:rPr>
              <a:t> </a:t>
            </a:r>
            <a:r>
              <a:rPr lang="en-US" sz="2200" b="1" dirty="0">
                <a:solidFill>
                  <a:srgbClr val="000000"/>
                </a:solidFill>
                <a:latin typeface="Garamond" panose="02020404030301010803" pitchFamily="18" charset="0"/>
                <a:ea typeface="+mn-ea"/>
                <a:cs typeface="+mn-cs"/>
              </a:rPr>
              <a:t>Threats</a:t>
            </a:r>
            <a:r>
              <a:rPr lang="en-US" sz="2200" dirty="0">
                <a:solidFill>
                  <a:srgbClr val="000000"/>
                </a:solidFill>
                <a:latin typeface="Garamond" panose="02020404030301010803" pitchFamily="18" charset="0"/>
                <a:ea typeface="+mn-ea"/>
                <a:cs typeface="+mn-cs"/>
              </a:rPr>
              <a:t> are unfavorable external factors or trends that may present challenges to performance</a:t>
            </a:r>
          </a:p>
        </p:txBody>
      </p:sp>
    </p:spTree>
    <p:extLst>
      <p:ext uri="{BB962C8B-B14F-4D97-AF65-F5344CB8AC3E}">
        <p14:creationId xmlns:p14="http://schemas.microsoft.com/office/powerpoint/2010/main" val="31395050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3"/>
          <p:cNvSpPr txBox="1"/>
          <p:nvPr/>
        </p:nvSpPr>
        <p:spPr>
          <a:xfrm>
            <a:off x="643469" y="1782981"/>
            <a:ext cx="4008384" cy="4393982"/>
          </a:xfrm>
          <a:prstGeom prst="rect">
            <a:avLst/>
          </a:prstGeom>
        </p:spPr>
        <p:txBody>
          <a:bodyPr vert="horz" lIns="91440" tIns="45720" rIns="91440" bIns="45720" rtlCol="0" anchorCtr="0" compatLnSpc="1">
            <a:normAutofit/>
          </a:bodyPr>
          <a:lstStyle/>
          <a:p>
            <a:pPr marL="0" marR="0" lvl="0" indent="-228600" fontAlgn="auto">
              <a:lnSpc>
                <a:spcPct val="90000"/>
              </a:lnSpc>
              <a:spcBef>
                <a:spcPts val="0"/>
              </a:spcBef>
              <a:spcAft>
                <a:spcPts val="600"/>
              </a:spcAft>
              <a:buFont typeface="Arial" panose="020B0604020202020204" pitchFamily="34" charset="0"/>
              <a:buChar char="•"/>
              <a:tabLst/>
              <a:defRPr sz="1800" b="0" i="0" u="none" strike="noStrike" kern="0" cap="none" spc="0" baseline="0">
                <a:solidFill>
                  <a:srgbClr val="000000"/>
                </a:solidFill>
                <a:uFillTx/>
              </a:defRPr>
            </a:pPr>
            <a:endParaRPr lang="en-US" sz="2000" b="0" i="0" u="none" strike="noStrike" cap="none" spc="0" baseline="0" dirty="0">
              <a:uFillTx/>
            </a:endParaRPr>
          </a:p>
        </p:txBody>
      </p:sp>
      <p:grpSp>
        <p:nvGrpSpPr>
          <p:cNvPr id="10" name="Group 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8"/>
          <p:cNvPicPr>
            <a:picLocks noChangeAspect="1"/>
          </p:cNvPicPr>
          <p:nvPr/>
        </p:nvPicPr>
        <p:blipFill>
          <a:blip r:embed="rId2"/>
          <a:stretch>
            <a:fillRect/>
          </a:stretch>
        </p:blipFill>
        <p:spPr>
          <a:xfrm>
            <a:off x="1857984" y="505838"/>
            <a:ext cx="8229600" cy="5639035"/>
          </a:xfrm>
          <a:prstGeom prst="rect">
            <a:avLst/>
          </a:prstGeom>
          <a:noFill/>
        </p:spPr>
      </p:pic>
      <p:grpSp>
        <p:nvGrpSpPr>
          <p:cNvPr id="14" name="Group 1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2" name="Rectangle 1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1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E338E961-C24A-4642-92A1-59A2A4B06B5D}"/>
              </a:ext>
            </a:extLst>
          </p:cNvPr>
          <p:cNvSpPr/>
          <p:nvPr/>
        </p:nvSpPr>
        <p:spPr>
          <a:xfrm flipH="1">
            <a:off x="11381173" y="6198989"/>
            <a:ext cx="53549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6C5149-A1A2-411E-82C7-36B266E152F5}" type="slidenum">
              <a:rPr lang="en-US">
                <a:solidFill>
                  <a:prstClr val="black"/>
                </a:solidFill>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idx="4294967295"/>
          </p:nvPr>
        </p:nvSpPr>
        <p:spPr>
          <a:xfrm>
            <a:off x="5453276" y="802955"/>
            <a:ext cx="6016673" cy="1454051"/>
          </a:xfrm>
        </p:spPr>
        <p:txBody>
          <a:bodyPr vert="horz" lIns="91440" tIns="45720" rIns="91440" bIns="45720" rtlCol="0" anchor="ctr">
            <a:normAutofit/>
          </a:bodyPr>
          <a:lstStyle/>
          <a:p>
            <a:pPr algn="l" defTabSz="914400">
              <a:lnSpc>
                <a:spcPct val="90000"/>
              </a:lnSpc>
              <a:spcBef>
                <a:spcPct val="0"/>
              </a:spcBef>
            </a:pPr>
            <a:r>
              <a:rPr lang="en-US" b="1" dirty="0">
                <a:solidFill>
                  <a:schemeClr val="accent5">
                    <a:lumMod val="75000"/>
                  </a:schemeClr>
                </a:solidFill>
                <a:latin typeface="Garamond" panose="02020404030301010803" pitchFamily="18" charset="0"/>
                <a:ea typeface="+mj-ea"/>
                <a:cs typeface="+mj-cs"/>
              </a:rPr>
              <a:t>Seminar  Activity </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3" cstate="print">
            <a:alphaModFix/>
          </a:blip>
          <a:srcRect l="16190" r="28429"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4294967295"/>
          </p:nvPr>
        </p:nvSpPr>
        <p:spPr>
          <a:xfrm>
            <a:off x="5453277" y="2421682"/>
            <a:ext cx="5614875" cy="3639289"/>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Choose a company  from any of the three industries: Food retail,  Automotive and Hospitality  and  undertake the following activities;</a:t>
            </a:r>
          </a:p>
          <a:p>
            <a:pPr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Identify the company's mission and vision </a:t>
            </a:r>
          </a:p>
          <a:p>
            <a:pPr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Carry out a micro &amp; macro environmental analysis of the company </a:t>
            </a:r>
          </a:p>
          <a:p>
            <a:pPr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As future marketing executives, what does this analysis tell you about the company's situation?. Identify 3 most important factors.</a:t>
            </a:r>
          </a:p>
        </p:txBody>
      </p:sp>
    </p:spTree>
    <p:extLst>
      <p:ext uri="{BB962C8B-B14F-4D97-AF65-F5344CB8AC3E}">
        <p14:creationId xmlns:p14="http://schemas.microsoft.com/office/powerpoint/2010/main" val="3992901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idx="4294967295"/>
          </p:nvPr>
        </p:nvSpPr>
        <p:spPr>
          <a:xfrm>
            <a:off x="4672668" y="291831"/>
            <a:ext cx="6903247" cy="969552"/>
          </a:xfrm>
        </p:spPr>
        <p:txBody>
          <a:bodyPr vert="horz" lIns="91440" tIns="45720" rIns="91440" bIns="45720" rtlCol="0" anchor="ctr">
            <a:normAutofit fontScale="90000"/>
          </a:bodyPr>
          <a:lstStyle/>
          <a:p>
            <a:pPr algn="l" defTabSz="914400" fontAlgn="base">
              <a:lnSpc>
                <a:spcPct val="90000"/>
              </a:lnSpc>
              <a:spcBef>
                <a:spcPct val="0"/>
              </a:spcBef>
              <a:spcAft>
                <a:spcPct val="0"/>
              </a:spcAft>
              <a:defRPr/>
            </a:pPr>
            <a:r>
              <a:rPr lang="en-US" b="1" kern="1200" dirty="0">
                <a:solidFill>
                  <a:srgbClr val="FFC000"/>
                </a:solidFill>
                <a:latin typeface="Garamond" panose="02020404030301010803" pitchFamily="18" charset="0"/>
                <a:ea typeface="+mj-ea"/>
                <a:cs typeface="+mj-cs"/>
              </a:rPr>
              <a:t>The Marketing Environment</a:t>
            </a:r>
          </a:p>
        </p:txBody>
      </p:sp>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descr="Y:\Review &amp; Final Models\PNG Files\CIM CAM ARU Diagrams\CIM CAM Diagrams\WIM\Three-levels-of-organisation-environment.png"/>
          <p:cNvPicPr>
            <a:picLocks noChangeAspect="1" noChangeArrowheads="1"/>
          </p:cNvPicPr>
          <p:nvPr/>
        </p:nvPicPr>
        <p:blipFill>
          <a:blip r:embed="rId4" cstate="print"/>
          <a:stretch>
            <a:fillRect/>
          </a:stretch>
        </p:blipFill>
        <p:spPr bwMode="auto">
          <a:xfrm>
            <a:off x="0" y="1641755"/>
            <a:ext cx="5000438" cy="3793786"/>
          </a:xfrm>
          <a:prstGeom prst="rect">
            <a:avLst/>
          </a:prstGeom>
          <a:noFill/>
        </p:spPr>
      </p:pic>
      <p:sp>
        <p:nvSpPr>
          <p:cNvPr id="5" name="Rectangle 3"/>
          <p:cNvSpPr txBox="1">
            <a:spLocks noChangeArrowheads="1"/>
          </p:cNvSpPr>
          <p:nvPr/>
        </p:nvSpPr>
        <p:spPr bwMode="auto">
          <a:xfrm>
            <a:off x="5503178" y="1641755"/>
            <a:ext cx="6339633" cy="4395061"/>
          </a:xfrm>
          <a:prstGeom prst="rect">
            <a:avLst/>
          </a:prstGeom>
        </p:spPr>
        <p:txBody>
          <a:bodyPr vert="horz" lIns="91440" tIns="45720" rIns="91440" bIns="45720" numCol="1" rtlCol="0" anchor="ctr"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lr>
                <a:srgbClr val="5690D8"/>
              </a:buClr>
              <a:buFont typeface="Wingdings" pitchFamily="2" charset="2"/>
              <a:buChar char="§"/>
              <a:defRPr sz="2200">
                <a:solidFill>
                  <a:srgbClr val="7F7F7F"/>
                </a:solidFill>
                <a:latin typeface="+mn-lt"/>
                <a:ea typeface="+mn-ea"/>
                <a:cs typeface="+mn-cs"/>
              </a:defRPr>
            </a:lvl1pPr>
            <a:lvl2pPr marL="742950" indent="-285750" algn="l" rtl="0" eaLnBrk="0" fontAlgn="base" hangingPunct="0">
              <a:spcBef>
                <a:spcPct val="20000"/>
              </a:spcBef>
              <a:spcAft>
                <a:spcPct val="0"/>
              </a:spcAft>
              <a:buClr>
                <a:srgbClr val="5690D8"/>
              </a:buClr>
              <a:buFont typeface="Verdana" pitchFamily="34" charset="0"/>
              <a:buChar char="-"/>
              <a:defRPr sz="2800">
                <a:solidFill>
                  <a:srgbClr val="7F7F7F"/>
                </a:solidFill>
                <a:latin typeface="+mn-lt"/>
              </a:defRPr>
            </a:lvl2pPr>
            <a:lvl3pPr marL="1143000" indent="-228600" algn="l" rtl="0" eaLnBrk="0" fontAlgn="base" hangingPunct="0">
              <a:spcBef>
                <a:spcPct val="20000"/>
              </a:spcBef>
              <a:spcAft>
                <a:spcPct val="0"/>
              </a:spcAft>
              <a:buClr>
                <a:srgbClr val="5690D8"/>
              </a:buClr>
              <a:buFont typeface="Wingdings" pitchFamily="2" charset="2"/>
              <a:buChar char="§"/>
              <a:defRPr sz="1600">
                <a:solidFill>
                  <a:srgbClr val="7F7F7F"/>
                </a:solidFill>
                <a:latin typeface="+mn-lt"/>
              </a:defRPr>
            </a:lvl3pPr>
            <a:lvl4pPr marL="1600200" indent="-228600" algn="l" rtl="0" eaLnBrk="0" fontAlgn="base" hangingPunct="0">
              <a:spcBef>
                <a:spcPct val="20000"/>
              </a:spcBef>
              <a:spcAft>
                <a:spcPct val="0"/>
              </a:spcAft>
              <a:buClr>
                <a:srgbClr val="5690D8"/>
              </a:buClr>
              <a:buFont typeface="Wingdings" pitchFamily="2" charset="2"/>
              <a:buChar char="§"/>
              <a:defRPr sz="1200" b="1">
                <a:solidFill>
                  <a:srgbClr val="7F7F7F"/>
                </a:solidFill>
                <a:latin typeface="+mn-lt"/>
              </a:defRPr>
            </a:lvl4pPr>
            <a:lvl5pPr marL="2057400" indent="-228600" algn="l" rtl="0" eaLnBrk="0" fontAlgn="base" hangingPunct="0">
              <a:spcBef>
                <a:spcPct val="20000"/>
              </a:spcBef>
              <a:spcAft>
                <a:spcPct val="0"/>
              </a:spcAft>
              <a:buClr>
                <a:srgbClr val="5690D8"/>
              </a:buClr>
              <a:buFont typeface="Wingdings" pitchFamily="2" charset="2"/>
              <a:buChar char="§"/>
              <a:defRPr sz="1200" b="1">
                <a:solidFill>
                  <a:srgbClr val="7F7F7F"/>
                </a:solidFill>
                <a:latin typeface="+mn-lt"/>
              </a:defRPr>
            </a:lvl5pPr>
            <a:lvl6pPr marL="25146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6pPr>
            <a:lvl7pPr marL="29718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7pPr>
            <a:lvl8pPr marL="34290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8pPr>
            <a:lvl9pPr marL="3886200" indent="-228600" algn="l" rtl="0" fontAlgn="base">
              <a:spcBef>
                <a:spcPct val="20000"/>
              </a:spcBef>
              <a:spcAft>
                <a:spcPct val="0"/>
              </a:spcAft>
              <a:buClr>
                <a:srgbClr val="5690D8"/>
              </a:buClr>
              <a:buFont typeface="Wingdings" pitchFamily="2" charset="2"/>
              <a:buChar char="§"/>
              <a:defRPr sz="1200" b="1">
                <a:solidFill>
                  <a:srgbClr val="7F7F7F"/>
                </a:solidFill>
                <a:latin typeface="+mn-lt"/>
              </a:defRPr>
            </a:lvl9pPr>
          </a:lstStyle>
          <a:p>
            <a:pPr marL="0" indent="0" eaLnBrk="1" hangingPunct="1">
              <a:lnSpc>
                <a:spcPct val="90000"/>
              </a:lnSpc>
              <a:buNone/>
              <a:defRPr/>
            </a:pPr>
            <a:endParaRPr lang="en-US" sz="5700" dirty="0">
              <a:solidFill>
                <a:schemeClr val="accent1">
                  <a:lumMod val="75000"/>
                </a:schemeClr>
              </a:solidFill>
              <a:latin typeface="Garamond" panose="02020404030301010803" pitchFamily="18" charset="0"/>
            </a:endParaRPr>
          </a:p>
          <a:p>
            <a:pPr marL="0" indent="0" eaLnBrk="1" hangingPunct="1">
              <a:lnSpc>
                <a:spcPct val="90000"/>
              </a:lnSpc>
              <a:buNone/>
              <a:defRPr/>
            </a:pPr>
            <a:endParaRPr lang="en-US" sz="5700" dirty="0">
              <a:solidFill>
                <a:schemeClr val="accent1">
                  <a:lumMod val="75000"/>
                </a:schemeClr>
              </a:solidFill>
              <a:latin typeface="Garamond" panose="02020404030301010803" pitchFamily="18" charset="0"/>
            </a:endParaRPr>
          </a:p>
          <a:p>
            <a:pPr marL="0" indent="0" eaLnBrk="1" hangingPunct="1">
              <a:lnSpc>
                <a:spcPct val="90000"/>
              </a:lnSpc>
              <a:buNone/>
              <a:defRPr/>
            </a:pPr>
            <a:endParaRPr lang="en-US" sz="5700" dirty="0">
              <a:solidFill>
                <a:schemeClr val="accent1">
                  <a:lumMod val="75000"/>
                </a:schemeClr>
              </a:solidFill>
              <a:latin typeface="Garamond" panose="02020404030301010803" pitchFamily="18" charset="0"/>
            </a:endParaRPr>
          </a:p>
          <a:p>
            <a:pPr marL="0" indent="0" eaLnBrk="1" hangingPunct="1">
              <a:lnSpc>
                <a:spcPct val="90000"/>
              </a:lnSpc>
              <a:buNone/>
              <a:defRPr/>
            </a:pPr>
            <a:r>
              <a:rPr lang="en-US" sz="5700" dirty="0">
                <a:solidFill>
                  <a:schemeClr val="accent1">
                    <a:lumMod val="75000"/>
                  </a:schemeClr>
                </a:solidFill>
                <a:latin typeface="Garamond" panose="02020404030301010803" pitchFamily="18" charset="0"/>
              </a:rPr>
              <a:t>The Three Levels in the Environment :</a:t>
            </a:r>
          </a:p>
          <a:p>
            <a:pPr marL="0" indent="0" eaLnBrk="1" hangingPunct="1">
              <a:lnSpc>
                <a:spcPct val="90000"/>
              </a:lnSpc>
              <a:buNone/>
              <a:defRPr/>
            </a:pPr>
            <a:endParaRPr lang="en-US" sz="5700" dirty="0">
              <a:solidFill>
                <a:schemeClr val="accent1">
                  <a:lumMod val="75000"/>
                </a:schemeClr>
              </a:solidFill>
              <a:latin typeface="Garamond" panose="02020404030301010803" pitchFamily="18" charset="0"/>
            </a:endParaRPr>
          </a:p>
          <a:p>
            <a:pPr marL="0" indent="0" eaLnBrk="1" hangingPunct="1">
              <a:lnSpc>
                <a:spcPct val="90000"/>
              </a:lnSpc>
              <a:buNone/>
              <a:defRPr/>
            </a:pPr>
            <a:endParaRPr lang="en-US" sz="5700" dirty="0">
              <a:solidFill>
                <a:schemeClr val="accent1">
                  <a:lumMod val="75000"/>
                </a:schemeClr>
              </a:solidFill>
              <a:latin typeface="Garamond" panose="02020404030301010803" pitchFamily="18" charset="0"/>
            </a:endParaRPr>
          </a:p>
          <a:p>
            <a:pPr marL="0" indent="-228600">
              <a:lnSpc>
                <a:spcPct val="90000"/>
              </a:lnSpc>
              <a:buFont typeface="Arial" panose="020B0604020202020204" pitchFamily="34" charset="0"/>
              <a:buChar char="•"/>
              <a:defRPr/>
            </a:pPr>
            <a:r>
              <a:rPr lang="en-US" sz="6000" dirty="0">
                <a:solidFill>
                  <a:schemeClr val="accent6"/>
                </a:solidFill>
                <a:latin typeface="Garamond" panose="02020404030301010803" pitchFamily="18" charset="0"/>
              </a:rPr>
              <a:t>Internal Environment -</a:t>
            </a:r>
          </a:p>
          <a:p>
            <a:pPr marL="0" indent="-228600">
              <a:lnSpc>
                <a:spcPct val="90000"/>
              </a:lnSpc>
              <a:buFont typeface="Arial" panose="020B0604020202020204" pitchFamily="34" charset="0"/>
              <a:buChar char="•"/>
              <a:defRPr/>
            </a:pPr>
            <a:r>
              <a:rPr lang="en-US" sz="6000" dirty="0">
                <a:solidFill>
                  <a:schemeClr val="accent6"/>
                </a:solidFill>
                <a:latin typeface="Garamond" panose="02020404030301010803" pitchFamily="18" charset="0"/>
              </a:rPr>
              <a:t>The Micro Environment -</a:t>
            </a:r>
          </a:p>
          <a:p>
            <a:pPr marL="0" indent="-228600">
              <a:lnSpc>
                <a:spcPct val="90000"/>
              </a:lnSpc>
              <a:buFont typeface="Arial" panose="020B0604020202020204" pitchFamily="34" charset="0"/>
              <a:buChar char="•"/>
              <a:defRPr/>
            </a:pPr>
            <a:r>
              <a:rPr lang="en-US" sz="6000" dirty="0">
                <a:solidFill>
                  <a:schemeClr val="accent6"/>
                </a:solidFill>
                <a:latin typeface="Garamond" panose="02020404030301010803" pitchFamily="18" charset="0"/>
              </a:rPr>
              <a:t>The Macro Environment</a:t>
            </a:r>
            <a:endParaRPr lang="en-US" sz="5700" dirty="0">
              <a:solidFill>
                <a:schemeClr val="accent6"/>
              </a:solidFill>
              <a:latin typeface="Garamond" panose="02020404030301010803" pitchFamily="18" charset="0"/>
            </a:endParaRPr>
          </a:p>
          <a:p>
            <a:pPr marL="0" indent="-228600" eaLnBrk="1" hangingPunct="1">
              <a:lnSpc>
                <a:spcPct val="90000"/>
              </a:lnSpc>
              <a:buFont typeface="Arial" panose="020B0604020202020204" pitchFamily="34" charset="0"/>
              <a:buChar char="•"/>
              <a:defRPr/>
            </a:pPr>
            <a:endParaRPr lang="en-US" sz="5700" dirty="0">
              <a:solidFill>
                <a:schemeClr val="accent1">
                  <a:lumMod val="75000"/>
                </a:schemeClr>
              </a:solidFill>
              <a:latin typeface="Garamond" panose="02020404030301010803" pitchFamily="18" charset="0"/>
            </a:endParaRPr>
          </a:p>
          <a:p>
            <a:pPr marL="0" indent="-228600" eaLnBrk="1" hangingPunct="1">
              <a:lnSpc>
                <a:spcPct val="90000"/>
              </a:lnSpc>
              <a:buFont typeface="Arial" panose="020B0604020202020204" pitchFamily="34" charset="0"/>
              <a:buChar char="•"/>
              <a:defRPr/>
            </a:pPr>
            <a:endParaRPr lang="en-US" sz="5700" dirty="0">
              <a:solidFill>
                <a:schemeClr val="accent1">
                  <a:lumMod val="75000"/>
                </a:schemeClr>
              </a:solidFill>
              <a:latin typeface="Garamond" panose="02020404030301010803" pitchFamily="18" charset="0"/>
            </a:endParaRPr>
          </a:p>
          <a:p>
            <a:pPr marL="0" indent="-228600" eaLnBrk="1" hangingPunct="1">
              <a:lnSpc>
                <a:spcPct val="90000"/>
              </a:lnSpc>
              <a:buFont typeface="Arial" panose="020B0604020202020204" pitchFamily="34" charset="0"/>
              <a:buChar char="•"/>
              <a:defRPr/>
            </a:pPr>
            <a:endParaRPr lang="en-US" sz="2000" dirty="0">
              <a:solidFill>
                <a:srgbClr val="000000"/>
              </a:solidFill>
            </a:endParaRPr>
          </a:p>
        </p:txBody>
      </p:sp>
    </p:spTree>
    <p:extLst>
      <p:ext uri="{BB962C8B-B14F-4D97-AF65-F5344CB8AC3E}">
        <p14:creationId xmlns:p14="http://schemas.microsoft.com/office/powerpoint/2010/main" val="3868329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110247" y="2053641"/>
            <a:ext cx="4595977" cy="2760098"/>
          </a:xfrm>
        </p:spPr>
        <p:txBody>
          <a:bodyPr vert="horz" lIns="91440" tIns="45720" rIns="91440" bIns="45720" rtlCol="0" anchor="ctr">
            <a:normAutofit/>
          </a:bodyPr>
          <a:lstStyle/>
          <a:p>
            <a:pPr lvl="0" algn="l" defTabSz="914400">
              <a:lnSpc>
                <a:spcPct val="90000"/>
              </a:lnSpc>
              <a:spcBef>
                <a:spcPct val="0"/>
              </a:spcBef>
            </a:pPr>
            <a:r>
              <a:rPr lang="en-US" kern="1200" dirty="0" err="1">
                <a:solidFill>
                  <a:srgbClr val="FFFFFF"/>
                </a:solidFill>
                <a:latin typeface="Garamond" panose="02020404030301010803" pitchFamily="18" charset="0"/>
                <a:ea typeface="+mj-ea"/>
                <a:cs typeface="+mj-cs"/>
              </a:rPr>
              <a:t>Analysing</a:t>
            </a:r>
            <a:r>
              <a:rPr lang="en-US" kern="1200" dirty="0">
                <a:solidFill>
                  <a:srgbClr val="FFFFFF"/>
                </a:solidFill>
                <a:latin typeface="Garamond" panose="02020404030301010803" pitchFamily="18" charset="0"/>
                <a:ea typeface="+mj-ea"/>
                <a:cs typeface="+mj-cs"/>
              </a:rPr>
              <a:t> Marketing Environment </a:t>
            </a:r>
          </a:p>
        </p:txBody>
      </p:sp>
      <p:sp>
        <p:nvSpPr>
          <p:cNvPr id="3" name="Content Placeholder 2"/>
          <p:cNvSpPr txBox="1">
            <a:spLocks noGrp="1"/>
          </p:cNvSpPr>
          <p:nvPr>
            <p:ph idx="4294967295"/>
          </p:nvPr>
        </p:nvSpPr>
        <p:spPr>
          <a:xfrm>
            <a:off x="5126477" y="801866"/>
            <a:ext cx="6955276" cy="5230634"/>
          </a:xfrm>
        </p:spPr>
        <p:txBody>
          <a:bodyPr vert="horz" lIns="91440" tIns="45720" rIns="91440" bIns="45720" rtlCol="0" anchor="ctr">
            <a:normAutofit/>
          </a:bodyPr>
          <a:lstStyle/>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Marketing environment: The actors and forces outside marketing that affect marketing management’s ability to build and maintain successful relationships with target customers.</a:t>
            </a:r>
          </a:p>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Microenvironment</a:t>
            </a:r>
          </a:p>
          <a:p>
            <a:pPr lvl="0" indent="-228600" defTabSz="914400">
              <a:lnSpc>
                <a:spcPct val="90000"/>
              </a:lnSpc>
              <a:buFont typeface="Arial" panose="020B0604020202020204" pitchFamily="34" charset="0"/>
              <a:buChar char="•"/>
            </a:pPr>
            <a:r>
              <a:rPr lang="en-US" dirty="0">
                <a:solidFill>
                  <a:srgbClr val="000000"/>
                </a:solidFill>
                <a:latin typeface="Garamond" panose="02020404030301010803" pitchFamily="18" charset="0"/>
                <a:ea typeface="+mn-ea"/>
                <a:cs typeface="+mn-cs"/>
              </a:rPr>
              <a:t>Macroenvironment</a:t>
            </a:r>
          </a:p>
          <a:p>
            <a:pPr marL="0" lvl="0" indent="-228600" defTabSz="914400">
              <a:lnSpc>
                <a:spcPct val="90000"/>
              </a:lnSpc>
              <a:buFont typeface="Arial" panose="020B0604020202020204" pitchFamily="34" charset="0"/>
              <a:buChar char="•"/>
            </a:pPr>
            <a:endParaRPr lang="en-US" dirty="0">
              <a:solidFill>
                <a:srgbClr val="000000"/>
              </a:solidFill>
              <a:latin typeface="+mn-lt"/>
              <a:ea typeface="+mn-ea"/>
              <a:cs typeface="+mn-cs"/>
            </a:endParaRPr>
          </a:p>
        </p:txBody>
      </p:sp>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fld id="{7A389ED3-AEB5-47DB-86D2-ADF4A545AD8D}" type="slidenum">
              <a:rPr/>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t>5</a:t>
            </a:fld>
            <a:endParaRPr lang="en-US" sz="1000" b="0" i="0" u="none" strike="noStrike" kern="1200" cap="none" spc="0" baseline="0">
              <a:solidFill>
                <a:srgbClr val="000000"/>
              </a:solidFill>
              <a:uFillTx/>
              <a:latin typeface="Garamond"/>
            </a:endParaRPr>
          </a:p>
        </p:txBody>
      </p:sp>
    </p:spTree>
    <p:extLst>
      <p:ext uri="{BB962C8B-B14F-4D97-AF65-F5344CB8AC3E}">
        <p14:creationId xmlns:p14="http://schemas.microsoft.com/office/powerpoint/2010/main" val="2519898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25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cstate="print"/>
          <a:stretch>
            <a:fillRect/>
          </a:stretch>
        </p:blipFill>
        <p:spPr>
          <a:xfrm>
            <a:off x="3236181" y="1402411"/>
            <a:ext cx="5462546" cy="4096909"/>
          </a:xfrm>
          <a:prstGeom prst="rect">
            <a:avLst/>
          </a:prstGeom>
        </p:spPr>
      </p:pic>
    </p:spTree>
    <p:extLst>
      <p:ext uri="{BB962C8B-B14F-4D97-AF65-F5344CB8AC3E}">
        <p14:creationId xmlns:p14="http://schemas.microsoft.com/office/powerpoint/2010/main" val="4080606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noGrp="1"/>
          </p:cNvSpPr>
          <p:nvPr>
            <p:ph type="title" idx="4294967295"/>
          </p:nvPr>
        </p:nvSpPr>
        <p:spPr>
          <a:xfrm>
            <a:off x="1179226" y="826680"/>
            <a:ext cx="9833548" cy="1325563"/>
          </a:xfrm>
        </p:spPr>
        <p:txBody>
          <a:bodyPr vert="horz" lIns="91440" tIns="45720" rIns="91440" bIns="45720" rtlCol="0" anchor="ctr">
            <a:normAutofit/>
          </a:bodyPr>
          <a:lstStyle/>
          <a:p>
            <a:pPr lvl="0" defTabSz="914400">
              <a:lnSpc>
                <a:spcPct val="90000"/>
              </a:lnSpc>
              <a:spcBef>
                <a:spcPct val="0"/>
              </a:spcBef>
            </a:pPr>
            <a:r>
              <a:rPr lang="en-US" sz="4000" b="1" kern="1200" dirty="0">
                <a:solidFill>
                  <a:srgbClr val="FFFFFF"/>
                </a:solidFill>
                <a:latin typeface="Garamond" panose="02020404030301010803" pitchFamily="18" charset="0"/>
                <a:ea typeface="+mj-ea"/>
                <a:cs typeface="+mj-cs"/>
              </a:rPr>
              <a:t>Forces in the company’s Macroenvironment</a:t>
            </a:r>
          </a:p>
        </p:txBody>
      </p:sp>
      <p:sp>
        <p:nvSpPr>
          <p:cNvPr id="3" name="Content Placeholder 2"/>
          <p:cNvSpPr txBox="1">
            <a:spLocks noGrp="1"/>
          </p:cNvSpPr>
          <p:nvPr>
            <p:ph idx="4294967295"/>
          </p:nvPr>
        </p:nvSpPr>
        <p:spPr>
          <a:xfrm>
            <a:off x="496111" y="2597285"/>
            <a:ext cx="11410544" cy="3371717"/>
          </a:xfrm>
        </p:spPr>
        <p:txBody>
          <a:bodyPr vert="horz" lIns="91440" tIns="45720" rIns="91440" bIns="45720" rtlCol="0">
            <a:normAutofit/>
          </a:bodyPr>
          <a:lstStyle/>
          <a:p>
            <a:pPr lvl="0"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The Demographic Environment: The study of human populations in terms of size, density, location, age, gender, race, occupation, and other statistics</a:t>
            </a:r>
          </a:p>
          <a:p>
            <a:pPr lvl="0"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The Economic Environment: consumer purchasing power </a:t>
            </a:r>
          </a:p>
          <a:p>
            <a:pPr lvl="0"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The Natural Environment: Natural resources that are needed as inputs by marketers or that are affected by marketing activities</a:t>
            </a:r>
          </a:p>
          <a:p>
            <a:pPr lvl="0"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The Technological Environment: Forces that create new technologies, creating new product and market opportunities</a:t>
            </a:r>
          </a:p>
          <a:p>
            <a:pPr lvl="0" indent="-228600" defTabSz="914400">
              <a:lnSpc>
                <a:spcPct val="90000"/>
              </a:lnSpc>
              <a:buFont typeface="Arial" panose="020B0604020202020204" pitchFamily="34" charset="0"/>
              <a:buChar char="•"/>
            </a:pPr>
            <a:r>
              <a:rPr lang="en-US" sz="2000" dirty="0">
                <a:solidFill>
                  <a:srgbClr val="000000"/>
                </a:solidFill>
                <a:latin typeface="Garamond" panose="02020404030301010803" pitchFamily="18" charset="0"/>
                <a:ea typeface="+mn-ea"/>
                <a:cs typeface="+mn-cs"/>
              </a:rPr>
              <a:t>Political environment: Laws, government agencies, and pressure groups that influence and limit various organizations and individuals in a given society.</a:t>
            </a:r>
          </a:p>
          <a:p>
            <a:pPr lvl="0" indent="-228600" defTabSz="914400">
              <a:lnSpc>
                <a:spcPct val="90000"/>
              </a:lnSpc>
              <a:buFont typeface="Arial" panose="020B0604020202020204" pitchFamily="34" charset="0"/>
              <a:buChar char="•"/>
            </a:pPr>
            <a:endParaRPr lang="en-US" sz="1400" dirty="0">
              <a:solidFill>
                <a:srgbClr val="000000"/>
              </a:solidFill>
              <a:latin typeface="+mn-lt"/>
              <a:ea typeface="+mn-ea"/>
              <a:cs typeface="+mn-cs"/>
            </a:endParaRPr>
          </a:p>
          <a:p>
            <a:pPr lvl="0" indent="-228600" defTabSz="914400">
              <a:lnSpc>
                <a:spcPct val="90000"/>
              </a:lnSpc>
              <a:buFont typeface="Arial" panose="020B0604020202020204" pitchFamily="34" charset="0"/>
              <a:buChar char="•"/>
            </a:pPr>
            <a:endParaRPr lang="en-US" sz="1400" dirty="0">
              <a:solidFill>
                <a:srgbClr val="000000"/>
              </a:solidFill>
              <a:latin typeface="+mn-lt"/>
              <a:ea typeface="+mn-ea"/>
              <a:cs typeface="+mn-cs"/>
            </a:endParaRPr>
          </a:p>
          <a:p>
            <a:pPr lvl="0" indent="-228600" defTabSz="914400">
              <a:lnSpc>
                <a:spcPct val="90000"/>
              </a:lnSpc>
              <a:buFont typeface="Arial" panose="020B0604020202020204" pitchFamily="34" charset="0"/>
              <a:buChar char="•"/>
            </a:pPr>
            <a:endParaRPr lang="en-US" sz="1400" dirty="0">
              <a:solidFill>
                <a:srgbClr val="000000"/>
              </a:solidFill>
              <a:latin typeface="+mn-lt"/>
              <a:ea typeface="+mn-ea"/>
              <a:cs typeface="+mn-cs"/>
            </a:endParaRPr>
          </a:p>
        </p:txBody>
      </p:sp>
      <p:sp>
        <p:nvSpPr>
          <p:cNvPr id="4" name="Slide Number Placeholder 3"/>
          <p:cNvSpPr txBox="1"/>
          <p:nvPr/>
        </p:nvSpPr>
        <p:spPr>
          <a:xfrm>
            <a:off x="10353897" y="5969002"/>
            <a:ext cx="542696" cy="279404"/>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spcBef>
                <a:spcPts val="0"/>
              </a:spcBef>
              <a:spcAft>
                <a:spcPts val="600"/>
              </a:spcAft>
              <a:buNone/>
              <a:tabLst/>
              <a:defRPr sz="1800" b="0" i="0" u="none" strike="noStrike" kern="0" cap="none" spc="0" baseline="0">
                <a:solidFill>
                  <a:srgbClr val="000000"/>
                </a:solidFill>
                <a:uFillTx/>
              </a:defRPr>
            </a:pPr>
            <a:endParaRPr lang="en-US" sz="1000" b="0" i="0" u="none" strike="noStrike" kern="1200" cap="none" spc="0" baseline="0" dirty="0">
              <a:solidFill>
                <a:srgbClr val="000000"/>
              </a:solidFill>
              <a:uFillTx/>
              <a:latin typeface="Garamond"/>
            </a:endParaRPr>
          </a:p>
        </p:txBody>
      </p:sp>
    </p:spTree>
    <p:extLst>
      <p:ext uri="{BB962C8B-B14F-4D97-AF65-F5344CB8AC3E}">
        <p14:creationId xmlns:p14="http://schemas.microsoft.com/office/powerpoint/2010/main" val="20829069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2"/>
          <p:cNvSpPr>
            <a:spLocks noGrp="1"/>
          </p:cNvSpPr>
          <p:nvPr>
            <p:ph type="title" idx="4294967295"/>
          </p:nvPr>
        </p:nvSpPr>
        <p:spPr>
          <a:xfrm>
            <a:off x="638881" y="417576"/>
            <a:ext cx="10909640" cy="1249394"/>
          </a:xfrm>
        </p:spPr>
        <p:txBody>
          <a:bodyPr vert="horz" lIns="91440" tIns="45720" rIns="91440" bIns="45720" rtlCol="0" anchor="ctr">
            <a:normAutofit/>
          </a:bodyPr>
          <a:lstStyle/>
          <a:p>
            <a:pPr defTabSz="914400">
              <a:lnSpc>
                <a:spcPct val="90000"/>
              </a:lnSpc>
              <a:spcBef>
                <a:spcPct val="0"/>
              </a:spcBef>
            </a:pPr>
            <a:r>
              <a:rPr lang="en-US" altLang="en-US" sz="6600" b="1" kern="1200">
                <a:solidFill>
                  <a:schemeClr val="tx1"/>
                </a:solidFill>
                <a:latin typeface="+mj-lt"/>
                <a:ea typeface="+mj-ea"/>
                <a:cs typeface="+mj-cs"/>
              </a:rPr>
              <a:t>Macro-environment</a:t>
            </a:r>
          </a:p>
        </p:txBody>
      </p:sp>
      <p:sp>
        <p:nvSpPr>
          <p:cNvPr id="7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jor Forces in Macroenvironment Graphic"/>
          <p:cNvPicPr>
            <a:picLocks noChangeAspect="1"/>
          </p:cNvPicPr>
          <p:nvPr/>
        </p:nvPicPr>
        <p:blipFill>
          <a:blip r:embed="rId3" cstate="print"/>
          <a:stretch>
            <a:fillRect/>
          </a:stretch>
        </p:blipFill>
        <p:spPr>
          <a:xfrm>
            <a:off x="490799" y="2633472"/>
            <a:ext cx="11207353" cy="3586353"/>
          </a:xfrm>
          <a:prstGeom prst="rect">
            <a:avLst/>
          </a:prstGeom>
        </p:spPr>
      </p:pic>
      <p:sp>
        <p:nvSpPr>
          <p:cNvPr id="38917" name="Footer Placeholder 1"/>
          <p:cNvSpPr>
            <a:spLocks noGrp="1"/>
          </p:cNvSpPr>
          <p:nvPr>
            <p:ph type="ftr" sz="quarter" idx="9"/>
          </p:nvPr>
        </p:nvSpPr>
        <p:spPr bwMode="auto">
          <a:xfrm>
            <a:off x="4038600" y="6356350"/>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fontAlgn="base">
              <a:spcBef>
                <a:spcPct val="0"/>
              </a:spcBef>
              <a:spcAft>
                <a:spcPts val="600"/>
              </a:spcAft>
            </a:pPr>
            <a:r>
              <a:rPr lang="en-US" altLang="en-US" sz="1200" kern="1200">
                <a:solidFill>
                  <a:schemeClr val="tx1">
                    <a:tint val="75000"/>
                  </a:schemeClr>
                </a:solidFill>
                <a:latin typeface="+mn-lt"/>
                <a:ea typeface="+mn-ea"/>
                <a:cs typeface="+mn-cs"/>
              </a:rPr>
              <a:t>Dr C Gogus</a:t>
            </a:r>
          </a:p>
        </p:txBody>
      </p:sp>
      <p:sp>
        <p:nvSpPr>
          <p:cNvPr id="38915" name="Slide Number Placeholder 3"/>
          <p:cNvSpPr>
            <a:spLocks noGrp="1"/>
          </p:cNvSpPr>
          <p:nvPr>
            <p:ph type="sldNum" sz="quarter" idx="8"/>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1BF4F15D-846B-40C1-AB2D-50C74D295477}" type="slidenum">
              <a:rPr lang="en-US" altLang="en-US" sz="1200">
                <a:solidFill>
                  <a:schemeClr val="tx1">
                    <a:tint val="75000"/>
                  </a:schemeClr>
                </a:solidFill>
                <a:latin typeface="+mn-lt"/>
                <a:ea typeface="+mn-ea"/>
              </a:rPr>
              <a:pPr defTabSz="914400" fontAlgn="base">
                <a:spcBef>
                  <a:spcPct val="0"/>
                </a:spcBef>
                <a:spcAft>
                  <a:spcPts val="600"/>
                </a:spcAft>
              </a:pPr>
              <a:t>8</a:t>
            </a:fld>
            <a:endParaRPr lang="en-US" altLang="en-US" sz="1200">
              <a:solidFill>
                <a:schemeClr val="tx1">
                  <a:tint val="75000"/>
                </a:schemeClr>
              </a:solidFill>
              <a:latin typeface="+mn-lt"/>
              <a:ea typeface="+mn-ea"/>
            </a:endParaRPr>
          </a:p>
        </p:txBody>
      </p:sp>
    </p:spTree>
    <p:extLst>
      <p:ext uri="{BB962C8B-B14F-4D97-AF65-F5344CB8AC3E}">
        <p14:creationId xmlns:p14="http://schemas.microsoft.com/office/powerpoint/2010/main" val="2205713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059" name="Title 2"/>
          <p:cNvSpPr>
            <a:spLocks noGrp="1"/>
          </p:cNvSpPr>
          <p:nvPr>
            <p:ph type="title" idx="4294967295"/>
          </p:nvPr>
        </p:nvSpPr>
        <p:spPr>
          <a:xfrm>
            <a:off x="145915" y="2053641"/>
            <a:ext cx="4747098" cy="2760098"/>
          </a:xfrm>
        </p:spPr>
        <p:txBody>
          <a:bodyPr vert="horz" lIns="91440" tIns="45720" rIns="91440" bIns="45720" rtlCol="0" anchor="ctr">
            <a:normAutofit/>
          </a:bodyPr>
          <a:lstStyle/>
          <a:p>
            <a:pPr algn="l" defTabSz="914400">
              <a:lnSpc>
                <a:spcPct val="90000"/>
              </a:lnSpc>
              <a:spcBef>
                <a:spcPct val="0"/>
              </a:spcBef>
            </a:pPr>
            <a:r>
              <a:rPr lang="en-US" altLang="en-US" b="1" kern="1200" dirty="0">
                <a:solidFill>
                  <a:srgbClr val="FFFFFF"/>
                </a:solidFill>
                <a:latin typeface="Garamond" panose="02020404030301010803" pitchFamily="18" charset="0"/>
                <a:ea typeface="+mj-ea"/>
                <a:cs typeface="+mj-cs"/>
              </a:rPr>
              <a:t>Macro-environment: Demographic environment</a:t>
            </a:r>
          </a:p>
        </p:txBody>
      </p:sp>
      <p:sp>
        <p:nvSpPr>
          <p:cNvPr id="45058" name="Content Placeholder 1"/>
          <p:cNvSpPr>
            <a:spLocks noGrp="1"/>
          </p:cNvSpPr>
          <p:nvPr>
            <p:ph idx="4294967295"/>
          </p:nvPr>
        </p:nvSpPr>
        <p:spPr>
          <a:xfrm>
            <a:off x="5398851" y="801866"/>
            <a:ext cx="6303523" cy="3176747"/>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altLang="en-US" sz="2800" dirty="0">
                <a:solidFill>
                  <a:srgbClr val="000000"/>
                </a:solidFill>
                <a:latin typeface="Garamond" panose="02020404030301010803" pitchFamily="18" charset="0"/>
                <a:ea typeface="+mn-ea"/>
                <a:cs typeface="+mn-cs"/>
              </a:rPr>
              <a:t>Changing family structures</a:t>
            </a:r>
          </a:p>
          <a:p>
            <a:pPr indent="-228600" defTabSz="914400">
              <a:lnSpc>
                <a:spcPct val="90000"/>
              </a:lnSpc>
              <a:buFont typeface="Arial" panose="020B0604020202020204" pitchFamily="34" charset="0"/>
              <a:buChar char="•"/>
            </a:pPr>
            <a:r>
              <a:rPr lang="en-US" altLang="en-US" sz="2800" dirty="0">
                <a:solidFill>
                  <a:srgbClr val="000000"/>
                </a:solidFill>
                <a:latin typeface="Garamond" panose="02020404030301010803" pitchFamily="18" charset="0"/>
                <a:ea typeface="+mn-ea"/>
                <a:cs typeface="+mn-cs"/>
              </a:rPr>
              <a:t>Geographic shifts in population</a:t>
            </a:r>
          </a:p>
          <a:p>
            <a:pPr indent="-228600" defTabSz="914400">
              <a:lnSpc>
                <a:spcPct val="90000"/>
              </a:lnSpc>
              <a:buFont typeface="Arial" panose="020B0604020202020204" pitchFamily="34" charset="0"/>
              <a:buChar char="•"/>
            </a:pPr>
            <a:r>
              <a:rPr lang="en-US" altLang="en-US" sz="2800" dirty="0">
                <a:solidFill>
                  <a:srgbClr val="000000"/>
                </a:solidFill>
                <a:latin typeface="Garamond" panose="02020404030301010803" pitchFamily="18" charset="0"/>
                <a:ea typeface="+mn-ea"/>
                <a:cs typeface="+mn-cs"/>
              </a:rPr>
              <a:t>Changes in the workforce</a:t>
            </a:r>
          </a:p>
          <a:p>
            <a:pPr indent="-228600" defTabSz="914400">
              <a:lnSpc>
                <a:spcPct val="90000"/>
              </a:lnSpc>
              <a:buFont typeface="Arial" panose="020B0604020202020204" pitchFamily="34" charset="0"/>
              <a:buChar char="•"/>
            </a:pPr>
            <a:r>
              <a:rPr lang="en-US" altLang="en-US" sz="2800" dirty="0">
                <a:solidFill>
                  <a:srgbClr val="000000"/>
                </a:solidFill>
                <a:latin typeface="Garamond" panose="02020404030301010803" pitchFamily="18" charset="0"/>
                <a:ea typeface="+mn-ea"/>
                <a:cs typeface="+mn-cs"/>
              </a:rPr>
              <a:t>Changes in how people work (telecommuting)</a:t>
            </a:r>
          </a:p>
          <a:p>
            <a:pPr indent="-228600" defTabSz="914400">
              <a:lnSpc>
                <a:spcPct val="90000"/>
              </a:lnSpc>
              <a:buFont typeface="Arial" panose="020B0604020202020204" pitchFamily="34" charset="0"/>
              <a:buChar char="•"/>
            </a:pPr>
            <a:endParaRPr lang="en-US" altLang="en-US" dirty="0">
              <a:solidFill>
                <a:srgbClr val="000000"/>
              </a:solidFill>
              <a:latin typeface="+mn-lt"/>
              <a:ea typeface="+mn-ea"/>
              <a:cs typeface="+mn-cs"/>
            </a:endParaRPr>
          </a:p>
        </p:txBody>
      </p:sp>
      <p:sp>
        <p:nvSpPr>
          <p:cNvPr id="45061" name="Footer Placeholder 4"/>
          <p:cNvSpPr>
            <a:spLocks noGrp="1"/>
          </p:cNvSpPr>
          <p:nvPr>
            <p:ph type="ftr" sz="quarter" idx="9"/>
          </p:nvPr>
        </p:nvSpPr>
        <p:spPr bwMode="auto">
          <a:xfrm>
            <a:off x="5536367" y="6223702"/>
            <a:ext cx="5289562"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fontAlgn="base">
              <a:spcBef>
                <a:spcPct val="0"/>
              </a:spcBef>
              <a:spcAft>
                <a:spcPct val="0"/>
              </a:spcAft>
            </a:pPr>
            <a:endParaRPr lang="en-US" altLang="en-US" sz="1000" kern="1200">
              <a:solidFill>
                <a:srgbClr val="898989"/>
              </a:solidFill>
              <a:latin typeface="+mn-lt"/>
              <a:ea typeface="+mn-ea"/>
              <a:cs typeface="+mn-cs"/>
            </a:endParaRPr>
          </a:p>
        </p:txBody>
      </p:sp>
      <p:sp>
        <p:nvSpPr>
          <p:cNvPr id="45060" name="Slide Number Placeholder 3"/>
          <p:cNvSpPr>
            <a:spLocks noGrp="1"/>
          </p:cNvSpPr>
          <p:nvPr>
            <p:ph type="sldNum" sz="quarter" idx="8"/>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fontAlgn="base">
              <a:spcBef>
                <a:spcPct val="0"/>
              </a:spcBef>
              <a:spcAft>
                <a:spcPts val="600"/>
              </a:spcAft>
            </a:pPr>
            <a:fld id="{AD68F07F-EABC-4F4E-A81B-7B44D4C3BED1}" type="slidenum">
              <a:rPr lang="en-US" altLang="en-US" sz="1000">
                <a:solidFill>
                  <a:srgbClr val="898989"/>
                </a:solidFill>
                <a:latin typeface="+mn-lt"/>
                <a:ea typeface="+mn-ea"/>
              </a:rPr>
              <a:pPr defTabSz="914400" fontAlgn="base">
                <a:spcBef>
                  <a:spcPct val="0"/>
                </a:spcBef>
                <a:spcAft>
                  <a:spcPts val="600"/>
                </a:spcAft>
              </a:pPr>
              <a:t>9</a:t>
            </a:fld>
            <a:endParaRPr lang="en-US" altLang="en-US" sz="1000">
              <a:solidFill>
                <a:srgbClr val="898989"/>
              </a:solidFill>
              <a:latin typeface="+mn-lt"/>
              <a:ea typeface="+mn-ea"/>
            </a:endParaRPr>
          </a:p>
        </p:txBody>
      </p:sp>
    </p:spTree>
    <p:extLst>
      <p:ext uri="{BB962C8B-B14F-4D97-AF65-F5344CB8AC3E}">
        <p14:creationId xmlns:p14="http://schemas.microsoft.com/office/powerpoint/2010/main" val="104940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rgani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L PPT_Template May 2013 (3)">
  <a:themeElements>
    <a:clrScheme name="University of West London 1">
      <a:dk1>
        <a:srgbClr val="000000"/>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9A6"/>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solidFill>
            <a:schemeClr val="bg1">
              <a:lumMod val="75000"/>
            </a:schemeClr>
          </a:solidFill>
        </a:ln>
      </a:spPr>
      <a:bodyPr lIns="46800" rIns="46800" rtlCol="0" anchor="ctr">
        <a:noAutofit/>
      </a:bodyPr>
      <a:lstStyle>
        <a:defPPr algn="ctr">
          <a:defRPr sz="18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spcAft>
            <a:spcPts val="600"/>
          </a:spcAft>
          <a:defRPr sz="20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2617</Words>
  <Application>Microsoft Office PowerPoint</Application>
  <PresentationFormat>Widescreen</PresentationFormat>
  <Paragraphs>323</Paragraphs>
  <Slides>37</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Calibri Light</vt:lpstr>
      <vt:lpstr>Garamond</vt:lpstr>
      <vt:lpstr>Lucida Grande</vt:lpstr>
      <vt:lpstr>Trebuchet MS</vt:lpstr>
      <vt:lpstr>Verdana</vt:lpstr>
      <vt:lpstr>Wingdings</vt:lpstr>
      <vt:lpstr>Organic</vt:lpstr>
      <vt:lpstr>UWL PPT_Template May 2013 (3)</vt:lpstr>
      <vt:lpstr>   Week 2 Seminar</vt:lpstr>
      <vt:lpstr>Recap </vt:lpstr>
      <vt:lpstr>PowerPoint Presentation</vt:lpstr>
      <vt:lpstr>The Marketing Environment</vt:lpstr>
      <vt:lpstr>Analysing Marketing Environment </vt:lpstr>
      <vt:lpstr>PowerPoint Presentation</vt:lpstr>
      <vt:lpstr>Forces in the company’s Macroenvironment</vt:lpstr>
      <vt:lpstr>Macro-environment</vt:lpstr>
      <vt:lpstr>Macro-environment: Demographic environment</vt:lpstr>
      <vt:lpstr>Macro-environment: Demographic environment</vt:lpstr>
      <vt:lpstr>Macro-environment: Demographic Environment</vt:lpstr>
      <vt:lpstr>Macro-environment: Economic Environment</vt:lpstr>
      <vt:lpstr>Macro-environment: Income distribution</vt:lpstr>
      <vt:lpstr>Macro-environment: Changes in consumer spending</vt:lpstr>
      <vt:lpstr>Macro-environment: Natural environment</vt:lpstr>
      <vt:lpstr>Macro-environment: Natural environment</vt:lpstr>
      <vt:lpstr>Environmental Sustainability</vt:lpstr>
      <vt:lpstr>Macro-environment: Technological Environment</vt:lpstr>
      <vt:lpstr>Macro-environment: Political &amp; Social Environment</vt:lpstr>
      <vt:lpstr>Political &amp; Social Environment</vt:lpstr>
      <vt:lpstr>Macro-environment: Cultural environment</vt:lpstr>
      <vt:lpstr>Identify Key Factors In The Macro-environment</vt:lpstr>
      <vt:lpstr>Macroenvironment</vt:lpstr>
      <vt:lpstr>Micro - environment</vt:lpstr>
      <vt:lpstr>Microenvironment</vt:lpstr>
      <vt:lpstr>The Factors in the micro-environment</vt:lpstr>
      <vt:lpstr>Actors in the Microenvironment</vt:lpstr>
      <vt:lpstr>The Microenvironment </vt:lpstr>
      <vt:lpstr>Micro-environment : Company</vt:lpstr>
      <vt:lpstr>Micro-environment: Suppliers</vt:lpstr>
      <vt:lpstr>Micro-environment: Marketing Intermediaries</vt:lpstr>
      <vt:lpstr>Micro-environment:  Competitors</vt:lpstr>
      <vt:lpstr>Micro-environment: Public(s)</vt:lpstr>
      <vt:lpstr> Marketing Analysis (SWOT)</vt:lpstr>
      <vt:lpstr>SWOT Analysis</vt:lpstr>
      <vt:lpstr>PowerPoint Presentation</vt:lpstr>
      <vt:lpstr>Seminar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Seminar</dc:title>
  <dc:creator>Maryam Feyzi Zad</dc:creator>
  <cp:lastModifiedBy>Uzair Omerdeen</cp:lastModifiedBy>
  <cp:revision>22</cp:revision>
  <dcterms:created xsi:type="dcterms:W3CDTF">2021-02-22T18:24:46Z</dcterms:created>
  <dcterms:modified xsi:type="dcterms:W3CDTF">2023-02-12T06:56:00Z</dcterms:modified>
</cp:coreProperties>
</file>