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3" r:id="rId4"/>
    <p:sldId id="319" r:id="rId5"/>
    <p:sldId id="274" r:id="rId6"/>
    <p:sldId id="276" r:id="rId7"/>
    <p:sldId id="275" r:id="rId8"/>
    <p:sldId id="318" r:id="rId9"/>
    <p:sldId id="313" r:id="rId10"/>
    <p:sldId id="277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80E2490-3821-4EED-9E9C-E61CB8A9B4D5}" type="datetime1">
              <a:rPr lang="en-GB"/>
              <a:pPr lvl="0"/>
              <a:t>12/02/2023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653B819-4FFF-44B3-8FBA-BAF6AF67E2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5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450631-B59C-42CC-B8C9-6975BFEBB9D2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01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12188823" cy="6872228"/>
            <a:chOff x="0" y="0"/>
            <a:chExt cx="12188823" cy="6872228"/>
          </a:xfrm>
        </p:grpSpPr>
        <p:pic>
          <p:nvPicPr>
            <p:cNvPr id="3" name="Picture 8" descr="HD-PanelTitle-V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25"/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 cap="flat">
              <a:solidFill>
                <a:srgbClr val="B15E28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 l="2" r="47673"/>
            <a:stretch>
              <a:fillRect/>
            </a:stretch>
          </p:blipFill>
          <p:spPr>
            <a:xfrm rot="5400013">
              <a:off x="5245263" y="530352"/>
              <a:ext cx="1673352" cy="61264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7" descr="HDRibbonTitle-UniformTrim.png"/>
            <p:cNvPicPr>
              <a:picLocks noChangeAspect="1"/>
            </p:cNvPicPr>
            <p:nvPr/>
          </p:nvPicPr>
          <p:blipFill>
            <a:blip r:embed="rId3"/>
            <a:srcRect r="48819"/>
            <a:stretch>
              <a:fillRect/>
            </a:stretch>
          </p:blipFill>
          <p:spPr>
            <a:xfrm rot="5400013">
              <a:off x="5263551" y="5747516"/>
              <a:ext cx="1636776" cy="612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0DE2D997-970B-4175-995F-5A471A1FE9C5}" type="slidenum">
              <a:t>‹#›</a:t>
            </a:fld>
            <a:endParaRPr lang="en-US"/>
          </a:p>
        </p:txBody>
      </p:sp>
      <p:cxnSp>
        <p:nvCxnSpPr>
          <p:cNvPr id="12" name="Straight Connector 14"/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739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EFABFD-80BE-4E4E-AC59-9E5FF86E1A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3A00FA-EEE7-458B-A0C9-BD8E4AC495ED}" type="slidenum">
              <a:t>‹#›</a:t>
            </a:fld>
            <a:endParaRPr lang="en-US"/>
          </a:p>
        </p:txBody>
      </p:sp>
      <p:cxnSp>
        <p:nvCxnSpPr>
          <p:cNvPr id="7" name="Straight Connector 14"/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87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13331-BBFF-498D-AB7D-7551C94A5FA5}" type="slidenum">
              <a:t>‹#›</a:t>
            </a:fld>
            <a:endParaRPr lang="en-US"/>
          </a:p>
        </p:txBody>
      </p:sp>
      <p:sp>
        <p:nvSpPr>
          <p:cNvPr id="8" name="TextBox 13"/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/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950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051BA8-DA4B-48F5-A2C0-4801A17919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7B9D0D-2AFA-462F-B737-8CC1B7F5863B}" type="slidenum">
              <a:t>‹#›</a:t>
            </a:fld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/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068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5551F0-1FF5-447D-AFAA-D8171A44F422}" type="slidenum">
              <a:t>‹#›</a:t>
            </a:fld>
            <a:endParaRPr lang="en-US"/>
          </a:p>
        </p:txBody>
      </p:sp>
      <p:cxnSp>
        <p:nvCxnSpPr>
          <p:cNvPr id="8" name="Straight Connector 14"/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6414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761F6-E5AA-45B2-A6A9-83EBD4D75687}" type="slidenum">
              <a:t>‹#›</a:t>
            </a:fld>
            <a:endParaRPr lang="en-US"/>
          </a:p>
        </p:txBody>
      </p:sp>
      <p:cxnSp>
        <p:nvCxnSpPr>
          <p:cNvPr id="7" name="Straight Connector 13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697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15D260-8FE6-410B-96A1-353EEC6CE222}" type="slidenum">
              <a:t>‹#›</a:t>
            </a:fld>
            <a:endParaRPr lang="en-US"/>
          </a:p>
        </p:txBody>
      </p:sp>
      <p:cxnSp>
        <p:nvCxnSpPr>
          <p:cNvPr id="7" name="Straight Connector 13"/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397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6C98D-9786-4EF4-868E-EEA221FB61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04D35C-0BCA-42F3-AB40-DEAD5DD93E10}" type="slidenum">
              <a:t>‹#›</a:t>
            </a:fld>
            <a:endParaRPr lang="en-US"/>
          </a:p>
        </p:txBody>
      </p:sp>
      <p:cxnSp>
        <p:nvCxnSpPr>
          <p:cNvPr id="7" name="Straight Connector 15"/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595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3B702B-80D8-4B68-A9A4-504DFB1BEE85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559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B15E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B15E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0988C4-603A-4EAC-ADDF-AE8BC1280352}" type="slidenum">
              <a:t>‹#›</a:t>
            </a:fld>
            <a:endParaRPr lang="en-US"/>
          </a:p>
        </p:txBody>
      </p:sp>
      <p:cxnSp>
        <p:nvCxnSpPr>
          <p:cNvPr id="10" name="Straight Connector 17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0833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6A0E59-41EC-4D6A-874D-96B70981C097}" type="slidenum">
              <a:t>‹#›</a:t>
            </a:fld>
            <a:endParaRPr lang="en-US"/>
          </a:p>
        </p:txBody>
      </p:sp>
      <p:cxnSp>
        <p:nvCxnSpPr>
          <p:cNvPr id="6" name="Straight Connector 13"/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738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8C356-6315-4A14-91E4-A49468A83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19A61A-57E1-456F-8757-758F8145F729}" type="slidenum">
              <a:t>‹#›</a:t>
            </a:fld>
            <a:endParaRPr lang="en-US"/>
          </a:p>
        </p:txBody>
      </p:sp>
      <p:cxnSp>
        <p:nvCxnSpPr>
          <p:cNvPr id="8" name="Straight Connector 15"/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 cap="flat">
            <a:solidFill>
              <a:srgbClr val="B15E2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2934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7412C-615B-4F2D-B87E-E9E920A0F4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88823" cy="6856216"/>
            <a:chOff x="0" y="0"/>
            <a:chExt cx="12188823" cy="6856216"/>
          </a:xfrm>
        </p:grpSpPr>
        <p:pic>
          <p:nvPicPr>
            <p:cNvPr id="3" name="Picture 7" descr="HD-PanelContent-V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8"/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 cap="flat">
              <a:solidFill>
                <a:srgbClr val="B15E28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 r="5093"/>
            <a:stretch>
              <a:fillRect/>
            </a:stretch>
          </p:blipFill>
          <p:spPr>
            <a:xfrm rot="5400013">
              <a:off x="5706427" y="76266"/>
              <a:ext cx="758952" cy="606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 r="5093"/>
            <a:stretch>
              <a:fillRect/>
            </a:stretch>
          </p:blipFill>
          <p:spPr>
            <a:xfrm rot="5400013">
              <a:off x="5706427" y="6173530"/>
              <a:ext cx="758952" cy="6064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r>
              <a:rPr lang="en-US"/>
              <a:t>9/17/2017</a:t>
            </a:r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60F5D015-8D72-47A5-965B-6C7BD91147C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B15E28"/>
        </a:buClr>
        <a:buSzPct val="115000"/>
        <a:buFont typeface="Arial"/>
        <a:buChar char="•"/>
        <a:tabLst/>
        <a:defRPr lang="en-US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B15E28"/>
        </a:buClr>
        <a:buSzPct val="115000"/>
        <a:buFont typeface="Arial"/>
        <a:buChar char="•"/>
        <a:tabLst/>
        <a:defRPr lang="en-US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B15E28"/>
        </a:buClr>
        <a:buSzPct val="115000"/>
        <a:buFont typeface="Arial"/>
        <a:buChar char="•"/>
        <a:tabLst/>
        <a:defRPr lang="en-US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B15E28"/>
        </a:buClr>
        <a:buSzPct val="115000"/>
        <a:buFont typeface="Arial"/>
        <a:buChar char="•"/>
        <a:tabLst/>
        <a:defRPr lang="en-US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B15E28"/>
        </a:buClr>
        <a:buSzPct val="115000"/>
        <a:buFont typeface="Arial"/>
        <a:buChar char="•"/>
        <a:tabLst/>
        <a:defRPr lang="en-US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br>
              <a:rPr lang="en-GB" dirty="0"/>
            </a:br>
            <a:r>
              <a:rPr lang="en-GB" dirty="0"/>
              <a:t>Week 2 Seminar and Marketing Strategies   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692395" y="3922643"/>
            <a:ext cx="6815672" cy="569843"/>
          </a:xfrm>
        </p:spPr>
        <p:txBody>
          <a:bodyPr/>
          <a:lstStyle/>
          <a:p>
            <a:pPr lvl="0"/>
            <a:r>
              <a:rPr lang="en-GB" dirty="0"/>
              <a:t>Chapters 2 &amp; 3 (Kotler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000"/>
              <a:t>Forces in the company’s Macroenvironment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2495553"/>
            <a:ext cx="10610853" cy="3619496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GB" sz="2200">
                <a:solidFill>
                  <a:srgbClr val="FF0000"/>
                </a:solidFill>
              </a:rPr>
              <a:t>The Demographic Environment</a:t>
            </a:r>
            <a:r>
              <a:rPr lang="en-GB" sz="2200"/>
              <a:t>: The study of human populations in terms of size, density, location, age, gender, race, occupation, and other statistics</a:t>
            </a:r>
          </a:p>
          <a:p>
            <a:pPr lvl="0">
              <a:lnSpc>
                <a:spcPct val="90000"/>
              </a:lnSpc>
            </a:pPr>
            <a:r>
              <a:rPr lang="en-GB" sz="2200">
                <a:solidFill>
                  <a:srgbClr val="FF0000"/>
                </a:solidFill>
              </a:rPr>
              <a:t>The Economic Environment</a:t>
            </a:r>
            <a:r>
              <a:rPr lang="en-GB" sz="2200"/>
              <a:t>: consumer purchasing power </a:t>
            </a:r>
          </a:p>
          <a:p>
            <a:pPr lvl="0">
              <a:lnSpc>
                <a:spcPct val="90000"/>
              </a:lnSpc>
            </a:pPr>
            <a:r>
              <a:rPr lang="en-GB" sz="2200">
                <a:solidFill>
                  <a:srgbClr val="FF0000"/>
                </a:solidFill>
              </a:rPr>
              <a:t>The Natural Environment</a:t>
            </a:r>
            <a:r>
              <a:rPr lang="en-GB" sz="2200"/>
              <a:t>: Natural resources that are needed as inputs by marketers or that are affected by marketing activities</a:t>
            </a:r>
          </a:p>
          <a:p>
            <a:pPr lvl="0">
              <a:lnSpc>
                <a:spcPct val="90000"/>
              </a:lnSpc>
            </a:pPr>
            <a:r>
              <a:rPr lang="en-GB" sz="2200">
                <a:solidFill>
                  <a:srgbClr val="FF0000"/>
                </a:solidFill>
              </a:rPr>
              <a:t>The Technological Environment</a:t>
            </a:r>
            <a:r>
              <a:rPr lang="en-GB" sz="2200"/>
              <a:t>: Forces that create new technologies, creating new product and market opportunities</a:t>
            </a:r>
          </a:p>
          <a:p>
            <a:pPr lvl="0">
              <a:lnSpc>
                <a:spcPct val="90000"/>
              </a:lnSpc>
            </a:pPr>
            <a:r>
              <a:rPr lang="en-GB" sz="2200">
                <a:solidFill>
                  <a:srgbClr val="FF0000"/>
                </a:solidFill>
              </a:rPr>
              <a:t>Political environment</a:t>
            </a:r>
            <a:r>
              <a:rPr lang="en-GB" sz="2200"/>
              <a:t>: Laws, government agencies, and pressure groups that influence and limit various organizations and individuals in a given society.</a:t>
            </a:r>
          </a:p>
          <a:p>
            <a:pPr lvl="0">
              <a:lnSpc>
                <a:spcPct val="90000"/>
              </a:lnSpc>
            </a:pPr>
            <a:endParaRPr lang="en-GB" sz="2200"/>
          </a:p>
          <a:p>
            <a:pPr lvl="0">
              <a:lnSpc>
                <a:spcPct val="90000"/>
              </a:lnSpc>
            </a:pPr>
            <a:endParaRPr lang="en-GB" sz="2200"/>
          </a:p>
          <a:p>
            <a:pPr lvl="0">
              <a:lnSpc>
                <a:spcPct val="90000"/>
              </a:lnSpc>
            </a:pPr>
            <a:endParaRPr lang="en-GB" sz="220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4340F8-28BB-4A10-A2DE-0D96D2C0046F}" type="slidenum">
              <a:rPr/>
              <a:t>10</a:t>
            </a:fld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829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Discussing the Concepts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/>
              <a:t>What is the impact of the following generations on the market ? </a:t>
            </a:r>
          </a:p>
          <a:p>
            <a:pPr marL="0" lvl="0" indent="0">
              <a:buNone/>
            </a:pPr>
            <a:endParaRPr lang="en-GB"/>
          </a:p>
          <a:p>
            <a:pPr lvl="0"/>
            <a:r>
              <a:rPr lang="en-GB" b="1"/>
              <a:t>Baby boomers: </a:t>
            </a:r>
            <a:r>
              <a:rPr lang="en-GB"/>
              <a:t>people</a:t>
            </a:r>
            <a:r>
              <a:rPr lang="en-GB" b="1"/>
              <a:t> </a:t>
            </a:r>
            <a:r>
              <a:rPr lang="en-GB"/>
              <a:t>who were born between </a:t>
            </a:r>
            <a:r>
              <a:rPr lang="en-GB" b="1"/>
              <a:t>1946 and 1964</a:t>
            </a:r>
          </a:p>
          <a:p>
            <a:pPr lvl="0"/>
            <a:r>
              <a:rPr lang="en-GB" b="1">
                <a:solidFill>
                  <a:srgbClr val="7030A0"/>
                </a:solidFill>
              </a:rPr>
              <a:t>Generation X</a:t>
            </a:r>
            <a:r>
              <a:rPr lang="en-GB"/>
              <a:t>: people born between </a:t>
            </a:r>
            <a:r>
              <a:rPr lang="en-GB" b="1">
                <a:solidFill>
                  <a:srgbClr val="7030A0"/>
                </a:solidFill>
              </a:rPr>
              <a:t>1965 and 1976</a:t>
            </a:r>
          </a:p>
          <a:p>
            <a:pPr lvl="0"/>
            <a:r>
              <a:rPr lang="en-GB" b="1">
                <a:solidFill>
                  <a:srgbClr val="00B0F0"/>
                </a:solidFill>
              </a:rPr>
              <a:t>Millennials (or Generation Y): </a:t>
            </a:r>
            <a:r>
              <a:rPr lang="en-GB" b="1"/>
              <a:t>Born between </a:t>
            </a:r>
            <a:r>
              <a:rPr lang="en-GB" b="1">
                <a:solidFill>
                  <a:srgbClr val="00B0F0"/>
                </a:solidFill>
              </a:rPr>
              <a:t>1977 and 2000</a:t>
            </a:r>
            <a:r>
              <a:rPr lang="en-GB" b="1"/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Recap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52697" y="2468029"/>
            <a:ext cx="10696349" cy="3500972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2800" dirty="0">
                <a:solidFill>
                  <a:srgbClr val="000000"/>
                </a:solidFill>
              </a:rPr>
              <a:t>What is marketing ? </a:t>
            </a:r>
            <a:r>
              <a:rPr lang="en-GB" sz="2800">
                <a:solidFill>
                  <a:srgbClr val="000000"/>
                </a:solidFill>
              </a:rPr>
              <a:t>What are </a:t>
            </a:r>
            <a:r>
              <a:rPr lang="en-GB" sz="2800" dirty="0">
                <a:solidFill>
                  <a:srgbClr val="000000"/>
                </a:solidFill>
              </a:rPr>
              <a:t>customer needs , wants </a:t>
            </a:r>
            <a:r>
              <a:rPr lang="en-GB" sz="2800">
                <a:solidFill>
                  <a:srgbClr val="000000"/>
                </a:solidFill>
              </a:rPr>
              <a:t>&amp; demand?</a:t>
            </a:r>
            <a:endParaRPr lang="en-GB" sz="28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2800" dirty="0">
                <a:solidFill>
                  <a:srgbClr val="000000"/>
                </a:solidFill>
              </a:rPr>
              <a:t>CRM? The overall process of building and maintaining profitable customer relationships by delivering superior customer value and satisfaction. What is customer life time value ? Customer Equity ? </a:t>
            </a:r>
          </a:p>
          <a:p>
            <a:pPr lvl="0">
              <a:lnSpc>
                <a:spcPct val="90000"/>
              </a:lnSpc>
            </a:pPr>
            <a:r>
              <a:rPr lang="en-GB" sz="2800" dirty="0">
                <a:solidFill>
                  <a:srgbClr val="000000"/>
                </a:solidFill>
              </a:rPr>
              <a:t>Customer classification (stranger, Barnacle, butterfly, true friends)</a:t>
            </a:r>
          </a:p>
          <a:p>
            <a:pPr lvl="0">
              <a:lnSpc>
                <a:spcPct val="90000"/>
              </a:lnSpc>
            </a:pPr>
            <a:r>
              <a:rPr lang="en-GB" sz="2800" dirty="0">
                <a:solidFill>
                  <a:srgbClr val="000000"/>
                </a:solidFill>
              </a:rPr>
              <a:t>Marketing management concept (production concept, product concept, selling concept, marketing concept, societal concept)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C52055-F0CD-4309-86B0-E0BE6710F13C}" type="slidenum">
              <a:rPr/>
              <a:t>2</a:t>
            </a:fld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Analysing Marketing environment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95353" y="2480730"/>
            <a:ext cx="10534646" cy="3634319"/>
          </a:xfrm>
        </p:spPr>
        <p:txBody>
          <a:bodyPr/>
          <a:lstStyle/>
          <a:p>
            <a:pPr lvl="0"/>
            <a:r>
              <a:rPr lang="en-GB" sz="2800">
                <a:solidFill>
                  <a:srgbClr val="FF0000"/>
                </a:solidFill>
              </a:rPr>
              <a:t>Marketing environment</a:t>
            </a:r>
            <a:r>
              <a:rPr lang="en-GB" sz="2800"/>
              <a:t>: The actors and forces outside marketing that affect marketing management’s ability to build and maintain successful relationships with target customers.</a:t>
            </a:r>
          </a:p>
          <a:p>
            <a:pPr lvl="0"/>
            <a:r>
              <a:rPr lang="en-GB" sz="2800"/>
              <a:t>Microenvironment</a:t>
            </a:r>
          </a:p>
          <a:p>
            <a:pPr lvl="0"/>
            <a:r>
              <a:rPr lang="en-GB" sz="2800"/>
              <a:t>Macroenvironment</a:t>
            </a:r>
          </a:p>
          <a:p>
            <a:pPr marL="0" lvl="0" indent="0">
              <a:buNone/>
            </a:pPr>
            <a:endParaRPr lang="en-GB" sz="280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389ED3-AEB5-47DB-86D2-ADF4A545AD8D}" type="slidenum">
              <a:rPr/>
              <a:t>3</a:t>
            </a:fld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198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600075"/>
            <a:ext cx="8439150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Microenvironment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00100" y="2476496"/>
            <a:ext cx="10801350" cy="3399364"/>
          </a:xfrm>
        </p:spPr>
        <p:txBody>
          <a:bodyPr/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Microenvironment </a:t>
            </a:r>
            <a:r>
              <a:rPr lang="en-GB" dirty="0"/>
              <a:t>: The actors close to the company that affect its ability to serve its customers.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63CF30-044B-4D22-B8F8-C4F1ACF3895C}" type="slidenum">
              <a:rPr/>
              <a:t>5</a:t>
            </a:fld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Garamo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9" y="2947026"/>
            <a:ext cx="6243745" cy="33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Actors in the Microenvironment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438403"/>
            <a:ext cx="10782303" cy="381000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2200" b="1">
                <a:solidFill>
                  <a:srgbClr val="FF0000"/>
                </a:solidFill>
              </a:rPr>
              <a:t>The company </a:t>
            </a:r>
            <a:r>
              <a:rPr lang="en-GB" sz="2200"/>
              <a:t>; top management (finance, R&amp;D, purchasing, accounting) sets the company’s mission, objectives, broad strategies,. Marketing managers should work closely with them ,</a:t>
            </a:r>
          </a:p>
          <a:p>
            <a:pPr lvl="0">
              <a:lnSpc>
                <a:spcPct val="80000"/>
              </a:lnSpc>
            </a:pPr>
            <a:r>
              <a:rPr lang="en-GB" sz="2200" b="1">
                <a:solidFill>
                  <a:srgbClr val="FF0000"/>
                </a:solidFill>
              </a:rPr>
              <a:t>Suppliers</a:t>
            </a:r>
            <a:r>
              <a:rPr lang="en-GB" sz="2200"/>
              <a:t>:  marketing managers should watch supply availability and costs, good relationships </a:t>
            </a:r>
          </a:p>
          <a:p>
            <a:pPr lvl="0">
              <a:lnSpc>
                <a:spcPct val="80000"/>
              </a:lnSpc>
            </a:pPr>
            <a:r>
              <a:rPr lang="en-GB" sz="2200" b="1">
                <a:solidFill>
                  <a:srgbClr val="FF0000"/>
                </a:solidFill>
              </a:rPr>
              <a:t>Marketing Intermediaries</a:t>
            </a:r>
            <a:r>
              <a:rPr lang="en-GB" sz="2200"/>
              <a:t>: Firms that help the company to promote, sell, and distribute its goods to final buyers</a:t>
            </a:r>
          </a:p>
          <a:p>
            <a:pPr lvl="0">
              <a:lnSpc>
                <a:spcPct val="80000"/>
              </a:lnSpc>
            </a:pPr>
            <a:r>
              <a:rPr lang="en-GB" sz="2200" b="1">
                <a:solidFill>
                  <a:srgbClr val="FF0000"/>
                </a:solidFill>
              </a:rPr>
              <a:t>Competitors: </a:t>
            </a:r>
            <a:r>
              <a:rPr lang="en-GB" sz="2200">
                <a:solidFill>
                  <a:srgbClr val="000000"/>
                </a:solidFill>
              </a:rPr>
              <a:t>provide grater customer satisfaction than your competitors </a:t>
            </a:r>
          </a:p>
          <a:p>
            <a:pPr lvl="0">
              <a:lnSpc>
                <a:spcPct val="80000"/>
              </a:lnSpc>
            </a:pPr>
            <a:r>
              <a:rPr lang="en-GB" sz="2200" b="1">
                <a:solidFill>
                  <a:srgbClr val="FF0000"/>
                </a:solidFill>
              </a:rPr>
              <a:t>Public</a:t>
            </a:r>
            <a:r>
              <a:rPr lang="en-GB" sz="2200"/>
              <a:t>: </a:t>
            </a:r>
            <a:r>
              <a:rPr lang="en-GB" sz="2200">
                <a:solidFill>
                  <a:srgbClr val="000000"/>
                </a:solidFill>
              </a:rPr>
              <a:t>Any group that has an interest in or  impact on an organisation’s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200">
                <a:solidFill>
                  <a:srgbClr val="000000"/>
                </a:solidFill>
              </a:rPr>
              <a:t>ability to achieve its objectives. (banks, media, citizen groups, internal or external people</a:t>
            </a:r>
            <a:r>
              <a:rPr lang="en-GB" sz="2200"/>
              <a:t>)</a:t>
            </a:r>
          </a:p>
          <a:p>
            <a:pPr lvl="0">
              <a:lnSpc>
                <a:spcPct val="80000"/>
              </a:lnSpc>
            </a:pPr>
            <a:r>
              <a:rPr lang="en-GB" sz="2200" b="1">
                <a:solidFill>
                  <a:srgbClr val="FF0000"/>
                </a:solidFill>
              </a:rPr>
              <a:t>Customers</a:t>
            </a:r>
            <a:r>
              <a:rPr lang="en-GB" sz="2200" b="1"/>
              <a:t> : </a:t>
            </a:r>
            <a:r>
              <a:rPr lang="en-GB" sz="2200"/>
              <a:t>individual market, international , government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7C5C90-2624-418C-9B54-B818E1DB090A}" type="slidenum">
              <a:rPr/>
              <a:t>6</a:t>
            </a:fld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593" y="3943349"/>
            <a:ext cx="1175525" cy="23050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229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Macroenvironment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19146" y="2457450"/>
            <a:ext cx="10591796" cy="3511552"/>
          </a:xfrm>
        </p:spPr>
        <p:txBody>
          <a:bodyPr/>
          <a:lstStyle/>
          <a:p>
            <a:pPr marL="0" lvl="0" indent="0">
              <a:buNone/>
            </a:pPr>
            <a:r>
              <a:rPr lang="en-GB">
                <a:solidFill>
                  <a:srgbClr val="FF0000"/>
                </a:solidFill>
              </a:rPr>
              <a:t>Macroenvironment</a:t>
            </a:r>
            <a:r>
              <a:rPr lang="en-GB"/>
              <a:t>: The larger societal forces that affect the microenvironment—demographic, economic, natural, technological, political, and cultural forces.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F812E0-4509-4542-A6A6-0F48177AB1E8}" type="slidenum">
              <a:rPr/>
              <a:t>7</a:t>
            </a:fld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333750"/>
            <a:ext cx="7559066" cy="29146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45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51" y="971587"/>
            <a:ext cx="7865706" cy="967969"/>
          </a:xfrm>
        </p:spPr>
        <p:txBody>
          <a:bodyPr/>
          <a:lstStyle/>
          <a:p>
            <a:r>
              <a:rPr lang="en-GB" b="1" dirty="0"/>
              <a:t>Seminar 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1" y="2662427"/>
            <a:ext cx="10668000" cy="2797469"/>
          </a:xfrm>
        </p:spPr>
        <p:txBody>
          <a:bodyPr>
            <a:normAutofit/>
          </a:bodyPr>
          <a:lstStyle/>
          <a:p>
            <a:r>
              <a:rPr lang="en-GB" dirty="0"/>
              <a:t>Choose a company  from any of the three industries: Food retail,  Automotive and Hospitality  and  undertake the following activities;</a:t>
            </a:r>
          </a:p>
          <a:p>
            <a:r>
              <a:rPr lang="en-GB" dirty="0"/>
              <a:t>Identify the company's mission and vision </a:t>
            </a:r>
          </a:p>
          <a:p>
            <a:r>
              <a:rPr lang="en-GB" dirty="0"/>
              <a:t>Carry out a micro &amp; macro environmental analysis of the company </a:t>
            </a:r>
          </a:p>
          <a:p>
            <a:r>
              <a:rPr lang="en-US" dirty="0"/>
              <a:t>As future marketing executives, what does this analysis tell you about the company's situation?. Identify 3 most important factors.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43" y="625144"/>
            <a:ext cx="2382908" cy="16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SWOT analysis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3903" y="2533646"/>
            <a:ext cx="10706096" cy="3562346"/>
          </a:xfrm>
        </p:spPr>
        <p:txBody>
          <a:bodyPr/>
          <a:lstStyle/>
          <a:p>
            <a:pPr lvl="0"/>
            <a:r>
              <a:rPr lang="en-GB" b="1">
                <a:solidFill>
                  <a:srgbClr val="FF0000"/>
                </a:solidFill>
              </a:rPr>
              <a:t>Strengths</a:t>
            </a:r>
            <a:r>
              <a:rPr lang="en-GB"/>
              <a:t>: internal capabilities, resources, and positive situational factors that may help the company serve its customers and achieve its objectives.</a:t>
            </a:r>
          </a:p>
          <a:p>
            <a:pPr lvl="0"/>
            <a:r>
              <a:rPr lang="en-GB" b="1">
                <a:solidFill>
                  <a:srgbClr val="FF0000"/>
                </a:solidFill>
              </a:rPr>
              <a:t>Weaknesses</a:t>
            </a:r>
            <a:r>
              <a:rPr lang="en-GB"/>
              <a:t>:  internal limitations and negative situational factors that may interfere with the company’s performance. </a:t>
            </a:r>
          </a:p>
          <a:p>
            <a:pPr lvl="0"/>
            <a:r>
              <a:rPr lang="en-GB" b="1">
                <a:solidFill>
                  <a:srgbClr val="FF0000"/>
                </a:solidFill>
              </a:rPr>
              <a:t>Opportunities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are favourable factors or trends in the external environment that the company may be able to exploit to its advantage. </a:t>
            </a:r>
          </a:p>
          <a:p>
            <a:pPr lvl="0"/>
            <a:r>
              <a:rPr lang="en-GB"/>
              <a:t> </a:t>
            </a:r>
            <a:r>
              <a:rPr lang="en-GB" b="1">
                <a:solidFill>
                  <a:srgbClr val="FF0000"/>
                </a:solidFill>
              </a:rPr>
              <a:t>Threats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are unfavourable external factors or trends that may present challenges to performance</a:t>
            </a:r>
          </a:p>
        </p:txBody>
      </p:sp>
    </p:spTree>
    <p:extLst>
      <p:ext uri="{BB962C8B-B14F-4D97-AF65-F5344CB8AC3E}">
        <p14:creationId xmlns:p14="http://schemas.microsoft.com/office/powerpoint/2010/main" val="31395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21981</TotalTime>
  <Words>579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 Week 2 Seminar and Marketing Strategies   </vt:lpstr>
      <vt:lpstr>Recap </vt:lpstr>
      <vt:lpstr>Analysing Marketing environment </vt:lpstr>
      <vt:lpstr>PowerPoint Presentation</vt:lpstr>
      <vt:lpstr>Microenvironment</vt:lpstr>
      <vt:lpstr>Actors in the Microenvironment</vt:lpstr>
      <vt:lpstr>Macroenvironment</vt:lpstr>
      <vt:lpstr>Seminar  Activity </vt:lpstr>
      <vt:lpstr>SWOT analysis</vt:lpstr>
      <vt:lpstr>Forces in the company’s Macroenvironment</vt:lpstr>
      <vt:lpstr>Discussing the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Principals of Marketing</dc:title>
  <dc:creator>elham javaherizadeh</dc:creator>
  <cp:lastModifiedBy>Uzair Omerdeen</cp:lastModifiedBy>
  <cp:revision>121</cp:revision>
  <dcterms:created xsi:type="dcterms:W3CDTF">2016-09-20T15:31:52Z</dcterms:created>
  <dcterms:modified xsi:type="dcterms:W3CDTF">2023-02-12T07:05:58Z</dcterms:modified>
</cp:coreProperties>
</file>