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71" r:id="rId5"/>
  </p:sldMasterIdLst>
  <p:notesMasterIdLst>
    <p:notesMasterId r:id="rId43"/>
  </p:notesMasterIdLst>
  <p:handoutMasterIdLst>
    <p:handoutMasterId r:id="rId44"/>
  </p:handoutMasterIdLst>
  <p:sldIdLst>
    <p:sldId id="341" r:id="rId6"/>
    <p:sldId id="342" r:id="rId7"/>
    <p:sldId id="343" r:id="rId8"/>
    <p:sldId id="318" r:id="rId9"/>
    <p:sldId id="321" r:id="rId10"/>
    <p:sldId id="319" r:id="rId11"/>
    <p:sldId id="322" r:id="rId12"/>
    <p:sldId id="325" r:id="rId13"/>
    <p:sldId id="323" r:id="rId14"/>
    <p:sldId id="326" r:id="rId15"/>
    <p:sldId id="327" r:id="rId16"/>
    <p:sldId id="333" r:id="rId17"/>
    <p:sldId id="331" r:id="rId18"/>
    <p:sldId id="328" r:id="rId19"/>
    <p:sldId id="332" r:id="rId20"/>
    <p:sldId id="353" r:id="rId21"/>
    <p:sldId id="340" r:id="rId22"/>
    <p:sldId id="344" r:id="rId23"/>
    <p:sldId id="345" r:id="rId24"/>
    <p:sldId id="346" r:id="rId25"/>
    <p:sldId id="347" r:id="rId26"/>
    <p:sldId id="348" r:id="rId27"/>
    <p:sldId id="352" r:id="rId28"/>
    <p:sldId id="351" r:id="rId29"/>
    <p:sldId id="349" r:id="rId30"/>
    <p:sldId id="338" r:id="rId31"/>
    <p:sldId id="314" r:id="rId32"/>
    <p:sldId id="293" r:id="rId33"/>
    <p:sldId id="294" r:id="rId34"/>
    <p:sldId id="298" r:id="rId35"/>
    <p:sldId id="295" r:id="rId36"/>
    <p:sldId id="296" r:id="rId37"/>
    <p:sldId id="297" r:id="rId38"/>
    <p:sldId id="308" r:id="rId39"/>
    <p:sldId id="267" r:id="rId40"/>
    <p:sldId id="265" r:id="rId41"/>
    <p:sldId id="266" r:id="rId42"/>
  </p:sldIdLst>
  <p:sldSz cx="9906000" cy="6858000" type="A4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72FC765-CFA2-4AC2-BBEB-EAA6B1FBF482}">
          <p14:sldIdLst>
            <p14:sldId id="341"/>
            <p14:sldId id="342"/>
            <p14:sldId id="343"/>
            <p14:sldId id="318"/>
            <p14:sldId id="321"/>
            <p14:sldId id="319"/>
            <p14:sldId id="322"/>
            <p14:sldId id="325"/>
            <p14:sldId id="323"/>
            <p14:sldId id="326"/>
            <p14:sldId id="327"/>
            <p14:sldId id="333"/>
            <p14:sldId id="331"/>
            <p14:sldId id="328"/>
            <p14:sldId id="332"/>
            <p14:sldId id="353"/>
            <p14:sldId id="340"/>
            <p14:sldId id="344"/>
            <p14:sldId id="345"/>
            <p14:sldId id="346"/>
            <p14:sldId id="347"/>
            <p14:sldId id="348"/>
            <p14:sldId id="352"/>
            <p14:sldId id="351"/>
            <p14:sldId id="349"/>
            <p14:sldId id="338"/>
            <p14:sldId id="314"/>
            <p14:sldId id="293"/>
            <p14:sldId id="294"/>
            <p14:sldId id="298"/>
            <p14:sldId id="295"/>
            <p14:sldId id="296"/>
            <p14:sldId id="297"/>
            <p14:sldId id="308"/>
            <p14:sldId id="267"/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8" autoAdjust="0"/>
    <p:restoredTop sz="95140"/>
  </p:normalViewPr>
  <p:slideViewPr>
    <p:cSldViewPr>
      <p:cViewPr varScale="1">
        <p:scale>
          <a:sx n="81" d="100"/>
          <a:sy n="81" d="100"/>
        </p:scale>
        <p:origin x="1378" y="7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1914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png"/><Relationship Id="rId4" Type="http://schemas.openxmlformats.org/officeDocument/2006/relationships/image" Target="../media/image5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png"/><Relationship Id="rId4" Type="http://schemas.openxmlformats.org/officeDocument/2006/relationships/image" Target="../media/image5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23C44F-0A80-4392-8CF3-E4C2A5E262FB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FE16CB1-E159-4A11-86BD-AC56DBA00BEF}">
      <dgm:prSet phldrT="[Text]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/>
            <a:t>Portfolio Management</a:t>
          </a:r>
        </a:p>
      </dgm:t>
    </dgm:pt>
    <dgm:pt modelId="{D1B2A449-D6D4-46C4-BD92-E0342E424A2E}" type="parTrans" cxnId="{09AB8CEC-D67C-4A14-BDAD-F63158286A7F}">
      <dgm:prSet/>
      <dgm:spPr/>
      <dgm:t>
        <a:bodyPr/>
        <a:lstStyle/>
        <a:p>
          <a:endParaRPr lang="en-GB"/>
        </a:p>
      </dgm:t>
    </dgm:pt>
    <dgm:pt modelId="{B93A7F10-276C-463C-91C8-9E3FF78DB857}" type="sibTrans" cxnId="{09AB8CEC-D67C-4A14-BDAD-F63158286A7F}">
      <dgm:prSet/>
      <dgm:spPr/>
      <dgm:t>
        <a:bodyPr/>
        <a:lstStyle/>
        <a:p>
          <a:endParaRPr lang="en-GB"/>
        </a:p>
      </dgm:t>
    </dgm:pt>
    <dgm:pt modelId="{20898EFC-A366-43E1-BD98-E1A0E9C35F79}">
      <dgm:prSet phldrT="[Text]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/>
            <a:t>… of Applications</a:t>
          </a:r>
        </a:p>
      </dgm:t>
    </dgm:pt>
    <dgm:pt modelId="{290FEABF-DBF1-4FCC-B77C-DC2613F5151E}" type="parTrans" cxnId="{BB77CC1D-0EC8-4802-8210-D8DDF160B774}">
      <dgm:prSet/>
      <dgm:spPr/>
      <dgm:t>
        <a:bodyPr/>
        <a:lstStyle/>
        <a:p>
          <a:endParaRPr lang="en-GB"/>
        </a:p>
      </dgm:t>
    </dgm:pt>
    <dgm:pt modelId="{31DA627E-2769-46F0-A0A4-3740291FF73E}" type="sibTrans" cxnId="{BB77CC1D-0EC8-4802-8210-D8DDF160B774}">
      <dgm:prSet/>
      <dgm:spPr/>
      <dgm:t>
        <a:bodyPr/>
        <a:lstStyle/>
        <a:p>
          <a:endParaRPr lang="en-GB"/>
        </a:p>
      </dgm:t>
    </dgm:pt>
    <dgm:pt modelId="{9681F999-23A0-4C56-95B8-355BF2FC94E2}">
      <dgm:prSet phldrT="[Text]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/>
            <a:t>… of Technologies</a:t>
          </a:r>
        </a:p>
      </dgm:t>
    </dgm:pt>
    <dgm:pt modelId="{69816B28-D217-4F6F-A97B-57A80C8BAD77}" type="parTrans" cxnId="{68D6EFA0-13BF-49CE-8E70-A58608401B81}">
      <dgm:prSet/>
      <dgm:spPr/>
      <dgm:t>
        <a:bodyPr/>
        <a:lstStyle/>
        <a:p>
          <a:endParaRPr lang="en-GB"/>
        </a:p>
      </dgm:t>
    </dgm:pt>
    <dgm:pt modelId="{27E54C76-854B-4A9C-B7AB-44D01C9E509B}" type="sibTrans" cxnId="{68D6EFA0-13BF-49CE-8E70-A58608401B81}">
      <dgm:prSet/>
      <dgm:spPr/>
      <dgm:t>
        <a:bodyPr/>
        <a:lstStyle/>
        <a:p>
          <a:endParaRPr lang="en-GB"/>
        </a:p>
      </dgm:t>
    </dgm:pt>
    <dgm:pt modelId="{FA297DA4-0193-46B1-BE47-7BBC3BA31106}">
      <dgm:prSet phldrT="[Text]"/>
      <dgm:spPr>
        <a:solidFill>
          <a:schemeClr val="tx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/>
            <a:t>Risk Management</a:t>
          </a:r>
        </a:p>
      </dgm:t>
    </dgm:pt>
    <dgm:pt modelId="{D1A4B91D-4E1E-48C8-BC10-C200F94CC4B4}" type="parTrans" cxnId="{9DB36989-0D71-44AF-9A1A-6479FA2C359C}">
      <dgm:prSet/>
      <dgm:spPr/>
      <dgm:t>
        <a:bodyPr/>
        <a:lstStyle/>
        <a:p>
          <a:endParaRPr lang="en-GB"/>
        </a:p>
      </dgm:t>
    </dgm:pt>
    <dgm:pt modelId="{B0419A2D-4A29-4A51-923F-AACA07402F24}" type="sibTrans" cxnId="{9DB36989-0D71-44AF-9A1A-6479FA2C359C}">
      <dgm:prSet/>
      <dgm:spPr/>
      <dgm:t>
        <a:bodyPr/>
        <a:lstStyle/>
        <a:p>
          <a:endParaRPr lang="en-GB"/>
        </a:p>
      </dgm:t>
    </dgm:pt>
    <dgm:pt modelId="{6655ADC2-47D4-40AC-964F-67DB2BE6B2FF}">
      <dgm:prSet phldrT="[Text]"/>
      <dgm:spPr>
        <a:solidFill>
          <a:schemeClr val="tx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/>
            <a:t>… Impact of Obsolescence</a:t>
          </a:r>
        </a:p>
      </dgm:t>
    </dgm:pt>
    <dgm:pt modelId="{E41762A9-EA06-49F2-B64C-2081A7C8A127}" type="parTrans" cxnId="{19A7C314-8034-40F5-8250-9E21CE92D5F0}">
      <dgm:prSet/>
      <dgm:spPr/>
      <dgm:t>
        <a:bodyPr/>
        <a:lstStyle/>
        <a:p>
          <a:endParaRPr lang="en-GB"/>
        </a:p>
      </dgm:t>
    </dgm:pt>
    <dgm:pt modelId="{FCD3ECB6-5B3B-46F9-B260-25AABCA273F6}" type="sibTrans" cxnId="{19A7C314-8034-40F5-8250-9E21CE92D5F0}">
      <dgm:prSet/>
      <dgm:spPr/>
      <dgm:t>
        <a:bodyPr/>
        <a:lstStyle/>
        <a:p>
          <a:endParaRPr lang="en-GB"/>
        </a:p>
      </dgm:t>
    </dgm:pt>
    <dgm:pt modelId="{C4924BB7-7332-43FF-8B75-69D764ED5AB7}">
      <dgm:prSet phldrT="[Text]"/>
      <dgm:spPr>
        <a:solidFill>
          <a:schemeClr val="tx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/>
            <a:t>… Impact of SPOF</a:t>
          </a:r>
        </a:p>
      </dgm:t>
    </dgm:pt>
    <dgm:pt modelId="{804410DE-CA85-4202-82A8-0243D66C7322}" type="parTrans" cxnId="{0D3B3A8F-5935-46B2-AB69-11B39804AA9F}">
      <dgm:prSet/>
      <dgm:spPr/>
      <dgm:t>
        <a:bodyPr/>
        <a:lstStyle/>
        <a:p>
          <a:endParaRPr lang="en-GB"/>
        </a:p>
      </dgm:t>
    </dgm:pt>
    <dgm:pt modelId="{F2319D1E-F012-4640-B0F4-FED533F37865}" type="sibTrans" cxnId="{0D3B3A8F-5935-46B2-AB69-11B39804AA9F}">
      <dgm:prSet/>
      <dgm:spPr/>
      <dgm:t>
        <a:bodyPr/>
        <a:lstStyle/>
        <a:p>
          <a:endParaRPr lang="en-GB"/>
        </a:p>
      </dgm:t>
    </dgm:pt>
    <dgm:pt modelId="{6567414C-348D-4970-A49C-055E54319032}">
      <dgm:prSet phldrT="[Text]"/>
      <dgm:spPr>
        <a:solidFill>
          <a:srgbClr val="0066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/>
            <a:t>Cost Management</a:t>
          </a:r>
        </a:p>
      </dgm:t>
    </dgm:pt>
    <dgm:pt modelId="{6415709F-ACA9-44CD-8C54-F65D48A2E8FC}" type="parTrans" cxnId="{9D6AB599-1E93-4EDF-8C97-1D43A900EDA5}">
      <dgm:prSet/>
      <dgm:spPr/>
      <dgm:t>
        <a:bodyPr/>
        <a:lstStyle/>
        <a:p>
          <a:endParaRPr lang="en-GB"/>
        </a:p>
      </dgm:t>
    </dgm:pt>
    <dgm:pt modelId="{34C305BD-72F5-421E-84AA-C6DAD568D57E}" type="sibTrans" cxnId="{9D6AB599-1E93-4EDF-8C97-1D43A900EDA5}">
      <dgm:prSet/>
      <dgm:spPr/>
      <dgm:t>
        <a:bodyPr/>
        <a:lstStyle/>
        <a:p>
          <a:endParaRPr lang="en-GB"/>
        </a:p>
      </dgm:t>
    </dgm:pt>
    <dgm:pt modelId="{04718DF3-01E0-4B58-8976-6E17441F6CEE}">
      <dgm:prSet phldrT="[Text]"/>
      <dgm:spPr>
        <a:solidFill>
          <a:srgbClr val="0066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/>
            <a:t>… Opportunities for consolidation</a:t>
          </a:r>
        </a:p>
      </dgm:t>
    </dgm:pt>
    <dgm:pt modelId="{FFB16D73-2ECB-420F-8462-57E12C861E7E}" type="parTrans" cxnId="{0A64A93E-77BD-4C6A-B958-5437DD9EA3B6}">
      <dgm:prSet/>
      <dgm:spPr/>
      <dgm:t>
        <a:bodyPr/>
        <a:lstStyle/>
        <a:p>
          <a:endParaRPr lang="en-GB"/>
        </a:p>
      </dgm:t>
    </dgm:pt>
    <dgm:pt modelId="{CE9C5FA0-FCE7-4EEE-9BD7-337CB9F64F4B}" type="sibTrans" cxnId="{0A64A93E-77BD-4C6A-B958-5437DD9EA3B6}">
      <dgm:prSet/>
      <dgm:spPr/>
      <dgm:t>
        <a:bodyPr/>
        <a:lstStyle/>
        <a:p>
          <a:endParaRPr lang="en-GB"/>
        </a:p>
      </dgm:t>
    </dgm:pt>
    <dgm:pt modelId="{9F1F4B0F-DCDD-42E0-827B-6F179E403D72}">
      <dgm:prSet phldrT="[Text]"/>
      <dgm:spPr>
        <a:solidFill>
          <a:srgbClr val="0066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/>
            <a:t>… Opportunities for reuse</a:t>
          </a:r>
        </a:p>
      </dgm:t>
    </dgm:pt>
    <dgm:pt modelId="{0B9DFB59-AB92-4328-8EE4-24ED026AA705}" type="parTrans" cxnId="{80D6C5BB-0645-4BB0-A2DD-BC9F2D05091B}">
      <dgm:prSet/>
      <dgm:spPr/>
      <dgm:t>
        <a:bodyPr/>
        <a:lstStyle/>
        <a:p>
          <a:endParaRPr lang="en-GB"/>
        </a:p>
      </dgm:t>
    </dgm:pt>
    <dgm:pt modelId="{394549FE-1AE6-4979-A264-8E99684829E6}" type="sibTrans" cxnId="{80D6C5BB-0645-4BB0-A2DD-BC9F2D05091B}">
      <dgm:prSet/>
      <dgm:spPr/>
      <dgm:t>
        <a:bodyPr/>
        <a:lstStyle/>
        <a:p>
          <a:endParaRPr lang="en-GB"/>
        </a:p>
      </dgm:t>
    </dgm:pt>
    <dgm:pt modelId="{8671E188-473E-4A9D-A3A2-BEAA7A7B48A9}">
      <dgm:prSet phldrT="[Text]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/>
            <a:t>Proactive not Reactive</a:t>
          </a:r>
        </a:p>
      </dgm:t>
    </dgm:pt>
    <dgm:pt modelId="{50DADB7B-DF72-4F39-81B4-6D5386F5AACD}" type="parTrans" cxnId="{B67650AA-0836-49BD-B1E5-7D91D9F0BB29}">
      <dgm:prSet/>
      <dgm:spPr/>
      <dgm:t>
        <a:bodyPr/>
        <a:lstStyle/>
        <a:p>
          <a:endParaRPr lang="en-GB"/>
        </a:p>
      </dgm:t>
    </dgm:pt>
    <dgm:pt modelId="{8ABF97C4-CD5F-4E68-AD5D-1DB65B57B26F}" type="sibTrans" cxnId="{B67650AA-0836-49BD-B1E5-7D91D9F0BB29}">
      <dgm:prSet/>
      <dgm:spPr/>
      <dgm:t>
        <a:bodyPr/>
        <a:lstStyle/>
        <a:p>
          <a:endParaRPr lang="en-GB"/>
        </a:p>
      </dgm:t>
    </dgm:pt>
    <dgm:pt modelId="{EDBF074E-57D8-4D31-9456-AD24F7105D5C}">
      <dgm:prSet phldrT="[Text]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/>
            <a:t>… Professional Duty of Care?</a:t>
          </a:r>
        </a:p>
      </dgm:t>
    </dgm:pt>
    <dgm:pt modelId="{D9DA39AE-F718-4AD1-8E70-DBE5BBB64757}" type="parTrans" cxnId="{E944BE00-0DF5-459E-8525-E11EF4F112B8}">
      <dgm:prSet/>
      <dgm:spPr/>
      <dgm:t>
        <a:bodyPr/>
        <a:lstStyle/>
        <a:p>
          <a:endParaRPr lang="en-GB"/>
        </a:p>
      </dgm:t>
    </dgm:pt>
    <dgm:pt modelId="{24339451-92CA-4DCB-A325-A93F4F0857F5}" type="sibTrans" cxnId="{E944BE00-0DF5-459E-8525-E11EF4F112B8}">
      <dgm:prSet/>
      <dgm:spPr/>
      <dgm:t>
        <a:bodyPr/>
        <a:lstStyle/>
        <a:p>
          <a:endParaRPr lang="en-GB"/>
        </a:p>
      </dgm:t>
    </dgm:pt>
    <dgm:pt modelId="{48F8A86B-B90B-408F-B97F-DFDE2320499B}">
      <dgm:prSet phldrT="[Text]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/>
            <a:t>… “They should know this stuff” …</a:t>
          </a:r>
        </a:p>
      </dgm:t>
    </dgm:pt>
    <dgm:pt modelId="{DEF6A1C1-58CB-4B0D-AE43-3D7F9E5642B6}" type="parTrans" cxnId="{88E47D51-90F5-42F6-AC03-1ED09C9D9E0A}">
      <dgm:prSet/>
      <dgm:spPr/>
      <dgm:t>
        <a:bodyPr/>
        <a:lstStyle/>
        <a:p>
          <a:endParaRPr lang="en-GB"/>
        </a:p>
      </dgm:t>
    </dgm:pt>
    <dgm:pt modelId="{EE0B3B3E-4262-46F1-892E-DBFFDF64DEE8}" type="sibTrans" cxnId="{88E47D51-90F5-42F6-AC03-1ED09C9D9E0A}">
      <dgm:prSet/>
      <dgm:spPr/>
      <dgm:t>
        <a:bodyPr/>
        <a:lstStyle/>
        <a:p>
          <a:endParaRPr lang="en-GB"/>
        </a:p>
      </dgm:t>
    </dgm:pt>
    <dgm:pt modelId="{BE5C6C39-3BEA-40C7-B902-90D352BB1BDC}" type="pres">
      <dgm:prSet presAssocID="{0823C44F-0A80-4392-8CF3-E4C2A5E262FB}" presName="linear" presStyleCnt="0">
        <dgm:presLayoutVars>
          <dgm:dir/>
          <dgm:resizeHandles val="exact"/>
        </dgm:presLayoutVars>
      </dgm:prSet>
      <dgm:spPr/>
    </dgm:pt>
    <dgm:pt modelId="{6E3FADAB-2176-4664-82B3-D7EAD7BA4D50}" type="pres">
      <dgm:prSet presAssocID="{8FE16CB1-E159-4A11-86BD-AC56DBA00BEF}" presName="comp" presStyleCnt="0"/>
      <dgm:spPr/>
    </dgm:pt>
    <dgm:pt modelId="{83713958-3F1D-41E0-B03A-FFB8B340BB19}" type="pres">
      <dgm:prSet presAssocID="{8FE16CB1-E159-4A11-86BD-AC56DBA00BEF}" presName="box" presStyleLbl="node1" presStyleIdx="0" presStyleCnt="4" custLinFactNeighborY="4012"/>
      <dgm:spPr/>
    </dgm:pt>
    <dgm:pt modelId="{AAD87D25-9461-466D-A6D6-5D97ED2FEEB0}" type="pres">
      <dgm:prSet presAssocID="{8FE16CB1-E159-4A11-86BD-AC56DBA00BEF}" presName="img" presStyleLbl="fgImgPlace1" presStyleIdx="0" presStyleCnt="4" custLinFactNeighborX="-2296" custLinFactNeighborY="509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3A182268-2DD1-4E91-804A-2B1843607930}" type="pres">
      <dgm:prSet presAssocID="{8FE16CB1-E159-4A11-86BD-AC56DBA00BEF}" presName="text" presStyleLbl="node1" presStyleIdx="0" presStyleCnt="4">
        <dgm:presLayoutVars>
          <dgm:bulletEnabled val="1"/>
        </dgm:presLayoutVars>
      </dgm:prSet>
      <dgm:spPr/>
    </dgm:pt>
    <dgm:pt modelId="{8520D78B-B9FD-4FFC-B784-242BE41A1068}" type="pres">
      <dgm:prSet presAssocID="{B93A7F10-276C-463C-91C8-9E3FF78DB857}" presName="spacer" presStyleCnt="0"/>
      <dgm:spPr/>
    </dgm:pt>
    <dgm:pt modelId="{1393E11B-8BC7-48B5-90F9-5C4948565531}" type="pres">
      <dgm:prSet presAssocID="{FA297DA4-0193-46B1-BE47-7BBC3BA31106}" presName="comp" presStyleCnt="0"/>
      <dgm:spPr/>
    </dgm:pt>
    <dgm:pt modelId="{DE5CAEFB-382E-4FF7-87BB-D681D7E59E55}" type="pres">
      <dgm:prSet presAssocID="{FA297DA4-0193-46B1-BE47-7BBC3BA31106}" presName="box" presStyleLbl="node1" presStyleIdx="1" presStyleCnt="4" custLinFactNeighborY="4012"/>
      <dgm:spPr/>
    </dgm:pt>
    <dgm:pt modelId="{27173A52-B2E6-4052-8824-DA226CCC0B00}" type="pres">
      <dgm:prSet presAssocID="{FA297DA4-0193-46B1-BE47-7BBC3BA31106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8975255B-B927-452D-8B1B-CD74880287F2}" type="pres">
      <dgm:prSet presAssocID="{FA297DA4-0193-46B1-BE47-7BBC3BA31106}" presName="text" presStyleLbl="node1" presStyleIdx="1" presStyleCnt="4">
        <dgm:presLayoutVars>
          <dgm:bulletEnabled val="1"/>
        </dgm:presLayoutVars>
      </dgm:prSet>
      <dgm:spPr/>
    </dgm:pt>
    <dgm:pt modelId="{08CA9A6A-6B9E-4033-BAF3-EFFDAB2A7105}" type="pres">
      <dgm:prSet presAssocID="{B0419A2D-4A29-4A51-923F-AACA07402F24}" presName="spacer" presStyleCnt="0"/>
      <dgm:spPr/>
    </dgm:pt>
    <dgm:pt modelId="{9330FCEE-2CAE-4B35-AA24-58C3C8C4EBEF}" type="pres">
      <dgm:prSet presAssocID="{6567414C-348D-4970-A49C-055E54319032}" presName="comp" presStyleCnt="0"/>
      <dgm:spPr/>
    </dgm:pt>
    <dgm:pt modelId="{BC9DE85F-5F0E-416C-B9D8-F1498F78FE84}" type="pres">
      <dgm:prSet presAssocID="{6567414C-348D-4970-A49C-055E54319032}" presName="box" presStyleLbl="node1" presStyleIdx="2" presStyleCnt="4" custLinFactNeighborY="4012"/>
      <dgm:spPr/>
    </dgm:pt>
    <dgm:pt modelId="{69F835C6-A19C-4E13-A58E-7EC2B77FDFE4}" type="pres">
      <dgm:prSet presAssocID="{6567414C-348D-4970-A49C-055E54319032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76E039F-3539-48CD-A1B7-42B2185D1C76}" type="pres">
      <dgm:prSet presAssocID="{6567414C-348D-4970-A49C-055E54319032}" presName="text" presStyleLbl="node1" presStyleIdx="2" presStyleCnt="4">
        <dgm:presLayoutVars>
          <dgm:bulletEnabled val="1"/>
        </dgm:presLayoutVars>
      </dgm:prSet>
      <dgm:spPr/>
    </dgm:pt>
    <dgm:pt modelId="{74311C3B-1B88-4762-BA15-775EA033EA3B}" type="pres">
      <dgm:prSet presAssocID="{34C305BD-72F5-421E-84AA-C6DAD568D57E}" presName="spacer" presStyleCnt="0"/>
      <dgm:spPr/>
    </dgm:pt>
    <dgm:pt modelId="{47F61660-15F1-4C3B-8886-2CF5A7AD46D6}" type="pres">
      <dgm:prSet presAssocID="{8671E188-473E-4A9D-A3A2-BEAA7A7B48A9}" presName="comp" presStyleCnt="0"/>
      <dgm:spPr/>
    </dgm:pt>
    <dgm:pt modelId="{B7A69D8A-EEBC-4FF6-AF7A-EEE5A7342D0F}" type="pres">
      <dgm:prSet presAssocID="{8671E188-473E-4A9D-A3A2-BEAA7A7B48A9}" presName="box" presStyleLbl="node1" presStyleIdx="3" presStyleCnt="4" custLinFactNeighborY="252"/>
      <dgm:spPr/>
    </dgm:pt>
    <dgm:pt modelId="{5A47AD4B-260B-4BEE-B119-7076C0BCDC97}" type="pres">
      <dgm:prSet presAssocID="{8671E188-473E-4A9D-A3A2-BEAA7A7B48A9}" presName="img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B5274DAE-6BA8-4620-9CB6-CD499E85FFF0}" type="pres">
      <dgm:prSet presAssocID="{8671E188-473E-4A9D-A3A2-BEAA7A7B48A9}" presName="text" presStyleLbl="node1" presStyleIdx="3" presStyleCnt="4">
        <dgm:presLayoutVars>
          <dgm:bulletEnabled val="1"/>
        </dgm:presLayoutVars>
      </dgm:prSet>
      <dgm:spPr/>
    </dgm:pt>
  </dgm:ptLst>
  <dgm:cxnLst>
    <dgm:cxn modelId="{E944BE00-0DF5-459E-8525-E11EF4F112B8}" srcId="{8671E188-473E-4A9D-A3A2-BEAA7A7B48A9}" destId="{EDBF074E-57D8-4D31-9456-AD24F7105D5C}" srcOrd="0" destOrd="0" parTransId="{D9DA39AE-F718-4AD1-8E70-DBE5BBB64757}" sibTransId="{24339451-92CA-4DCB-A325-A93F4F0857F5}"/>
    <dgm:cxn modelId="{19A7C314-8034-40F5-8250-9E21CE92D5F0}" srcId="{FA297DA4-0193-46B1-BE47-7BBC3BA31106}" destId="{6655ADC2-47D4-40AC-964F-67DB2BE6B2FF}" srcOrd="0" destOrd="0" parTransId="{E41762A9-EA06-49F2-B64C-2081A7C8A127}" sibTransId="{FCD3ECB6-5B3B-46F9-B260-25AABCA273F6}"/>
    <dgm:cxn modelId="{BB77CC1D-0EC8-4802-8210-D8DDF160B774}" srcId="{8FE16CB1-E159-4A11-86BD-AC56DBA00BEF}" destId="{20898EFC-A366-43E1-BD98-E1A0E9C35F79}" srcOrd="0" destOrd="0" parTransId="{290FEABF-DBF1-4FCC-B77C-DC2613F5151E}" sibTransId="{31DA627E-2769-46F0-A0A4-3740291FF73E}"/>
    <dgm:cxn modelId="{7D704630-8BA0-4971-AC7A-273BE6A9FE74}" type="presOf" srcId="{FA297DA4-0193-46B1-BE47-7BBC3BA31106}" destId="{8975255B-B927-452D-8B1B-CD74880287F2}" srcOrd="1" destOrd="0" presId="urn:microsoft.com/office/officeart/2005/8/layout/vList4#1"/>
    <dgm:cxn modelId="{60B7A534-4234-4AC4-8049-AB4683A1996E}" type="presOf" srcId="{20898EFC-A366-43E1-BD98-E1A0E9C35F79}" destId="{83713958-3F1D-41E0-B03A-FFB8B340BB19}" srcOrd="0" destOrd="1" presId="urn:microsoft.com/office/officeart/2005/8/layout/vList4#1"/>
    <dgm:cxn modelId="{0A64A93E-77BD-4C6A-B958-5437DD9EA3B6}" srcId="{6567414C-348D-4970-A49C-055E54319032}" destId="{04718DF3-01E0-4B58-8976-6E17441F6CEE}" srcOrd="0" destOrd="0" parTransId="{FFB16D73-2ECB-420F-8462-57E12C861E7E}" sibTransId="{CE9C5FA0-FCE7-4EEE-9BD7-337CB9F64F4B}"/>
    <dgm:cxn modelId="{ABE5AF60-B1D3-4D28-8BC2-7FE1BE2D7495}" type="presOf" srcId="{04718DF3-01E0-4B58-8976-6E17441F6CEE}" destId="{BC9DE85F-5F0E-416C-B9D8-F1498F78FE84}" srcOrd="0" destOrd="1" presId="urn:microsoft.com/office/officeart/2005/8/layout/vList4#1"/>
    <dgm:cxn modelId="{0323E746-1052-4166-A95C-C2F5DA6CCB0A}" type="presOf" srcId="{6567414C-348D-4970-A49C-055E54319032}" destId="{276E039F-3539-48CD-A1B7-42B2185D1C76}" srcOrd="1" destOrd="0" presId="urn:microsoft.com/office/officeart/2005/8/layout/vList4#1"/>
    <dgm:cxn modelId="{2EE62F48-B8F4-4CFA-9CB5-9AAFB4FD4AF8}" type="presOf" srcId="{9681F999-23A0-4C56-95B8-355BF2FC94E2}" destId="{83713958-3F1D-41E0-B03A-FFB8B340BB19}" srcOrd="0" destOrd="2" presId="urn:microsoft.com/office/officeart/2005/8/layout/vList4#1"/>
    <dgm:cxn modelId="{10D9916A-CD15-4580-8E93-AE027B52DF45}" type="presOf" srcId="{20898EFC-A366-43E1-BD98-E1A0E9C35F79}" destId="{3A182268-2DD1-4E91-804A-2B1843607930}" srcOrd="1" destOrd="1" presId="urn:microsoft.com/office/officeart/2005/8/layout/vList4#1"/>
    <dgm:cxn modelId="{88E47D51-90F5-42F6-AC03-1ED09C9D9E0A}" srcId="{8671E188-473E-4A9D-A3A2-BEAA7A7B48A9}" destId="{48F8A86B-B90B-408F-B97F-DFDE2320499B}" srcOrd="1" destOrd="0" parTransId="{DEF6A1C1-58CB-4B0D-AE43-3D7F9E5642B6}" sibTransId="{EE0B3B3E-4262-46F1-892E-DBFFDF64DEE8}"/>
    <dgm:cxn modelId="{AB08D552-CFA6-400F-BF40-CDF3C3344E52}" type="presOf" srcId="{FA297DA4-0193-46B1-BE47-7BBC3BA31106}" destId="{DE5CAEFB-382E-4FF7-87BB-D681D7E59E55}" srcOrd="0" destOrd="0" presId="urn:microsoft.com/office/officeart/2005/8/layout/vList4#1"/>
    <dgm:cxn modelId="{7530F974-C8DB-4833-BBE8-834A5EF1D6F9}" type="presOf" srcId="{04718DF3-01E0-4B58-8976-6E17441F6CEE}" destId="{276E039F-3539-48CD-A1B7-42B2185D1C76}" srcOrd="1" destOrd="1" presId="urn:microsoft.com/office/officeart/2005/8/layout/vList4#1"/>
    <dgm:cxn modelId="{7E48C755-0589-4BAB-91A6-88C76C1EB657}" type="presOf" srcId="{8671E188-473E-4A9D-A3A2-BEAA7A7B48A9}" destId="{B7A69D8A-EEBC-4FF6-AF7A-EEE5A7342D0F}" srcOrd="0" destOrd="0" presId="urn:microsoft.com/office/officeart/2005/8/layout/vList4#1"/>
    <dgm:cxn modelId="{000F9C56-F027-4C22-AF43-62BA30050194}" type="presOf" srcId="{8671E188-473E-4A9D-A3A2-BEAA7A7B48A9}" destId="{B5274DAE-6BA8-4620-9CB6-CD499E85FFF0}" srcOrd="1" destOrd="0" presId="urn:microsoft.com/office/officeart/2005/8/layout/vList4#1"/>
    <dgm:cxn modelId="{B0701A7D-9A89-4F66-904B-4AC24689DD7A}" type="presOf" srcId="{EDBF074E-57D8-4D31-9456-AD24F7105D5C}" destId="{B7A69D8A-EEBC-4FF6-AF7A-EEE5A7342D0F}" srcOrd="0" destOrd="1" presId="urn:microsoft.com/office/officeart/2005/8/layout/vList4#1"/>
    <dgm:cxn modelId="{9DB36989-0D71-44AF-9A1A-6479FA2C359C}" srcId="{0823C44F-0A80-4392-8CF3-E4C2A5E262FB}" destId="{FA297DA4-0193-46B1-BE47-7BBC3BA31106}" srcOrd="1" destOrd="0" parTransId="{D1A4B91D-4E1E-48C8-BC10-C200F94CC4B4}" sibTransId="{B0419A2D-4A29-4A51-923F-AACA07402F24}"/>
    <dgm:cxn modelId="{C125DB89-F5BA-4C3E-94FE-DC10A02FBDA3}" type="presOf" srcId="{6655ADC2-47D4-40AC-964F-67DB2BE6B2FF}" destId="{8975255B-B927-452D-8B1B-CD74880287F2}" srcOrd="1" destOrd="1" presId="urn:microsoft.com/office/officeart/2005/8/layout/vList4#1"/>
    <dgm:cxn modelId="{6D567C8D-ACB9-474F-B4C9-4D8108BAABE8}" type="presOf" srcId="{C4924BB7-7332-43FF-8B75-69D764ED5AB7}" destId="{DE5CAEFB-382E-4FF7-87BB-D681D7E59E55}" srcOrd="0" destOrd="2" presId="urn:microsoft.com/office/officeart/2005/8/layout/vList4#1"/>
    <dgm:cxn modelId="{0D3B3A8F-5935-46B2-AB69-11B39804AA9F}" srcId="{FA297DA4-0193-46B1-BE47-7BBC3BA31106}" destId="{C4924BB7-7332-43FF-8B75-69D764ED5AB7}" srcOrd="1" destOrd="0" parTransId="{804410DE-CA85-4202-82A8-0243D66C7322}" sibTransId="{F2319D1E-F012-4640-B0F4-FED533F37865}"/>
    <dgm:cxn modelId="{F7F28F92-2D43-4310-9A6E-8CBFEDF1928D}" type="presOf" srcId="{EDBF074E-57D8-4D31-9456-AD24F7105D5C}" destId="{B5274DAE-6BA8-4620-9CB6-CD499E85FFF0}" srcOrd="1" destOrd="1" presId="urn:microsoft.com/office/officeart/2005/8/layout/vList4#1"/>
    <dgm:cxn modelId="{2178C093-BEEB-4F89-A058-621CBBEACFCC}" type="presOf" srcId="{8FE16CB1-E159-4A11-86BD-AC56DBA00BEF}" destId="{83713958-3F1D-41E0-B03A-FFB8B340BB19}" srcOrd="0" destOrd="0" presId="urn:microsoft.com/office/officeart/2005/8/layout/vList4#1"/>
    <dgm:cxn modelId="{9D6AB599-1E93-4EDF-8C97-1D43A900EDA5}" srcId="{0823C44F-0A80-4392-8CF3-E4C2A5E262FB}" destId="{6567414C-348D-4970-A49C-055E54319032}" srcOrd="2" destOrd="0" parTransId="{6415709F-ACA9-44CD-8C54-F65D48A2E8FC}" sibTransId="{34C305BD-72F5-421E-84AA-C6DAD568D57E}"/>
    <dgm:cxn modelId="{1E437D9C-D73D-49D3-8047-DD133EF2CCDE}" type="presOf" srcId="{9F1F4B0F-DCDD-42E0-827B-6F179E403D72}" destId="{BC9DE85F-5F0E-416C-B9D8-F1498F78FE84}" srcOrd="0" destOrd="2" presId="urn:microsoft.com/office/officeart/2005/8/layout/vList4#1"/>
    <dgm:cxn modelId="{4FE1629E-B72C-4E33-B51B-C505A707C478}" type="presOf" srcId="{48F8A86B-B90B-408F-B97F-DFDE2320499B}" destId="{B7A69D8A-EEBC-4FF6-AF7A-EEE5A7342D0F}" srcOrd="0" destOrd="2" presId="urn:microsoft.com/office/officeart/2005/8/layout/vList4#1"/>
    <dgm:cxn modelId="{68D6EFA0-13BF-49CE-8E70-A58608401B81}" srcId="{8FE16CB1-E159-4A11-86BD-AC56DBA00BEF}" destId="{9681F999-23A0-4C56-95B8-355BF2FC94E2}" srcOrd="1" destOrd="0" parTransId="{69816B28-D217-4F6F-A97B-57A80C8BAD77}" sibTransId="{27E54C76-854B-4A9C-B7AB-44D01C9E509B}"/>
    <dgm:cxn modelId="{B67650AA-0836-49BD-B1E5-7D91D9F0BB29}" srcId="{0823C44F-0A80-4392-8CF3-E4C2A5E262FB}" destId="{8671E188-473E-4A9D-A3A2-BEAA7A7B48A9}" srcOrd="3" destOrd="0" parTransId="{50DADB7B-DF72-4F39-81B4-6D5386F5AACD}" sibTransId="{8ABF97C4-CD5F-4E68-AD5D-1DB65B57B26F}"/>
    <dgm:cxn modelId="{C0F4B5B3-2DAD-4609-8E3B-5F2B9FFA3EFE}" type="presOf" srcId="{48F8A86B-B90B-408F-B97F-DFDE2320499B}" destId="{B5274DAE-6BA8-4620-9CB6-CD499E85FFF0}" srcOrd="1" destOrd="2" presId="urn:microsoft.com/office/officeart/2005/8/layout/vList4#1"/>
    <dgm:cxn modelId="{0D417DB7-F502-42C7-92DF-D85866F8B759}" type="presOf" srcId="{9F1F4B0F-DCDD-42E0-827B-6F179E403D72}" destId="{276E039F-3539-48CD-A1B7-42B2185D1C76}" srcOrd="1" destOrd="2" presId="urn:microsoft.com/office/officeart/2005/8/layout/vList4#1"/>
    <dgm:cxn modelId="{3AE0D4B8-80B4-4FFB-A68E-581A0C4813FF}" type="presOf" srcId="{0823C44F-0A80-4392-8CF3-E4C2A5E262FB}" destId="{BE5C6C39-3BEA-40C7-B902-90D352BB1BDC}" srcOrd="0" destOrd="0" presId="urn:microsoft.com/office/officeart/2005/8/layout/vList4#1"/>
    <dgm:cxn modelId="{DAFF7CBB-A14A-4F64-A750-089C1080A489}" type="presOf" srcId="{6655ADC2-47D4-40AC-964F-67DB2BE6B2FF}" destId="{DE5CAEFB-382E-4FF7-87BB-D681D7E59E55}" srcOrd="0" destOrd="1" presId="urn:microsoft.com/office/officeart/2005/8/layout/vList4#1"/>
    <dgm:cxn modelId="{80D6C5BB-0645-4BB0-A2DD-BC9F2D05091B}" srcId="{6567414C-348D-4970-A49C-055E54319032}" destId="{9F1F4B0F-DCDD-42E0-827B-6F179E403D72}" srcOrd="1" destOrd="0" parTransId="{0B9DFB59-AB92-4328-8EE4-24ED026AA705}" sibTransId="{394549FE-1AE6-4979-A264-8E99684829E6}"/>
    <dgm:cxn modelId="{CBC020C4-6125-4FA3-86A3-461C261DAFCA}" type="presOf" srcId="{C4924BB7-7332-43FF-8B75-69D764ED5AB7}" destId="{8975255B-B927-452D-8B1B-CD74880287F2}" srcOrd="1" destOrd="2" presId="urn:microsoft.com/office/officeart/2005/8/layout/vList4#1"/>
    <dgm:cxn modelId="{4254EAE3-F899-49D3-B2E1-DE8996135785}" type="presOf" srcId="{6567414C-348D-4970-A49C-055E54319032}" destId="{BC9DE85F-5F0E-416C-B9D8-F1498F78FE84}" srcOrd="0" destOrd="0" presId="urn:microsoft.com/office/officeart/2005/8/layout/vList4#1"/>
    <dgm:cxn modelId="{48F33CE7-6850-4F85-963C-48FD363F61DC}" type="presOf" srcId="{8FE16CB1-E159-4A11-86BD-AC56DBA00BEF}" destId="{3A182268-2DD1-4E91-804A-2B1843607930}" srcOrd="1" destOrd="0" presId="urn:microsoft.com/office/officeart/2005/8/layout/vList4#1"/>
    <dgm:cxn modelId="{09AB8CEC-D67C-4A14-BDAD-F63158286A7F}" srcId="{0823C44F-0A80-4392-8CF3-E4C2A5E262FB}" destId="{8FE16CB1-E159-4A11-86BD-AC56DBA00BEF}" srcOrd="0" destOrd="0" parTransId="{D1B2A449-D6D4-46C4-BD92-E0342E424A2E}" sibTransId="{B93A7F10-276C-463C-91C8-9E3FF78DB857}"/>
    <dgm:cxn modelId="{477741EF-F379-4724-9BE1-F0C4D214E873}" type="presOf" srcId="{9681F999-23A0-4C56-95B8-355BF2FC94E2}" destId="{3A182268-2DD1-4E91-804A-2B1843607930}" srcOrd="1" destOrd="2" presId="urn:microsoft.com/office/officeart/2005/8/layout/vList4#1"/>
    <dgm:cxn modelId="{9B8ADEC3-0597-49E9-B3CB-837C2133EB12}" type="presParOf" srcId="{BE5C6C39-3BEA-40C7-B902-90D352BB1BDC}" destId="{6E3FADAB-2176-4664-82B3-D7EAD7BA4D50}" srcOrd="0" destOrd="0" presId="urn:microsoft.com/office/officeart/2005/8/layout/vList4#1"/>
    <dgm:cxn modelId="{7D016081-5B6D-4980-AFB7-3A1CC58B4A80}" type="presParOf" srcId="{6E3FADAB-2176-4664-82B3-D7EAD7BA4D50}" destId="{83713958-3F1D-41E0-B03A-FFB8B340BB19}" srcOrd="0" destOrd="0" presId="urn:microsoft.com/office/officeart/2005/8/layout/vList4#1"/>
    <dgm:cxn modelId="{CD575ADA-D13B-49B2-802C-9128BE7069D4}" type="presParOf" srcId="{6E3FADAB-2176-4664-82B3-D7EAD7BA4D50}" destId="{AAD87D25-9461-466D-A6D6-5D97ED2FEEB0}" srcOrd="1" destOrd="0" presId="urn:microsoft.com/office/officeart/2005/8/layout/vList4#1"/>
    <dgm:cxn modelId="{56B583DB-8420-4F87-84C2-A58FF2AB1B42}" type="presParOf" srcId="{6E3FADAB-2176-4664-82B3-D7EAD7BA4D50}" destId="{3A182268-2DD1-4E91-804A-2B1843607930}" srcOrd="2" destOrd="0" presId="urn:microsoft.com/office/officeart/2005/8/layout/vList4#1"/>
    <dgm:cxn modelId="{3D5B93D4-E04B-4837-A4E9-979FC24C23E3}" type="presParOf" srcId="{BE5C6C39-3BEA-40C7-B902-90D352BB1BDC}" destId="{8520D78B-B9FD-4FFC-B784-242BE41A1068}" srcOrd="1" destOrd="0" presId="urn:microsoft.com/office/officeart/2005/8/layout/vList4#1"/>
    <dgm:cxn modelId="{38F9361E-D698-4E4B-821A-0843085F48E1}" type="presParOf" srcId="{BE5C6C39-3BEA-40C7-B902-90D352BB1BDC}" destId="{1393E11B-8BC7-48B5-90F9-5C4948565531}" srcOrd="2" destOrd="0" presId="urn:microsoft.com/office/officeart/2005/8/layout/vList4#1"/>
    <dgm:cxn modelId="{E627DF2B-D02C-40DF-9C2D-BBF4DBA4788A}" type="presParOf" srcId="{1393E11B-8BC7-48B5-90F9-5C4948565531}" destId="{DE5CAEFB-382E-4FF7-87BB-D681D7E59E55}" srcOrd="0" destOrd="0" presId="urn:microsoft.com/office/officeart/2005/8/layout/vList4#1"/>
    <dgm:cxn modelId="{6358BC32-AE0E-4018-B5DD-C672905B8AA8}" type="presParOf" srcId="{1393E11B-8BC7-48B5-90F9-5C4948565531}" destId="{27173A52-B2E6-4052-8824-DA226CCC0B00}" srcOrd="1" destOrd="0" presId="urn:microsoft.com/office/officeart/2005/8/layout/vList4#1"/>
    <dgm:cxn modelId="{F3DB57D6-FAB8-4136-AE33-CFF52EA6F9C3}" type="presParOf" srcId="{1393E11B-8BC7-48B5-90F9-5C4948565531}" destId="{8975255B-B927-452D-8B1B-CD74880287F2}" srcOrd="2" destOrd="0" presId="urn:microsoft.com/office/officeart/2005/8/layout/vList4#1"/>
    <dgm:cxn modelId="{5408F253-84B1-42BE-B5AC-D93DD14B955C}" type="presParOf" srcId="{BE5C6C39-3BEA-40C7-B902-90D352BB1BDC}" destId="{08CA9A6A-6B9E-4033-BAF3-EFFDAB2A7105}" srcOrd="3" destOrd="0" presId="urn:microsoft.com/office/officeart/2005/8/layout/vList4#1"/>
    <dgm:cxn modelId="{60CBEFBA-A2DD-4694-81C0-E492601EF0C1}" type="presParOf" srcId="{BE5C6C39-3BEA-40C7-B902-90D352BB1BDC}" destId="{9330FCEE-2CAE-4B35-AA24-58C3C8C4EBEF}" srcOrd="4" destOrd="0" presId="urn:microsoft.com/office/officeart/2005/8/layout/vList4#1"/>
    <dgm:cxn modelId="{9D335E8F-1B86-401E-93E6-73A39D2B406C}" type="presParOf" srcId="{9330FCEE-2CAE-4B35-AA24-58C3C8C4EBEF}" destId="{BC9DE85F-5F0E-416C-B9D8-F1498F78FE84}" srcOrd="0" destOrd="0" presId="urn:microsoft.com/office/officeart/2005/8/layout/vList4#1"/>
    <dgm:cxn modelId="{94FA8E52-CCF7-470D-B5E4-86537E535F07}" type="presParOf" srcId="{9330FCEE-2CAE-4B35-AA24-58C3C8C4EBEF}" destId="{69F835C6-A19C-4E13-A58E-7EC2B77FDFE4}" srcOrd="1" destOrd="0" presId="urn:microsoft.com/office/officeart/2005/8/layout/vList4#1"/>
    <dgm:cxn modelId="{65F4EC6E-417E-4CB0-866C-3F784A6BFDBB}" type="presParOf" srcId="{9330FCEE-2CAE-4B35-AA24-58C3C8C4EBEF}" destId="{276E039F-3539-48CD-A1B7-42B2185D1C76}" srcOrd="2" destOrd="0" presId="urn:microsoft.com/office/officeart/2005/8/layout/vList4#1"/>
    <dgm:cxn modelId="{1677A12B-2769-45E4-B268-A6E9FD3F884F}" type="presParOf" srcId="{BE5C6C39-3BEA-40C7-B902-90D352BB1BDC}" destId="{74311C3B-1B88-4762-BA15-775EA033EA3B}" srcOrd="5" destOrd="0" presId="urn:microsoft.com/office/officeart/2005/8/layout/vList4#1"/>
    <dgm:cxn modelId="{8A74EC12-B216-4A09-BA82-9B1C480F1B92}" type="presParOf" srcId="{BE5C6C39-3BEA-40C7-B902-90D352BB1BDC}" destId="{47F61660-15F1-4C3B-8886-2CF5A7AD46D6}" srcOrd="6" destOrd="0" presId="urn:microsoft.com/office/officeart/2005/8/layout/vList4#1"/>
    <dgm:cxn modelId="{54689229-AF54-46D0-AD53-8004DB7EE6FB}" type="presParOf" srcId="{47F61660-15F1-4C3B-8886-2CF5A7AD46D6}" destId="{B7A69D8A-EEBC-4FF6-AF7A-EEE5A7342D0F}" srcOrd="0" destOrd="0" presId="urn:microsoft.com/office/officeart/2005/8/layout/vList4#1"/>
    <dgm:cxn modelId="{3957889D-53F9-432F-B1D3-A776D5F1B131}" type="presParOf" srcId="{47F61660-15F1-4C3B-8886-2CF5A7AD46D6}" destId="{5A47AD4B-260B-4BEE-B119-7076C0BCDC97}" srcOrd="1" destOrd="0" presId="urn:microsoft.com/office/officeart/2005/8/layout/vList4#1"/>
    <dgm:cxn modelId="{F8130A5A-9FB1-4932-835C-A7C0ED96F231}" type="presParOf" srcId="{47F61660-15F1-4C3B-8886-2CF5A7AD46D6}" destId="{B5274DAE-6BA8-4620-9CB6-CD499E85FFF0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13958-3F1D-41E0-B03A-FFB8B340BB19}">
      <dsp:nvSpPr>
        <dsp:cNvPr id="0" name=""/>
        <dsp:cNvSpPr/>
      </dsp:nvSpPr>
      <dsp:spPr>
        <a:xfrm>
          <a:off x="0" y="51030"/>
          <a:ext cx="8496944" cy="1271953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Portfolio Management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… of Applications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… of Technologies</a:t>
          </a:r>
        </a:p>
      </dsp:txBody>
      <dsp:txXfrm>
        <a:off x="1826584" y="51030"/>
        <a:ext cx="6670359" cy="1271953"/>
      </dsp:txXfrm>
    </dsp:sp>
    <dsp:sp modelId="{AAD87D25-9461-466D-A6D6-5D97ED2FEEB0}">
      <dsp:nvSpPr>
        <dsp:cNvPr id="0" name=""/>
        <dsp:cNvSpPr/>
      </dsp:nvSpPr>
      <dsp:spPr>
        <a:xfrm>
          <a:off x="88177" y="179019"/>
          <a:ext cx="1699388" cy="101756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5CAEFB-382E-4FF7-87BB-D681D7E59E55}">
      <dsp:nvSpPr>
        <dsp:cNvPr id="0" name=""/>
        <dsp:cNvSpPr/>
      </dsp:nvSpPr>
      <dsp:spPr>
        <a:xfrm>
          <a:off x="0" y="1450179"/>
          <a:ext cx="8496944" cy="1271953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Risk Management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… Impact of Obsolescence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… Impact of SPOF</a:t>
          </a:r>
        </a:p>
      </dsp:txBody>
      <dsp:txXfrm>
        <a:off x="1826584" y="1450179"/>
        <a:ext cx="6670359" cy="1271953"/>
      </dsp:txXfrm>
    </dsp:sp>
    <dsp:sp modelId="{27173A52-B2E6-4052-8824-DA226CCC0B00}">
      <dsp:nvSpPr>
        <dsp:cNvPr id="0" name=""/>
        <dsp:cNvSpPr/>
      </dsp:nvSpPr>
      <dsp:spPr>
        <a:xfrm>
          <a:off x="127195" y="1526344"/>
          <a:ext cx="1699388" cy="101756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9DE85F-5F0E-416C-B9D8-F1498F78FE84}">
      <dsp:nvSpPr>
        <dsp:cNvPr id="0" name=""/>
        <dsp:cNvSpPr/>
      </dsp:nvSpPr>
      <dsp:spPr>
        <a:xfrm>
          <a:off x="0" y="2849329"/>
          <a:ext cx="8496944" cy="1271953"/>
        </a:xfrm>
        <a:prstGeom prst="roundRect">
          <a:avLst>
            <a:gd name="adj" fmla="val 10000"/>
          </a:avLst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Cost Management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… Opportunities for consolidation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… Opportunities for reuse</a:t>
          </a:r>
        </a:p>
      </dsp:txBody>
      <dsp:txXfrm>
        <a:off x="1826584" y="2849329"/>
        <a:ext cx="6670359" cy="1271953"/>
      </dsp:txXfrm>
    </dsp:sp>
    <dsp:sp modelId="{69F835C6-A19C-4E13-A58E-7EC2B77FDFE4}">
      <dsp:nvSpPr>
        <dsp:cNvPr id="0" name=""/>
        <dsp:cNvSpPr/>
      </dsp:nvSpPr>
      <dsp:spPr>
        <a:xfrm>
          <a:off x="127195" y="2925493"/>
          <a:ext cx="1699388" cy="101756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69D8A-EEBC-4FF6-AF7A-EEE5A7342D0F}">
      <dsp:nvSpPr>
        <dsp:cNvPr id="0" name=""/>
        <dsp:cNvSpPr/>
      </dsp:nvSpPr>
      <dsp:spPr>
        <a:xfrm>
          <a:off x="0" y="4200652"/>
          <a:ext cx="8496944" cy="1271953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Proactive not Reactive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… Professional Duty of Care?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… “They should know this stuff” …</a:t>
          </a:r>
        </a:p>
      </dsp:txBody>
      <dsp:txXfrm>
        <a:off x="1826584" y="4200652"/>
        <a:ext cx="6670359" cy="1271953"/>
      </dsp:txXfrm>
    </dsp:sp>
    <dsp:sp modelId="{5A47AD4B-260B-4BEE-B119-7076C0BCDC97}">
      <dsp:nvSpPr>
        <dsp:cNvPr id="0" name=""/>
        <dsp:cNvSpPr/>
      </dsp:nvSpPr>
      <dsp:spPr>
        <a:xfrm>
          <a:off x="127195" y="4324642"/>
          <a:ext cx="1699388" cy="101756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797675" cy="496332"/>
          </a:xfrm>
          <a:prstGeom prst="rect">
            <a:avLst/>
          </a:prstGeom>
        </p:spPr>
        <p:txBody>
          <a:bodyPr vert="horz" lIns="72000" tIns="180000" rIns="288000" bIns="36000" rtlCol="0"/>
          <a:lstStyle>
            <a:lvl1pPr algn="l">
              <a:defRPr sz="1200"/>
            </a:lvl1pPr>
          </a:lstStyle>
          <a:p>
            <a:pPr algn="r"/>
            <a:endParaRPr lang="en-US" sz="1400" b="1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180000" tIns="36000" rIns="72000" bIns="180000" rtlCol="0" anchor="b"/>
          <a:lstStyle>
            <a:lvl1pPr algn="l">
              <a:defRPr sz="1200"/>
            </a:lvl1pPr>
          </a:lstStyle>
          <a:p>
            <a:r>
              <a:rPr lang="en-US" sz="800"/>
              <a:t>© 2010 Capgemini. All rights reserved.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72000" tIns="36000" rIns="180000" bIns="180000" rtlCol="0" anchor="b"/>
          <a:lstStyle>
            <a:lvl1pPr algn="r">
              <a:defRPr sz="1200"/>
            </a:lvl1pPr>
          </a:lstStyle>
          <a:p>
            <a:fld id="{31BBAEFF-FCA4-4EA1-946D-1EE330CB54A8}" type="slidenum">
              <a:rPr lang="en-US" sz="800" b="1" smtClean="0"/>
              <a:pPr/>
              <a:t>‹#›</a:t>
            </a:fld>
            <a:endParaRPr lang="en-US" sz="800" b="1"/>
          </a:p>
        </p:txBody>
      </p:sp>
    </p:spTree>
    <p:extLst>
      <p:ext uri="{BB962C8B-B14F-4D97-AF65-F5344CB8AC3E}">
        <p14:creationId xmlns:p14="http://schemas.microsoft.com/office/powerpoint/2010/main" val="320425098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797675" cy="496332"/>
          </a:xfrm>
          <a:prstGeom prst="rect">
            <a:avLst/>
          </a:prstGeom>
        </p:spPr>
        <p:txBody>
          <a:bodyPr vert="horz" lIns="72000" tIns="180000" rIns="288000" bIns="36000" rtlCol="0"/>
          <a:lstStyle>
            <a:lvl1pPr algn="r">
              <a:defRPr sz="1400" b="1"/>
            </a:lvl1pPr>
          </a:lstStyle>
          <a:p>
            <a:endParaRPr lang="en-US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531813" y="620713"/>
            <a:ext cx="5734050" cy="3970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212405" y="4715153"/>
            <a:ext cx="6372865" cy="459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180000" tIns="36000" rIns="72000" bIns="180000" rtlCol="0" anchor="b"/>
          <a:lstStyle>
            <a:lvl1pPr algn="l">
              <a:defRPr sz="800"/>
            </a:lvl1pPr>
          </a:lstStyle>
          <a:p>
            <a:r>
              <a:rPr lang="en-US"/>
              <a:t>© 2010 Capgemini. All rights reserved.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72000" tIns="36000" rIns="180000" bIns="180000" rtlCol="0" anchor="b"/>
          <a:lstStyle>
            <a:lvl1pPr algn="r">
              <a:defRPr sz="800" b="1"/>
            </a:lvl1pPr>
          </a:lstStyle>
          <a:p>
            <a:fld id="{CBC04D6F-FB7D-4867-9F14-E509182224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429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975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363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1338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2313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-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3">
            <a:extLst>
              <a:ext uri="{FF2B5EF4-FFF2-40B4-BE49-F238E27FC236}">
                <a16:creationId xmlns:a16="http://schemas.microsoft.com/office/drawing/2014/main" id="{91BC9EDB-D926-4A8D-A83B-13519FAA3C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5" y="254000"/>
            <a:ext cx="99060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30"/>
          <p:cNvSpPr>
            <a:spLocks/>
          </p:cNvSpPr>
          <p:nvPr userDrawn="1">
            <p:custDataLst>
              <p:tags r:id="rId1"/>
            </p:custDataLst>
          </p:nvPr>
        </p:nvSpPr>
        <p:spPr bwMode="white">
          <a:xfrm>
            <a:off x="-23490" y="116632"/>
            <a:ext cx="9921875" cy="5711825"/>
          </a:xfrm>
          <a:custGeom>
            <a:avLst/>
            <a:gdLst/>
            <a:ahLst/>
            <a:cxnLst>
              <a:cxn ang="0">
                <a:pos x="0" y="3638"/>
              </a:cxn>
              <a:cxn ang="0">
                <a:pos x="516" y="2658"/>
              </a:cxn>
              <a:cxn ang="0">
                <a:pos x="1352" y="2063"/>
              </a:cxn>
              <a:cxn ang="0">
                <a:pos x="3348" y="1519"/>
              </a:cxn>
              <a:cxn ang="0">
                <a:pos x="4987" y="1078"/>
              </a:cxn>
              <a:cxn ang="0">
                <a:pos x="5762" y="534"/>
              </a:cxn>
              <a:cxn ang="0">
                <a:pos x="5762" y="66"/>
              </a:cxn>
              <a:cxn ang="0">
                <a:pos x="4" y="68"/>
              </a:cxn>
            </a:cxnLst>
            <a:rect l="0" t="0" r="r" b="b"/>
            <a:pathLst>
              <a:path w="5762" h="3638">
                <a:moveTo>
                  <a:pt x="0" y="3638"/>
                </a:moveTo>
                <a:cubicBezTo>
                  <a:pt x="58" y="3452"/>
                  <a:pt x="291" y="2920"/>
                  <a:pt x="516" y="2658"/>
                </a:cubicBezTo>
                <a:cubicBezTo>
                  <a:pt x="794" y="2320"/>
                  <a:pt x="1284" y="2093"/>
                  <a:pt x="1352" y="2063"/>
                </a:cubicBezTo>
                <a:cubicBezTo>
                  <a:pt x="1942" y="1786"/>
                  <a:pt x="2872" y="1624"/>
                  <a:pt x="3348" y="1519"/>
                </a:cubicBezTo>
                <a:cubicBezTo>
                  <a:pt x="3895" y="1390"/>
                  <a:pt x="4592" y="1228"/>
                  <a:pt x="4987" y="1078"/>
                </a:cubicBezTo>
                <a:cubicBezTo>
                  <a:pt x="5384" y="933"/>
                  <a:pt x="5632" y="702"/>
                  <a:pt x="5762" y="534"/>
                </a:cubicBezTo>
                <a:cubicBezTo>
                  <a:pt x="5762" y="0"/>
                  <a:pt x="5762" y="61"/>
                  <a:pt x="5762" y="66"/>
                </a:cubicBezTo>
                <a:cubicBezTo>
                  <a:pt x="4803" y="66"/>
                  <a:pt x="1204" y="68"/>
                  <a:pt x="4" y="68"/>
                </a:cubicBezTo>
              </a:path>
            </a:pathLst>
          </a:custGeom>
          <a:gradFill flip="none" rotWithShape="1">
            <a:gsLst>
              <a:gs pos="0">
                <a:schemeClr val="tx2">
                  <a:alpha val="90000"/>
                </a:schemeClr>
              </a:gs>
              <a:gs pos="0">
                <a:schemeClr val="tx2">
                  <a:alpha val="90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0"/>
            <a:tileRect/>
          </a:gradFill>
          <a:ln w="1905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defRPr/>
            </a:pPr>
            <a:endParaRPr lang="en-US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0" y="2801938"/>
            <a:ext cx="5293519" cy="792162"/>
          </a:xfrm>
        </p:spPr>
        <p:txBody>
          <a:bodyPr lIns="324000" tIns="180000" rIns="0"/>
          <a:lstStyle>
            <a:lvl1pPr marL="3175" indent="0">
              <a:buFont typeface="Wingdings" pitchFamily="2" charset="2"/>
              <a:buNone/>
              <a:defRPr sz="20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noProof="0" dirty="0"/>
              <a:t>Click to edit Master sub-title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 bwMode="auto">
          <a:xfrm>
            <a:off x="1136576" y="567581"/>
            <a:ext cx="9906000" cy="1512887"/>
          </a:xfrm>
        </p:spPr>
        <p:txBody>
          <a:bodyPr lIns="324000" tIns="396000" rIns="36000" bIns="36000" anchor="t"/>
          <a:lstStyle>
            <a:lvl1pPr marL="0" indent="0" algn="l">
              <a:tabLst/>
              <a:defRPr sz="3600">
                <a:solidFill>
                  <a:schemeClr val="tx2">
                    <a:lumMod val="20000"/>
                    <a:lumOff val="8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noProof="0" dirty="0"/>
              <a:t>Including metamodels and </a:t>
            </a:r>
            <a:r>
              <a:rPr lang="en-US" noProof="0" dirty="0" err="1"/>
              <a:t>modelling</a:t>
            </a:r>
            <a:endParaRPr lang="en-US" noProof="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424608" y="334037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Architecture</a:t>
            </a:r>
            <a:r>
              <a:rPr lang="en-GB" sz="3600" b="1" baseline="0" dirty="0">
                <a:solidFill>
                  <a:schemeClr val="bg1"/>
                </a:solidFill>
              </a:rPr>
              <a:t> Analysis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Users\cspence\Google Drive\Reading University\Teaching BTC\Screen Shot 2014-04-24 at 14.14.37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60" y="358767"/>
            <a:ext cx="1409700" cy="495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" y="-138495"/>
            <a:ext cx="9896032" cy="6996495"/>
          </a:xfrm>
          <a:prstGeom prst="rect">
            <a:avLst/>
          </a:prstGeom>
        </p:spPr>
      </p:pic>
      <p:sp>
        <p:nvSpPr>
          <p:cNvPr id="8" name="Freeform 7"/>
          <p:cNvSpPr>
            <a:spLocks/>
          </p:cNvSpPr>
          <p:nvPr userDrawn="1"/>
        </p:nvSpPr>
        <p:spPr bwMode="auto">
          <a:xfrm>
            <a:off x="-15552" y="-38100"/>
            <a:ext cx="9929813" cy="6896100"/>
          </a:xfrm>
          <a:custGeom>
            <a:avLst/>
            <a:gdLst/>
            <a:ahLst/>
            <a:cxnLst>
              <a:cxn ang="0">
                <a:pos x="0" y="3797"/>
              </a:cxn>
              <a:cxn ang="0">
                <a:pos x="0" y="3252"/>
              </a:cxn>
              <a:cxn ang="0">
                <a:pos x="0" y="2159"/>
              </a:cxn>
              <a:cxn ang="0">
                <a:pos x="0" y="1611"/>
              </a:cxn>
              <a:cxn ang="0">
                <a:pos x="0" y="523"/>
              </a:cxn>
              <a:cxn ang="0">
                <a:pos x="0" y="387"/>
              </a:cxn>
              <a:cxn ang="0">
                <a:pos x="5760" y="9"/>
              </a:cxn>
              <a:cxn ang="0">
                <a:pos x="5760" y="312"/>
              </a:cxn>
              <a:cxn ang="0">
                <a:pos x="5760" y="377"/>
              </a:cxn>
              <a:cxn ang="0">
                <a:pos x="5760" y="786"/>
              </a:cxn>
              <a:cxn ang="0">
                <a:pos x="5760" y="1060"/>
              </a:cxn>
              <a:cxn ang="0">
                <a:pos x="5760" y="1262"/>
              </a:cxn>
              <a:cxn ang="0">
                <a:pos x="5758" y="1283"/>
              </a:cxn>
              <a:cxn ang="0">
                <a:pos x="5747" y="1301"/>
              </a:cxn>
              <a:cxn ang="0">
                <a:pos x="5719" y="1339"/>
              </a:cxn>
              <a:cxn ang="0">
                <a:pos x="5650" y="1406"/>
              </a:cxn>
              <a:cxn ang="0">
                <a:pos x="5597" y="1445"/>
              </a:cxn>
              <a:cxn ang="0">
                <a:pos x="5480" y="1515"/>
              </a:cxn>
              <a:cxn ang="0">
                <a:pos x="5295" y="1608"/>
              </a:cxn>
              <a:cxn ang="0">
                <a:pos x="5161" y="1663"/>
              </a:cxn>
              <a:cxn ang="0">
                <a:pos x="4893" y="1759"/>
              </a:cxn>
              <a:cxn ang="0">
                <a:pos x="4615" y="1845"/>
              </a:cxn>
              <a:cxn ang="0">
                <a:pos x="4188" y="1958"/>
              </a:cxn>
              <a:cxn ang="0">
                <a:pos x="3902" y="2027"/>
              </a:cxn>
              <a:cxn ang="0">
                <a:pos x="3614" y="2089"/>
              </a:cxn>
              <a:cxn ang="0">
                <a:pos x="2993" y="2192"/>
              </a:cxn>
              <a:cxn ang="0">
                <a:pos x="2444" y="2281"/>
              </a:cxn>
              <a:cxn ang="0">
                <a:pos x="2160" y="2348"/>
              </a:cxn>
              <a:cxn ang="0">
                <a:pos x="1880" y="2427"/>
              </a:cxn>
              <a:cxn ang="0">
                <a:pos x="1609" y="2517"/>
              </a:cxn>
              <a:cxn ang="0">
                <a:pos x="1410" y="2596"/>
              </a:cxn>
              <a:cxn ang="0">
                <a:pos x="1284" y="2655"/>
              </a:cxn>
              <a:cxn ang="0">
                <a:pos x="1102" y="2749"/>
              </a:cxn>
              <a:cxn ang="0">
                <a:pos x="931" y="2859"/>
              </a:cxn>
              <a:cxn ang="0">
                <a:pos x="822" y="2938"/>
              </a:cxn>
              <a:cxn ang="0">
                <a:pos x="672" y="3069"/>
              </a:cxn>
              <a:cxn ang="0">
                <a:pos x="531" y="3207"/>
              </a:cxn>
              <a:cxn ang="0">
                <a:pos x="447" y="3308"/>
              </a:cxn>
              <a:cxn ang="0">
                <a:pos x="329" y="3468"/>
              </a:cxn>
              <a:cxn ang="0">
                <a:pos x="227" y="3636"/>
              </a:cxn>
              <a:cxn ang="0">
                <a:pos x="167" y="3755"/>
              </a:cxn>
              <a:cxn ang="0">
                <a:pos x="92" y="3940"/>
              </a:cxn>
              <a:cxn ang="0">
                <a:pos x="35" y="4130"/>
              </a:cxn>
              <a:cxn ang="0">
                <a:pos x="7" y="4268"/>
              </a:cxn>
            </a:cxnLst>
            <a:rect l="0" t="0" r="r" b="b"/>
            <a:pathLst>
              <a:path w="5760" h="4339">
                <a:moveTo>
                  <a:pt x="0" y="4339"/>
                </a:moveTo>
                <a:lnTo>
                  <a:pt x="0" y="4339"/>
                </a:lnTo>
                <a:lnTo>
                  <a:pt x="0" y="3797"/>
                </a:lnTo>
                <a:lnTo>
                  <a:pt x="0" y="3797"/>
                </a:lnTo>
                <a:lnTo>
                  <a:pt x="0" y="3252"/>
                </a:lnTo>
                <a:lnTo>
                  <a:pt x="0" y="3252"/>
                </a:lnTo>
                <a:lnTo>
                  <a:pt x="0" y="2705"/>
                </a:lnTo>
                <a:lnTo>
                  <a:pt x="0" y="2705"/>
                </a:lnTo>
                <a:lnTo>
                  <a:pt x="0" y="2159"/>
                </a:lnTo>
                <a:lnTo>
                  <a:pt x="0" y="2159"/>
                </a:lnTo>
                <a:lnTo>
                  <a:pt x="0" y="1611"/>
                </a:lnTo>
                <a:lnTo>
                  <a:pt x="0" y="1611"/>
                </a:lnTo>
                <a:lnTo>
                  <a:pt x="0" y="1066"/>
                </a:lnTo>
                <a:lnTo>
                  <a:pt x="0" y="1066"/>
                </a:lnTo>
                <a:lnTo>
                  <a:pt x="0" y="523"/>
                </a:lnTo>
                <a:lnTo>
                  <a:pt x="0" y="523"/>
                </a:lnTo>
                <a:lnTo>
                  <a:pt x="0" y="387"/>
                </a:lnTo>
                <a:lnTo>
                  <a:pt x="0" y="387"/>
                </a:lnTo>
                <a:lnTo>
                  <a:pt x="0" y="0"/>
                </a:lnTo>
                <a:lnTo>
                  <a:pt x="155" y="9"/>
                </a:lnTo>
                <a:lnTo>
                  <a:pt x="5760" y="9"/>
                </a:lnTo>
                <a:lnTo>
                  <a:pt x="5760" y="310"/>
                </a:lnTo>
                <a:lnTo>
                  <a:pt x="5760" y="312"/>
                </a:lnTo>
                <a:lnTo>
                  <a:pt x="5760" y="312"/>
                </a:lnTo>
                <a:lnTo>
                  <a:pt x="5760" y="344"/>
                </a:lnTo>
                <a:lnTo>
                  <a:pt x="5760" y="377"/>
                </a:lnTo>
                <a:lnTo>
                  <a:pt x="5760" y="377"/>
                </a:lnTo>
                <a:lnTo>
                  <a:pt x="5760" y="512"/>
                </a:lnTo>
                <a:lnTo>
                  <a:pt x="5760" y="512"/>
                </a:lnTo>
                <a:lnTo>
                  <a:pt x="5760" y="786"/>
                </a:lnTo>
                <a:lnTo>
                  <a:pt x="5760" y="786"/>
                </a:lnTo>
                <a:lnTo>
                  <a:pt x="5760" y="1060"/>
                </a:lnTo>
                <a:lnTo>
                  <a:pt x="5760" y="1060"/>
                </a:lnTo>
                <a:lnTo>
                  <a:pt x="5760" y="1195"/>
                </a:lnTo>
                <a:lnTo>
                  <a:pt x="5760" y="1195"/>
                </a:lnTo>
                <a:lnTo>
                  <a:pt x="5760" y="1262"/>
                </a:lnTo>
                <a:lnTo>
                  <a:pt x="5760" y="1262"/>
                </a:lnTo>
                <a:lnTo>
                  <a:pt x="5758" y="1276"/>
                </a:lnTo>
                <a:lnTo>
                  <a:pt x="5758" y="1283"/>
                </a:lnTo>
                <a:lnTo>
                  <a:pt x="5755" y="1289"/>
                </a:lnTo>
                <a:lnTo>
                  <a:pt x="5755" y="1289"/>
                </a:lnTo>
                <a:lnTo>
                  <a:pt x="5747" y="1301"/>
                </a:lnTo>
                <a:lnTo>
                  <a:pt x="5740" y="1315"/>
                </a:lnTo>
                <a:lnTo>
                  <a:pt x="5740" y="1315"/>
                </a:lnTo>
                <a:lnTo>
                  <a:pt x="5719" y="1339"/>
                </a:lnTo>
                <a:lnTo>
                  <a:pt x="5699" y="1363"/>
                </a:lnTo>
                <a:lnTo>
                  <a:pt x="5674" y="1385"/>
                </a:lnTo>
                <a:lnTo>
                  <a:pt x="5650" y="1406"/>
                </a:lnTo>
                <a:lnTo>
                  <a:pt x="5650" y="1406"/>
                </a:lnTo>
                <a:lnTo>
                  <a:pt x="5624" y="1426"/>
                </a:lnTo>
                <a:lnTo>
                  <a:pt x="5597" y="1445"/>
                </a:lnTo>
                <a:lnTo>
                  <a:pt x="5541" y="1481"/>
                </a:lnTo>
                <a:lnTo>
                  <a:pt x="5541" y="1481"/>
                </a:lnTo>
                <a:lnTo>
                  <a:pt x="5480" y="1515"/>
                </a:lnTo>
                <a:lnTo>
                  <a:pt x="5419" y="1548"/>
                </a:lnTo>
                <a:lnTo>
                  <a:pt x="5356" y="1579"/>
                </a:lnTo>
                <a:lnTo>
                  <a:pt x="5295" y="1608"/>
                </a:lnTo>
                <a:lnTo>
                  <a:pt x="5295" y="1608"/>
                </a:lnTo>
                <a:lnTo>
                  <a:pt x="5229" y="1636"/>
                </a:lnTo>
                <a:lnTo>
                  <a:pt x="5161" y="1663"/>
                </a:lnTo>
                <a:lnTo>
                  <a:pt x="5096" y="1689"/>
                </a:lnTo>
                <a:lnTo>
                  <a:pt x="5028" y="1713"/>
                </a:lnTo>
                <a:lnTo>
                  <a:pt x="4893" y="1759"/>
                </a:lnTo>
                <a:lnTo>
                  <a:pt x="4756" y="1804"/>
                </a:lnTo>
                <a:lnTo>
                  <a:pt x="4756" y="1804"/>
                </a:lnTo>
                <a:lnTo>
                  <a:pt x="4615" y="1845"/>
                </a:lnTo>
                <a:lnTo>
                  <a:pt x="4472" y="1885"/>
                </a:lnTo>
                <a:lnTo>
                  <a:pt x="4332" y="1920"/>
                </a:lnTo>
                <a:lnTo>
                  <a:pt x="4188" y="1958"/>
                </a:lnTo>
                <a:lnTo>
                  <a:pt x="4188" y="1958"/>
                </a:lnTo>
                <a:lnTo>
                  <a:pt x="4046" y="1993"/>
                </a:lnTo>
                <a:lnTo>
                  <a:pt x="3902" y="2027"/>
                </a:lnTo>
                <a:lnTo>
                  <a:pt x="3758" y="2059"/>
                </a:lnTo>
                <a:lnTo>
                  <a:pt x="3614" y="2089"/>
                </a:lnTo>
                <a:lnTo>
                  <a:pt x="3614" y="2089"/>
                </a:lnTo>
                <a:lnTo>
                  <a:pt x="3511" y="2108"/>
                </a:lnTo>
                <a:lnTo>
                  <a:pt x="3363" y="2133"/>
                </a:lnTo>
                <a:lnTo>
                  <a:pt x="2993" y="2192"/>
                </a:lnTo>
                <a:lnTo>
                  <a:pt x="2641" y="2248"/>
                </a:lnTo>
                <a:lnTo>
                  <a:pt x="2515" y="2267"/>
                </a:lnTo>
                <a:lnTo>
                  <a:pt x="2444" y="2281"/>
                </a:lnTo>
                <a:lnTo>
                  <a:pt x="2444" y="2281"/>
                </a:lnTo>
                <a:lnTo>
                  <a:pt x="2302" y="2312"/>
                </a:lnTo>
                <a:lnTo>
                  <a:pt x="2160" y="2348"/>
                </a:lnTo>
                <a:lnTo>
                  <a:pt x="2018" y="2386"/>
                </a:lnTo>
                <a:lnTo>
                  <a:pt x="1880" y="2427"/>
                </a:lnTo>
                <a:lnTo>
                  <a:pt x="1880" y="2427"/>
                </a:lnTo>
                <a:lnTo>
                  <a:pt x="1742" y="2470"/>
                </a:lnTo>
                <a:lnTo>
                  <a:pt x="1677" y="2494"/>
                </a:lnTo>
                <a:lnTo>
                  <a:pt x="1609" y="2517"/>
                </a:lnTo>
                <a:lnTo>
                  <a:pt x="1541" y="2543"/>
                </a:lnTo>
                <a:lnTo>
                  <a:pt x="1475" y="2569"/>
                </a:lnTo>
                <a:lnTo>
                  <a:pt x="1410" y="2596"/>
                </a:lnTo>
                <a:lnTo>
                  <a:pt x="1346" y="2625"/>
                </a:lnTo>
                <a:lnTo>
                  <a:pt x="1346" y="2625"/>
                </a:lnTo>
                <a:lnTo>
                  <a:pt x="1284" y="2655"/>
                </a:lnTo>
                <a:lnTo>
                  <a:pt x="1222" y="2684"/>
                </a:lnTo>
                <a:lnTo>
                  <a:pt x="1162" y="2717"/>
                </a:lnTo>
                <a:lnTo>
                  <a:pt x="1102" y="2749"/>
                </a:lnTo>
                <a:lnTo>
                  <a:pt x="1043" y="2785"/>
                </a:lnTo>
                <a:lnTo>
                  <a:pt x="988" y="2821"/>
                </a:lnTo>
                <a:lnTo>
                  <a:pt x="931" y="2859"/>
                </a:lnTo>
                <a:lnTo>
                  <a:pt x="876" y="2899"/>
                </a:lnTo>
                <a:lnTo>
                  <a:pt x="876" y="2899"/>
                </a:lnTo>
                <a:lnTo>
                  <a:pt x="822" y="2938"/>
                </a:lnTo>
                <a:lnTo>
                  <a:pt x="771" y="2980"/>
                </a:lnTo>
                <a:lnTo>
                  <a:pt x="720" y="3023"/>
                </a:lnTo>
                <a:lnTo>
                  <a:pt x="672" y="3069"/>
                </a:lnTo>
                <a:lnTo>
                  <a:pt x="623" y="3113"/>
                </a:lnTo>
                <a:lnTo>
                  <a:pt x="576" y="3159"/>
                </a:lnTo>
                <a:lnTo>
                  <a:pt x="531" y="3207"/>
                </a:lnTo>
                <a:lnTo>
                  <a:pt x="487" y="3257"/>
                </a:lnTo>
                <a:lnTo>
                  <a:pt x="487" y="3257"/>
                </a:lnTo>
                <a:lnTo>
                  <a:pt x="447" y="3308"/>
                </a:lnTo>
                <a:lnTo>
                  <a:pt x="406" y="3360"/>
                </a:lnTo>
                <a:lnTo>
                  <a:pt x="366" y="3413"/>
                </a:lnTo>
                <a:lnTo>
                  <a:pt x="329" y="3468"/>
                </a:lnTo>
                <a:lnTo>
                  <a:pt x="292" y="3523"/>
                </a:lnTo>
                <a:lnTo>
                  <a:pt x="258" y="3579"/>
                </a:lnTo>
                <a:lnTo>
                  <a:pt x="227" y="3636"/>
                </a:lnTo>
                <a:lnTo>
                  <a:pt x="197" y="3694"/>
                </a:lnTo>
                <a:lnTo>
                  <a:pt x="197" y="3694"/>
                </a:lnTo>
                <a:lnTo>
                  <a:pt x="167" y="3755"/>
                </a:lnTo>
                <a:lnTo>
                  <a:pt x="140" y="3814"/>
                </a:lnTo>
                <a:lnTo>
                  <a:pt x="114" y="3876"/>
                </a:lnTo>
                <a:lnTo>
                  <a:pt x="92" y="3940"/>
                </a:lnTo>
                <a:lnTo>
                  <a:pt x="71" y="4003"/>
                </a:lnTo>
                <a:lnTo>
                  <a:pt x="53" y="4067"/>
                </a:lnTo>
                <a:lnTo>
                  <a:pt x="35" y="4130"/>
                </a:lnTo>
                <a:lnTo>
                  <a:pt x="20" y="4195"/>
                </a:lnTo>
                <a:lnTo>
                  <a:pt x="20" y="4195"/>
                </a:lnTo>
                <a:lnTo>
                  <a:pt x="7" y="4268"/>
                </a:lnTo>
                <a:lnTo>
                  <a:pt x="4" y="4303"/>
                </a:lnTo>
                <a:lnTo>
                  <a:pt x="0" y="433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/>
          <a:lstStyle/>
          <a:p>
            <a:pPr algn="ctr" eaLnBrk="0" hangingPunct="0">
              <a:lnSpc>
                <a:spcPct val="85000"/>
              </a:lnSpc>
              <a:defRPr/>
            </a:pPr>
            <a:endParaRPr lang="en-US" noProof="0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0" y="903600"/>
            <a:ext cx="9906000" cy="1143000"/>
          </a:xfrm>
          <a:prstGeom prst="rect">
            <a:avLst/>
          </a:prstGeom>
        </p:spPr>
        <p:txBody>
          <a:bodyPr lIns="360000" rIns="36000" anchor="b"/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600" b="1" kern="1200" baseline="0" noProof="0" dirty="0" smtClean="0">
                <a:solidFill>
                  <a:schemeClr val="tx2"/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B-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ding_slid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" y="-145542"/>
            <a:ext cx="9906000" cy="7003542"/>
          </a:xfrm>
          <a:prstGeom prst="rect">
            <a:avLst/>
          </a:prstGeom>
        </p:spPr>
      </p:pic>
      <p:sp>
        <p:nvSpPr>
          <p:cNvPr id="5" name="Espace réservé du titre 7"/>
          <p:cNvSpPr>
            <a:spLocks noGrp="1"/>
          </p:cNvSpPr>
          <p:nvPr>
            <p:ph type="title" hasCustomPrompt="1"/>
          </p:nvPr>
        </p:nvSpPr>
        <p:spPr>
          <a:xfrm>
            <a:off x="0" y="4300728"/>
            <a:ext cx="9906000" cy="1143000"/>
          </a:xfrm>
          <a:prstGeom prst="rect">
            <a:avLst/>
          </a:prstGeom>
        </p:spPr>
        <p:txBody>
          <a:bodyPr lIns="360000" rIns="360000" anchor="t"/>
          <a:lstStyle>
            <a:lvl1pPr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3600" b="1" kern="1200" baseline="0" noProof="0" dirty="0">
                <a:solidFill>
                  <a:schemeClr val="tx2"/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1224000"/>
            <a:ext cx="9906000" cy="1188000"/>
          </a:xfrm>
        </p:spPr>
        <p:txBody>
          <a:bodyPr tIns="180000" anchor="ctr" anchorCtr="0"/>
          <a:lstStyle>
            <a:lvl1pPr>
              <a:defRPr b="1" cap="small" baseline="0"/>
            </a:lvl1pPr>
          </a:lstStyle>
          <a:p>
            <a:r>
              <a:rPr lang="en-US" noProof="0" dirty="0"/>
              <a:t>Click to edit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0" y="2543175"/>
            <a:ext cx="9906000" cy="3552825"/>
          </a:xfrm>
        </p:spPr>
        <p:txBody>
          <a:bodyPr/>
          <a:lstStyle>
            <a:lvl1pPr marL="265113" indent="-265113">
              <a:defRPr/>
            </a:lvl1pPr>
            <a:lvl2pPr>
              <a:defRPr/>
            </a:lvl2pPr>
            <a:lvl3pPr>
              <a:buNone/>
              <a:defRPr/>
            </a:lvl3pPr>
            <a:lvl4pPr>
              <a:buNone/>
              <a:defRPr/>
            </a:lvl4pPr>
          </a:lstStyle>
          <a:p>
            <a:pPr lvl="0"/>
            <a:r>
              <a:rPr lang="en-US" noProof="0" dirty="0"/>
              <a:t>Click to edit Master text style</a:t>
            </a:r>
          </a:p>
          <a:p>
            <a:pPr lvl="1"/>
            <a:r>
              <a:rPr lang="en-US" noProof="0" dirty="0"/>
              <a:t>Text style level 2</a:t>
            </a:r>
          </a:p>
        </p:txBody>
      </p:sp>
      <p:sp>
        <p:nvSpPr>
          <p:cNvPr id="10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32820" y="6554788"/>
            <a:ext cx="1265237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000" tIns="0" rIns="3600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lnSpc>
                <a:spcPct val="85000"/>
              </a:lnSpc>
              <a:defRPr sz="8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noProof="0" dirty="0"/>
              <a:t>Insert "Title, Author, Date"</a:t>
            </a:r>
          </a:p>
        </p:txBody>
      </p:sp>
      <p:sp>
        <p:nvSpPr>
          <p:cNvPr id="11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000" y="6732000"/>
            <a:ext cx="252000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000" tIns="0" rIns="3600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lnSpc>
                <a:spcPct val="85000"/>
              </a:lnSpc>
              <a:defRPr sz="8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48B0A8-A3BB-4090-A486-05597CC74740}" type="slidenum">
              <a:rPr lang="en-US" noProof="0"/>
              <a:pPr>
                <a:defRPr/>
              </a:pPr>
              <a:t>‹#›</a:t>
            </a:fld>
            <a:endParaRPr lang="en-US" noProof="0" dirty="0"/>
          </a:p>
        </p:txBody>
      </p:sp>
      <p:sp>
        <p:nvSpPr>
          <p:cNvPr id="12" name="Rectangle 17"/>
          <p:cNvSpPr>
            <a:spLocks noGrp="1" noChangeArrowheads="1"/>
          </p:cNvSpPr>
          <p:nvPr>
            <p:ph type="dt" sz="half" idx="2"/>
          </p:nvPr>
        </p:nvSpPr>
        <p:spPr>
          <a:xfrm>
            <a:off x="6787908" y="6692904"/>
            <a:ext cx="2880000" cy="165100"/>
          </a:xfrm>
          <a:prstGeom prst="rect">
            <a:avLst/>
          </a:prstGeom>
          <a:ln/>
        </p:spPr>
        <p:txBody>
          <a:bodyPr/>
          <a:lstStyle>
            <a:lvl1pPr algn="r" eaLnBrk="0" hangingPunct="0">
              <a:lnSpc>
                <a:spcPct val="85000"/>
              </a:lnSpc>
              <a:defRPr sz="6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2011 </a:t>
            </a:r>
            <a:r>
              <a:rPr lang="en-US" dirty="0" err="1"/>
              <a:t>Capgemini</a:t>
            </a:r>
            <a:r>
              <a:rPr lang="en-US" dirty="0"/>
              <a:t> - Internal use only. All rights reserved.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70B78B-C8F2-4C9E-B96A-9AEA1B6ECC58}"/>
              </a:ext>
            </a:extLst>
          </p:cNvPr>
          <p:cNvSpPr txBox="1">
            <a:spLocks/>
          </p:cNvSpPr>
          <p:nvPr userDrawn="1"/>
        </p:nvSpPr>
        <p:spPr>
          <a:xfrm>
            <a:off x="9926" y="6613496"/>
            <a:ext cx="1990745" cy="22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88000" tIns="36000" rIns="72000" bIns="36000" numCol="1" anchor="t" anchorCtr="0" compatLnSpc="1">
            <a:prstTxWarp prst="textNoShape">
              <a:avLst/>
            </a:prstTxWarp>
          </a:bodyPr>
          <a:lstStyle>
            <a:lvl1pPr marL="265113" indent="-265113" algn="l" defTabSz="71437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lang="fr-FR" sz="2400" kern="120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166688" algn="l" defTabSz="71437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lang="fr-FR" sz="2000" kern="120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550" indent="-177800" algn="l" defTabSz="71437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Courier New" pitchFamily="49" charset="0"/>
              <a:buNone/>
              <a:defRPr lang="fr-FR" sz="18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76213" algn="l" defTabSz="71437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pitchFamily="34" charset="0"/>
              <a:buNone/>
              <a:defRPr lang="fr-FR" sz="1600" kern="120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176213" algn="l" defTabSz="714375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lang="en-US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00" dirty="0"/>
              <a:t>© Cameron Spence 2021</a:t>
            </a:r>
          </a:p>
          <a:p>
            <a:pPr lvl="1"/>
            <a:endParaRPr lang="en-GB" sz="11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0" y="1439999"/>
            <a:ext cx="9906000" cy="4680000"/>
          </a:xfrm>
        </p:spPr>
        <p:txBody>
          <a:bodyPr/>
          <a:lstStyle>
            <a:lvl1pPr marL="273050" indent="-273050">
              <a:defRPr baseline="0">
                <a:solidFill>
                  <a:schemeClr val="tx1"/>
                </a:solidFill>
              </a:defRPr>
            </a:lvl1pPr>
            <a:lvl2pPr marL="531813" indent="-176213">
              <a:defRPr>
                <a:solidFill>
                  <a:schemeClr val="tx1"/>
                </a:solidFill>
              </a:defRPr>
            </a:lvl2pPr>
            <a:lvl3pPr marL="804863" indent="-177800">
              <a:buClr>
                <a:schemeClr val="accent1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</a:defRPr>
            </a:lvl3pPr>
            <a:lvl4pPr marL="1160463" indent="-260350"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 marL="1433513" indent="-177800">
              <a:defRPr sz="1400" baseline="0"/>
            </a:lvl5pPr>
            <a:lvl6pPr>
              <a:buNone/>
              <a:defRPr/>
            </a:lvl6pPr>
          </a:lstStyle>
          <a:p>
            <a:pPr lvl="0"/>
            <a:r>
              <a:rPr lang="en-US" noProof="0" dirty="0"/>
              <a:t>Click to edit Master text style</a:t>
            </a:r>
          </a:p>
          <a:p>
            <a:pPr lvl="1"/>
            <a:r>
              <a:rPr lang="en-US" noProof="0" dirty="0"/>
              <a:t>Text style level 2</a:t>
            </a:r>
          </a:p>
          <a:p>
            <a:pPr lvl="2"/>
            <a:r>
              <a:rPr lang="en-US" noProof="0" dirty="0"/>
              <a:t>Text style level 3</a:t>
            </a:r>
          </a:p>
          <a:p>
            <a:pPr lvl="3"/>
            <a:r>
              <a:rPr lang="en-US" noProof="0" dirty="0"/>
              <a:t>Text style level 4</a:t>
            </a:r>
          </a:p>
          <a:p>
            <a:pPr lvl="4"/>
            <a:r>
              <a:rPr lang="en-US" noProof="0" dirty="0"/>
              <a:t>Text style level 5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32820" y="6554788"/>
            <a:ext cx="1265237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000" tIns="0" rIns="3600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lnSpc>
                <a:spcPct val="85000"/>
              </a:lnSpc>
              <a:defRPr sz="8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noProof="0" dirty="0"/>
              <a:t>Insert "Title, Author, Date"</a:t>
            </a: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000" y="6732000"/>
            <a:ext cx="252000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000" tIns="0" rIns="3600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lnSpc>
                <a:spcPct val="85000"/>
              </a:lnSpc>
              <a:defRPr sz="8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48B0A8-A3BB-4090-A486-05597CC74740}" type="slidenum">
              <a:rPr lang="en-US" noProof="0"/>
              <a:pPr>
                <a:defRPr/>
              </a:pPr>
              <a:t>‹#›</a:t>
            </a:fld>
            <a:endParaRPr lang="en-US" noProof="0" dirty="0"/>
          </a:p>
        </p:txBody>
      </p:sp>
      <p:sp>
        <p:nvSpPr>
          <p:cNvPr id="9" name="Rectangle 17"/>
          <p:cNvSpPr>
            <a:spLocks noGrp="1" noChangeArrowheads="1"/>
          </p:cNvSpPr>
          <p:nvPr>
            <p:ph type="dt" sz="half" idx="2"/>
          </p:nvPr>
        </p:nvSpPr>
        <p:spPr>
          <a:xfrm>
            <a:off x="6787908" y="6692904"/>
            <a:ext cx="2880000" cy="165100"/>
          </a:xfrm>
          <a:prstGeom prst="rect">
            <a:avLst/>
          </a:prstGeom>
          <a:ln/>
        </p:spPr>
        <p:txBody>
          <a:bodyPr/>
          <a:lstStyle>
            <a:lvl1pPr algn="r" eaLnBrk="0" hangingPunct="0">
              <a:lnSpc>
                <a:spcPct val="85000"/>
              </a:lnSpc>
              <a:defRPr sz="6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2011 </a:t>
            </a:r>
            <a:r>
              <a:rPr lang="en-US" dirty="0" err="1"/>
              <a:t>Capgemini</a:t>
            </a:r>
            <a:r>
              <a:rPr lang="en-US" dirty="0"/>
              <a:t> - Internal use only. All rights reserved.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272480" y="0"/>
            <a:ext cx="963352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252000" rIns="72000" bIns="36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C6DD22-93A7-4347-AEDB-929121029582}"/>
              </a:ext>
            </a:extLst>
          </p:cNvPr>
          <p:cNvSpPr txBox="1">
            <a:spLocks/>
          </p:cNvSpPr>
          <p:nvPr userDrawn="1"/>
        </p:nvSpPr>
        <p:spPr>
          <a:xfrm>
            <a:off x="9926" y="6613496"/>
            <a:ext cx="1990745" cy="22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88000" tIns="36000" rIns="72000" bIns="36000" numCol="1" anchor="t" anchorCtr="0" compatLnSpc="1">
            <a:prstTxWarp prst="textNoShape">
              <a:avLst/>
            </a:prstTxWarp>
          </a:bodyPr>
          <a:lstStyle>
            <a:lvl1pPr marL="265113" indent="-265113" algn="l" defTabSz="71437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lang="fr-FR" sz="2400" kern="120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166688" algn="l" defTabSz="71437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lang="fr-FR" sz="2000" kern="120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550" indent="-177800" algn="l" defTabSz="71437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Courier New" pitchFamily="49" charset="0"/>
              <a:buNone/>
              <a:defRPr lang="fr-FR" sz="18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76213" algn="l" defTabSz="714375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pitchFamily="34" charset="0"/>
              <a:buNone/>
              <a:defRPr lang="fr-FR" sz="1600" kern="120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176213" algn="l" defTabSz="714375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lang="en-US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00" dirty="0"/>
              <a:t>© Cameron Spence 2021</a:t>
            </a:r>
          </a:p>
          <a:p>
            <a:pPr lvl="1"/>
            <a:endParaRPr lang="en-GB" sz="11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0" y="2101755"/>
            <a:ext cx="9906000" cy="402440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288000" tIns="36000" rIns="72000" bIns="36000" numCol="1" anchor="t" anchorCtr="0" compatLnSpc="1">
            <a:prstTxWarp prst="textNoShape">
              <a:avLst/>
            </a:prstTxWarp>
          </a:bodyPr>
          <a:lstStyle>
            <a:lvl1pPr algn="l" defTabSz="714375" rtl="0" eaLnBrk="0" fontAlgn="base" hangingPunct="0">
              <a:spcBef>
                <a:spcPct val="20000"/>
              </a:spcBef>
              <a:spcAft>
                <a:spcPct val="0"/>
              </a:spcAft>
              <a:defRPr lang="fr-FR" sz="24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714375" rtl="0" eaLnBrk="0" fontAlgn="base" hangingPunct="0">
              <a:spcBef>
                <a:spcPct val="20000"/>
              </a:spcBef>
              <a:spcAft>
                <a:spcPct val="0"/>
              </a:spcAft>
              <a:defRPr lang="fr-FR" sz="20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714375" rtl="0" eaLnBrk="0" fontAlgn="base" hangingPunct="0">
              <a:spcBef>
                <a:spcPct val="20000"/>
              </a:spcBef>
              <a:spcAft>
                <a:spcPct val="0"/>
              </a:spcAft>
              <a:defRPr lang="fr-FR" sz="18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714375" rtl="0" eaLnBrk="0" fontAlgn="base" hangingPunct="0">
              <a:spcBef>
                <a:spcPct val="20000"/>
              </a:spcBef>
              <a:spcAft>
                <a:spcPct val="0"/>
              </a:spcAft>
              <a:defRPr lang="fr-FR" sz="16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7163" indent="-266700" algn="l" defTabSz="636588" rtl="0" eaLnBrk="0" fontAlgn="base" hangingPunct="0">
              <a:spcBef>
                <a:spcPct val="20000"/>
              </a:spcBef>
              <a:spcAft>
                <a:spcPct val="0"/>
              </a:spcAft>
              <a:defRPr lang="en-US" sz="14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/>
              <a:t>Click to edit Master text style</a:t>
            </a:r>
          </a:p>
          <a:p>
            <a:pPr lvl="1"/>
            <a:r>
              <a:rPr lang="en-US" noProof="0" dirty="0"/>
              <a:t>Text style level 2</a:t>
            </a:r>
          </a:p>
          <a:p>
            <a:pPr lvl="2"/>
            <a:r>
              <a:rPr lang="en-US" noProof="0" dirty="0"/>
              <a:t>Text style level 3</a:t>
            </a:r>
          </a:p>
          <a:p>
            <a:pPr lvl="3"/>
            <a:r>
              <a:rPr lang="en-US" noProof="0" dirty="0"/>
              <a:t>Text style level 4</a:t>
            </a:r>
          </a:p>
          <a:p>
            <a:pPr lvl="4"/>
            <a:r>
              <a:rPr lang="en-US" noProof="0" dirty="0"/>
              <a:t>Text style level 5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0" y="1440000"/>
            <a:ext cx="9906000" cy="557473"/>
          </a:xfrm>
        </p:spPr>
        <p:txBody>
          <a:bodyPr/>
          <a:lstStyle>
            <a:lvl1pPr marL="0" indent="0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dirty="0"/>
              <a:t>Click to edit Master text style</a:t>
            </a:r>
          </a:p>
        </p:txBody>
      </p:sp>
      <p:sp>
        <p:nvSpPr>
          <p:cNvPr id="9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32820" y="6554788"/>
            <a:ext cx="1265237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000" tIns="0" rIns="3600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lnSpc>
                <a:spcPct val="85000"/>
              </a:lnSpc>
              <a:defRPr sz="8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noProof="0" dirty="0"/>
              <a:t>Insert "Title, Author, Date"</a:t>
            </a:r>
          </a:p>
        </p:txBody>
      </p:sp>
      <p:sp>
        <p:nvSpPr>
          <p:cNvPr id="10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000" y="6732000"/>
            <a:ext cx="252000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000" tIns="0" rIns="3600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lnSpc>
                <a:spcPct val="85000"/>
              </a:lnSpc>
              <a:defRPr sz="8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48B0A8-A3BB-4090-A486-05597CC74740}" type="slidenum">
              <a:rPr lang="en-US" noProof="0"/>
              <a:pPr>
                <a:defRPr/>
              </a:pPr>
              <a:t>‹#›</a:t>
            </a:fld>
            <a:endParaRPr lang="en-US" noProof="0" dirty="0"/>
          </a:p>
        </p:txBody>
      </p:sp>
      <p:sp>
        <p:nvSpPr>
          <p:cNvPr id="11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6787908" y="6692904"/>
            <a:ext cx="2880000" cy="165100"/>
          </a:xfrm>
          <a:prstGeom prst="rect">
            <a:avLst/>
          </a:prstGeom>
          <a:ln/>
        </p:spPr>
        <p:txBody>
          <a:bodyPr/>
          <a:lstStyle>
            <a:lvl1pPr algn="r" eaLnBrk="0" hangingPunct="0">
              <a:lnSpc>
                <a:spcPct val="85000"/>
              </a:lnSpc>
              <a:defRPr sz="6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2011 </a:t>
            </a:r>
            <a:r>
              <a:rPr lang="en-US" dirty="0" err="1"/>
              <a:t>Capgemini</a:t>
            </a:r>
            <a:r>
              <a:rPr lang="en-US" dirty="0"/>
              <a:t> - Internal use only. All rights reserved.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272480" y="0"/>
            <a:ext cx="963352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252000" rIns="72000" bIns="36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180000" y="1440000"/>
            <a:ext cx="4680000" cy="4633200"/>
          </a:xfrm>
        </p:spPr>
        <p:txBody>
          <a:bodyPr lIns="72000" rIns="36000"/>
          <a:lstStyle>
            <a:lvl1pPr>
              <a:defRPr sz="2000" baseline="0"/>
            </a:lvl1pPr>
            <a:lvl2pPr>
              <a:defRPr sz="1800"/>
            </a:lvl2pPr>
            <a:lvl3pPr>
              <a:defRPr sz="1600"/>
            </a:lvl3pPr>
            <a:lvl4pPr>
              <a:defRPr sz="1400" baseline="0"/>
            </a:lvl4pPr>
            <a:lvl5pPr marL="1350963" indent="-1905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Text style level 2</a:t>
            </a:r>
          </a:p>
          <a:p>
            <a:pPr lvl="2"/>
            <a:r>
              <a:rPr lang="en-US" noProof="0" dirty="0"/>
              <a:t>Text style level 3</a:t>
            </a:r>
          </a:p>
          <a:p>
            <a:pPr lvl="3"/>
            <a:r>
              <a:rPr lang="en-US" noProof="0" dirty="0"/>
              <a:t>Text style level 4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040000" y="1440000"/>
            <a:ext cx="4680000" cy="4633200"/>
          </a:xfrm>
        </p:spPr>
        <p:txBody>
          <a:bodyPr lIns="72000" rIns="3600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 baseline="0"/>
            </a:lvl4pPr>
            <a:lvl5pPr marL="1350963" indent="-1905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Text style level 2</a:t>
            </a:r>
          </a:p>
          <a:p>
            <a:pPr lvl="2"/>
            <a:r>
              <a:rPr lang="en-US" noProof="0" dirty="0"/>
              <a:t>Text style level 3</a:t>
            </a:r>
          </a:p>
          <a:p>
            <a:pPr lvl="3"/>
            <a:r>
              <a:rPr lang="en-US" noProof="0" dirty="0"/>
              <a:t>Text style level 4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32820" y="6554788"/>
            <a:ext cx="1265237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000" tIns="0" rIns="3600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lnSpc>
                <a:spcPct val="85000"/>
              </a:lnSpc>
              <a:defRPr sz="8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noProof="0" dirty="0"/>
              <a:t>Insert "Title, Author, Date"</a:t>
            </a: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9648000" y="6732000"/>
            <a:ext cx="252000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000" tIns="0" rIns="3600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lnSpc>
                <a:spcPct val="85000"/>
              </a:lnSpc>
              <a:defRPr sz="8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48B0A8-A3BB-4090-A486-05597CC74740}" type="slidenum">
              <a:rPr lang="en-US" noProof="0"/>
              <a:pPr>
                <a:defRPr/>
              </a:pPr>
              <a:t>‹#›</a:t>
            </a:fld>
            <a:endParaRPr lang="en-US" noProof="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272480" y="0"/>
            <a:ext cx="963352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252000" rIns="72000" bIns="36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1" name="Rectangle 17"/>
          <p:cNvSpPr>
            <a:spLocks noGrp="1" noChangeArrowheads="1"/>
          </p:cNvSpPr>
          <p:nvPr>
            <p:ph type="dt" sz="half" idx="11"/>
          </p:nvPr>
        </p:nvSpPr>
        <p:spPr>
          <a:xfrm>
            <a:off x="6787908" y="6692904"/>
            <a:ext cx="2880000" cy="165100"/>
          </a:xfrm>
          <a:prstGeom prst="rect">
            <a:avLst/>
          </a:prstGeom>
          <a:ln/>
        </p:spPr>
        <p:txBody>
          <a:bodyPr/>
          <a:lstStyle>
            <a:lvl1pPr algn="r" eaLnBrk="0" hangingPunct="0">
              <a:lnSpc>
                <a:spcPct val="85000"/>
              </a:lnSpc>
              <a:defRPr sz="6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2011 </a:t>
            </a:r>
            <a:r>
              <a:rPr lang="en-US" dirty="0" err="1"/>
              <a:t>Capgemini</a:t>
            </a:r>
            <a:r>
              <a:rPr lang="en-US" dirty="0"/>
              <a:t> - Internal use only. All rights reserved.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t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04716" y="1440000"/>
            <a:ext cx="4667322" cy="639762"/>
          </a:xfrm>
        </p:spPr>
        <p:txBody>
          <a:bodyPr lIns="36000" rIns="36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04716" y="2092987"/>
            <a:ext cx="4667322" cy="3951288"/>
          </a:xfrm>
        </p:spPr>
        <p:txBody>
          <a:bodyPr lIns="72000" rIns="36000"/>
          <a:lstStyle>
            <a:lvl1pPr>
              <a:defRPr sz="2000" baseline="0"/>
            </a:lvl1pPr>
            <a:lvl2pPr>
              <a:defRPr sz="1800"/>
            </a:lvl2pPr>
            <a:lvl3pPr>
              <a:defRPr sz="1600"/>
            </a:lvl3pPr>
            <a:lvl4pPr>
              <a:defRPr sz="1400" baseline="0"/>
            </a:lvl4pPr>
            <a:lvl5pPr marL="1350963" indent="-1905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Text style level 2</a:t>
            </a:r>
          </a:p>
          <a:p>
            <a:pPr lvl="2"/>
            <a:r>
              <a:rPr lang="en-US" noProof="0" dirty="0"/>
              <a:t>Text style level 3</a:t>
            </a:r>
          </a:p>
          <a:p>
            <a:pPr lvl="3"/>
            <a:r>
              <a:rPr lang="en-US" noProof="0" dirty="0"/>
              <a:t>Text style level 4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5100615" y="1440000"/>
            <a:ext cx="4616592" cy="639762"/>
          </a:xfrm>
        </p:spPr>
        <p:txBody>
          <a:bodyPr lIns="36000" rIns="36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100615" y="2092987"/>
            <a:ext cx="4616592" cy="3951288"/>
          </a:xfrm>
        </p:spPr>
        <p:txBody>
          <a:bodyPr lIns="72000" rIns="3600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 baseline="0"/>
            </a:lvl4pPr>
            <a:lvl5pPr marL="1350963" indent="-1905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Text style level 2</a:t>
            </a:r>
          </a:p>
          <a:p>
            <a:pPr lvl="2"/>
            <a:r>
              <a:rPr lang="en-US" noProof="0" dirty="0"/>
              <a:t>Text style level 3</a:t>
            </a:r>
          </a:p>
          <a:p>
            <a:pPr lvl="3"/>
            <a:r>
              <a:rPr lang="en-US" noProof="0" dirty="0"/>
              <a:t>Text style level 4</a:t>
            </a:r>
          </a:p>
        </p:txBody>
      </p:sp>
      <p:sp>
        <p:nvSpPr>
          <p:cNvPr id="13" name="Rectangle 18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8632820" y="6554788"/>
            <a:ext cx="1265237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000" tIns="0" rIns="3600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lnSpc>
                <a:spcPct val="85000"/>
              </a:lnSpc>
              <a:defRPr sz="8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noProof="0" dirty="0"/>
              <a:t>Insert "Title, Author, Date"</a:t>
            </a:r>
          </a:p>
        </p:txBody>
      </p:sp>
      <p:sp>
        <p:nvSpPr>
          <p:cNvPr id="14" name="Rectangle 19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9648000" y="6732000"/>
            <a:ext cx="252000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000" tIns="0" rIns="3600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lnSpc>
                <a:spcPct val="85000"/>
              </a:lnSpc>
              <a:defRPr sz="8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48B0A8-A3BB-4090-A486-05597CC74740}" type="slidenum">
              <a:rPr lang="en-US" noProof="0"/>
              <a:pPr>
                <a:defRPr/>
              </a:pPr>
              <a:t>‹#›</a:t>
            </a:fld>
            <a:endParaRPr lang="en-US" noProof="0" dirty="0"/>
          </a:p>
        </p:txBody>
      </p:sp>
      <p:sp>
        <p:nvSpPr>
          <p:cNvPr id="10" name="Rectangle 17"/>
          <p:cNvSpPr>
            <a:spLocks noGrp="1" noChangeArrowheads="1"/>
          </p:cNvSpPr>
          <p:nvPr>
            <p:ph type="dt" sz="half" idx="12"/>
          </p:nvPr>
        </p:nvSpPr>
        <p:spPr>
          <a:xfrm>
            <a:off x="6787908" y="6692904"/>
            <a:ext cx="2880000" cy="165100"/>
          </a:xfrm>
          <a:prstGeom prst="rect">
            <a:avLst/>
          </a:prstGeom>
          <a:ln/>
        </p:spPr>
        <p:txBody>
          <a:bodyPr/>
          <a:lstStyle>
            <a:lvl1pPr algn="r" eaLnBrk="0" hangingPunct="0">
              <a:lnSpc>
                <a:spcPct val="85000"/>
              </a:lnSpc>
              <a:defRPr sz="6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2011 </a:t>
            </a:r>
            <a:r>
              <a:rPr lang="en-US" dirty="0" err="1"/>
              <a:t>Capgemini</a:t>
            </a:r>
            <a:r>
              <a:rPr lang="en-US" dirty="0"/>
              <a:t> - Internal use only. All rights reserved.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ew_ppt_slid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1" name="Rectangle 11"/>
          <p:cNvSpPr>
            <a:spLocks noChangeArrowheads="1"/>
          </p:cNvSpPr>
          <p:nvPr userDrawn="1"/>
        </p:nvSpPr>
        <p:spPr bwMode="auto">
          <a:xfrm>
            <a:off x="8373409" y="6305550"/>
            <a:ext cx="1540536" cy="24622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36000" rIns="72000">
            <a:spAutoFit/>
          </a:bodyPr>
          <a:lstStyle/>
          <a:p>
            <a:pPr algn="r" eaLnBrk="0" hangingPunct="0">
              <a:spcBef>
                <a:spcPct val="10000"/>
              </a:spcBef>
              <a:defRPr/>
            </a:pPr>
            <a:r>
              <a:rPr lang="en-US" altLang="en-US" sz="1000" noProof="0" dirty="0">
                <a:solidFill>
                  <a:schemeClr val="tx1"/>
                </a:solidFill>
              </a:rPr>
              <a:t>| Application Services UK</a:t>
            </a:r>
          </a:p>
        </p:txBody>
      </p:sp>
      <p:sp>
        <p:nvSpPr>
          <p:cNvPr id="11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32820" y="6554788"/>
            <a:ext cx="1265237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000" tIns="0" rIns="3600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lnSpc>
                <a:spcPct val="85000"/>
              </a:lnSpc>
              <a:defRPr sz="8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noProof="0" dirty="0"/>
              <a:t>Insert "Title, Author, Date"</a:t>
            </a:r>
          </a:p>
        </p:txBody>
      </p:sp>
      <p:sp>
        <p:nvSpPr>
          <p:cNvPr id="1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000" y="6732000"/>
            <a:ext cx="252000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000" tIns="0" rIns="3600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lnSpc>
                <a:spcPct val="85000"/>
              </a:lnSpc>
              <a:defRPr sz="8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48B0A8-A3BB-4090-A486-05597CC74740}" type="slidenum">
              <a:rPr lang="en-US" noProof="0"/>
              <a:pPr>
                <a:defRPr/>
              </a:pPr>
              <a:t>‹#›</a:t>
            </a:fld>
            <a:endParaRPr lang="en-US" noProof="0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272480" y="0"/>
            <a:ext cx="963352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252000" rIns="72000" bIns="36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6787908" y="6692904"/>
            <a:ext cx="2880000" cy="165100"/>
          </a:xfrm>
          <a:prstGeom prst="rect">
            <a:avLst/>
          </a:prstGeom>
          <a:ln/>
        </p:spPr>
        <p:txBody>
          <a:bodyPr/>
          <a:lstStyle>
            <a:lvl1pPr algn="r" eaLnBrk="0" hangingPunct="0">
              <a:lnSpc>
                <a:spcPct val="85000"/>
              </a:lnSpc>
              <a:defRPr sz="6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2011 </a:t>
            </a:r>
            <a:r>
              <a:rPr lang="en-US" dirty="0" err="1"/>
              <a:t>Capgemini</a:t>
            </a:r>
            <a:r>
              <a:rPr lang="en-US" dirty="0"/>
              <a:t> - Internal use only. All rights reserved.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"/>
            <a:ext cx="9905998" cy="687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0" y="0"/>
            <a:ext cx="99060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252000" rIns="72000" bIns="36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2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000" y="6732000"/>
            <a:ext cx="252000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000" tIns="0" rIns="3600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lnSpc>
                <a:spcPct val="85000"/>
              </a:lnSpc>
              <a:defRPr sz="8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48B0A8-A3BB-4090-A486-05597CC74740}" type="slidenum">
              <a:rPr lang="en-US" noProof="0"/>
              <a:pPr>
                <a:defRPr/>
              </a:pPr>
              <a:t>‹#›</a:t>
            </a:fld>
            <a:endParaRPr lang="en-US" noProof="0" dirty="0"/>
          </a:p>
        </p:txBody>
      </p:sp>
      <p:sp>
        <p:nvSpPr>
          <p:cNvPr id="29" name="Espace réservé du texte 28"/>
          <p:cNvSpPr>
            <a:spLocks noGrp="1"/>
          </p:cNvSpPr>
          <p:nvPr>
            <p:ph type="body" idx="1"/>
          </p:nvPr>
        </p:nvSpPr>
        <p:spPr>
          <a:xfrm>
            <a:off x="128464" y="663854"/>
            <a:ext cx="9906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88000" tIns="36000" rIns="72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</a:t>
            </a:r>
          </a:p>
          <a:p>
            <a:pPr lvl="1"/>
            <a:r>
              <a:rPr lang="en-US" noProof="0" dirty="0"/>
              <a:t>Text style level 2</a:t>
            </a:r>
          </a:p>
          <a:p>
            <a:pPr lvl="2"/>
            <a:r>
              <a:rPr lang="en-US" noProof="0" dirty="0"/>
              <a:t>Text style level 3</a:t>
            </a:r>
          </a:p>
          <a:p>
            <a:pPr lvl="3"/>
            <a:r>
              <a:rPr lang="en-US" noProof="0" dirty="0"/>
              <a:t>Text style level 4</a:t>
            </a:r>
          </a:p>
          <a:p>
            <a:pPr lvl="4"/>
            <a:r>
              <a:rPr lang="en-US" noProof="0" dirty="0"/>
              <a:t>Text style level 5</a:t>
            </a:r>
          </a:p>
        </p:txBody>
      </p:sp>
      <p:pic>
        <p:nvPicPr>
          <p:cNvPr id="10" name="Picture 2" descr="D:\Users\cspence\Google Drive\Reading University\Teaching BTC\Screen Shot 2014-04-24 at 14.14.37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831" y="6381328"/>
            <a:ext cx="1356681" cy="476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4" r:id="rId3"/>
    <p:sldLayoutId id="2147483665" r:id="rId4"/>
    <p:sldLayoutId id="2147483667" r:id="rId5"/>
    <p:sldLayoutId id="2147483670" r:id="rId6"/>
    <p:sldLayoutId id="2147483668" r:id="rId7"/>
    <p:sldLayoutId id="2147483649" r:id="rId8"/>
  </p:sldLayoutIdLst>
  <p:hf hdr="0"/>
  <p:txStyles>
    <p:titleStyle>
      <a:lvl1pPr marL="714375" indent="-714375" algn="ctr" defTabSz="914400" rtl="0" eaLnBrk="1" fontAlgn="base" latinLnBrk="0" hangingPunct="1">
        <a:lnSpc>
          <a:spcPct val="90000"/>
        </a:lnSpc>
        <a:spcBef>
          <a:spcPct val="0"/>
        </a:spcBef>
        <a:spcAft>
          <a:spcPct val="0"/>
        </a:spcAft>
        <a:buNone/>
        <a:defRPr lang="en-US" sz="3000" b="1" kern="1200" noProof="0" dirty="0" smtClean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714375" rtl="0" eaLnBrk="1" fontAlgn="base" latinLnBrk="0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lang="fr-FR" sz="2400" kern="1200" baseline="0" noProof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166688" algn="l" defTabSz="714375" rtl="0" eaLnBrk="1" fontAlgn="base" latinLnBrk="0" hangingPunct="1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lang="fr-FR" sz="2000" kern="1200" baseline="0" noProof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717550" indent="-177800" algn="l" defTabSz="714375" rtl="0" eaLnBrk="1" fontAlgn="base" latinLnBrk="0" hangingPunct="1">
        <a:spcBef>
          <a:spcPct val="20000"/>
        </a:spcBef>
        <a:spcAft>
          <a:spcPct val="0"/>
        </a:spcAft>
        <a:buClr>
          <a:schemeClr val="accent1"/>
        </a:buClr>
        <a:buFont typeface="Courier New" pitchFamily="49" charset="0"/>
        <a:buChar char="o"/>
        <a:defRPr lang="fr-FR" sz="18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176213" algn="l" defTabSz="714375" rtl="0" eaLnBrk="1" fontAlgn="base" latinLnBrk="0" hangingPunct="1">
        <a:spcBef>
          <a:spcPct val="20000"/>
        </a:spcBef>
        <a:spcAft>
          <a:spcPct val="0"/>
        </a:spcAft>
        <a:buClr>
          <a:schemeClr val="accent3"/>
        </a:buClr>
        <a:buFont typeface="Arial" pitchFamily="34" charset="0"/>
        <a:buChar char="–"/>
        <a:defRPr lang="fr-FR" sz="1600" kern="1200" baseline="0" noProof="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176213" algn="l" defTabSz="714375" rtl="0" eaLnBrk="1" fontAlgn="base" latinLnBrk="0" hangingPunct="1">
        <a:spcBef>
          <a:spcPct val="20000"/>
        </a:spcBef>
        <a:spcAft>
          <a:spcPct val="0"/>
        </a:spcAft>
        <a:buFont typeface="Arial" pitchFamily="34" charset="0"/>
        <a:buChar char="»"/>
        <a:defRPr lang="en-US" sz="14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0" r:id="rId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19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2.jpeg"/><Relationship Id="rId7" Type="http://schemas.openxmlformats.org/officeDocument/2006/relationships/image" Target="../media/image3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11" Type="http://schemas.openxmlformats.org/officeDocument/2006/relationships/image" Target="../media/image35.jpeg"/><Relationship Id="rId5" Type="http://schemas.openxmlformats.org/officeDocument/2006/relationships/image" Target="../media/image36.png"/><Relationship Id="rId10" Type="http://schemas.openxmlformats.org/officeDocument/2006/relationships/image" Target="../media/image33.jpeg"/><Relationship Id="rId4" Type="http://schemas.openxmlformats.org/officeDocument/2006/relationships/image" Target="../media/image40.png"/><Relationship Id="rId9" Type="http://schemas.openxmlformats.org/officeDocument/2006/relationships/image" Target="../media/image3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2.jpeg"/><Relationship Id="rId7" Type="http://schemas.openxmlformats.org/officeDocument/2006/relationships/image" Target="../media/image3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11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33.jpeg"/><Relationship Id="rId4" Type="http://schemas.openxmlformats.org/officeDocument/2006/relationships/image" Target="../media/image40.png"/><Relationship Id="rId9" Type="http://schemas.openxmlformats.org/officeDocument/2006/relationships/image" Target="../media/image3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Cameron.spence@thameswater.co.uk" TargetMode="External"/><Relationship Id="rId2" Type="http://schemas.openxmlformats.org/officeDocument/2006/relationships/hyperlink" Target="mailto:Cameron.spence@reading.ac.uk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modelpractice.wordpress.com/2012/07/04/model-stachowiak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1208584" y="919097"/>
            <a:ext cx="5293519" cy="1266106"/>
          </a:xfrm>
        </p:spPr>
        <p:txBody>
          <a:bodyPr/>
          <a:lstStyle/>
          <a:p>
            <a:r>
              <a:rPr lang="en-US" dirty="0"/>
              <a:t>Dr. Cameron Spence</a:t>
            </a:r>
          </a:p>
          <a:p>
            <a:r>
              <a:rPr lang="en-US" dirty="0"/>
              <a:t>Enterprise Application Architect / Modelling Lead</a:t>
            </a:r>
          </a:p>
          <a:p>
            <a:r>
              <a:rPr lang="en-US" dirty="0"/>
              <a:t>Thames Digital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63BE9F-B002-2D43-AE6A-AB018A1D7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4" y="404664"/>
            <a:ext cx="884084" cy="875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906000" cy="692696"/>
          </a:xfrm>
        </p:spPr>
        <p:txBody>
          <a:bodyPr/>
          <a:lstStyle/>
          <a:p>
            <a:r>
              <a:rPr lang="en-US" dirty="0"/>
              <a:t>What is an Enterprise Architecture Framework?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10</a:t>
            </a:fld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460" y="692697"/>
            <a:ext cx="5129679" cy="56274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112" y="4693462"/>
            <a:ext cx="44556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400" i="1" dirty="0" err="1">
                <a:latin typeface="Arial" charset="0"/>
                <a:ea typeface="Calibri" charset="0"/>
              </a:rPr>
              <a:t>Franke</a:t>
            </a:r>
            <a:r>
              <a:rPr lang="en-US" sz="1400" i="1" dirty="0">
                <a:latin typeface="Arial" charset="0"/>
                <a:ea typeface="Calibri" charset="0"/>
              </a:rPr>
              <a:t>, U., D. Hook, J. </a:t>
            </a:r>
            <a:r>
              <a:rPr lang="en-US" sz="1400" i="1" dirty="0" err="1">
                <a:latin typeface="Arial" charset="0"/>
                <a:ea typeface="Calibri" charset="0"/>
              </a:rPr>
              <a:t>Konig</a:t>
            </a:r>
            <a:r>
              <a:rPr lang="en-US" sz="1400" i="1" dirty="0">
                <a:latin typeface="Arial" charset="0"/>
                <a:ea typeface="Calibri" charset="0"/>
              </a:rPr>
              <a:t>, R. </a:t>
            </a:r>
            <a:r>
              <a:rPr lang="en-US" sz="1400" i="1" dirty="0" err="1">
                <a:latin typeface="Arial" charset="0"/>
                <a:ea typeface="Calibri" charset="0"/>
              </a:rPr>
              <a:t>Lagerstrom</a:t>
            </a:r>
            <a:r>
              <a:rPr lang="en-US" sz="1400" i="1" dirty="0">
                <a:latin typeface="Arial" charset="0"/>
                <a:ea typeface="Calibri" charset="0"/>
              </a:rPr>
              <a:t>, P. </a:t>
            </a:r>
            <a:r>
              <a:rPr lang="en-US" sz="1400" i="1" dirty="0" err="1">
                <a:latin typeface="Arial" charset="0"/>
                <a:ea typeface="Calibri" charset="0"/>
              </a:rPr>
              <a:t>Narman</a:t>
            </a:r>
            <a:r>
              <a:rPr lang="en-US" sz="1400" i="1" dirty="0">
                <a:latin typeface="Arial" charset="0"/>
                <a:ea typeface="Calibri" charset="0"/>
              </a:rPr>
              <a:t>, J. </a:t>
            </a:r>
            <a:r>
              <a:rPr lang="en-US" sz="1400" i="1" dirty="0" err="1">
                <a:latin typeface="Arial" charset="0"/>
                <a:ea typeface="Calibri" charset="0"/>
              </a:rPr>
              <a:t>Ullberg</a:t>
            </a:r>
            <a:r>
              <a:rPr lang="en-US" sz="1400" i="1" dirty="0">
                <a:latin typeface="Arial" charset="0"/>
                <a:ea typeface="Calibri" charset="0"/>
              </a:rPr>
              <a:t>, P. </a:t>
            </a:r>
            <a:r>
              <a:rPr lang="en-US" sz="1400" i="1" dirty="0" err="1">
                <a:latin typeface="Arial" charset="0"/>
                <a:ea typeface="Calibri" charset="0"/>
              </a:rPr>
              <a:t>Gustafsson</a:t>
            </a:r>
            <a:r>
              <a:rPr lang="en-US" sz="1400" i="1" dirty="0">
                <a:latin typeface="Arial" charset="0"/>
                <a:ea typeface="Calibri" charset="0"/>
              </a:rPr>
              <a:t> and M. </a:t>
            </a:r>
            <a:r>
              <a:rPr lang="en-US" sz="1400" i="1" dirty="0" err="1">
                <a:latin typeface="Arial" charset="0"/>
                <a:ea typeface="Calibri" charset="0"/>
              </a:rPr>
              <a:t>Ekstedt</a:t>
            </a:r>
            <a:r>
              <a:rPr lang="en-US" sz="1400" i="1" dirty="0">
                <a:latin typeface="Arial" charset="0"/>
                <a:ea typeface="Calibri" charset="0"/>
              </a:rPr>
              <a:t> (2009). </a:t>
            </a:r>
            <a:r>
              <a:rPr lang="en-US" sz="1400" i="1" u="sng" dirty="0">
                <a:latin typeface="Arial" charset="0"/>
                <a:ea typeface="Calibri" charset="0"/>
              </a:rPr>
              <a:t>EAF2- A Framework for Categorizing Enterprise Architecture Frameworks</a:t>
            </a:r>
            <a:r>
              <a:rPr lang="en-US" sz="1400" i="1" dirty="0">
                <a:latin typeface="Arial" charset="0"/>
                <a:ea typeface="Calibri" charset="0"/>
              </a:rPr>
              <a:t>. Software Engineering, Artificial Intelligences, Networking and Parallel/Distributed Computing, 2009. SNPD '09. 10th ACIS International Conference on.</a:t>
            </a:r>
            <a:endParaRPr lang="en-US" sz="1400" i="1" dirty="0">
              <a:effectLst/>
              <a:latin typeface="Arial" charset="0"/>
              <a:ea typeface="Calibr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85406" y="836712"/>
            <a:ext cx="2655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Arial" charset="0"/>
                <a:ea typeface="Calibri" charset="0"/>
              </a:rPr>
              <a:t>EA frameworks provide some or all of these</a:t>
            </a:r>
            <a:endParaRPr lang="en-US" dirty="0">
              <a:effectLst/>
              <a:latin typeface="Arial" charset="0"/>
              <a:ea typeface="Calibri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56856" y="1483043"/>
            <a:ext cx="1001604" cy="4337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656856" y="1483043"/>
            <a:ext cx="983720" cy="8658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656856" y="1483043"/>
            <a:ext cx="983720" cy="129788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ame 2"/>
          <p:cNvSpPr/>
          <p:nvPr/>
        </p:nvSpPr>
        <p:spPr>
          <a:xfrm>
            <a:off x="7401272" y="4077072"/>
            <a:ext cx="360040" cy="1080120"/>
          </a:xfrm>
          <a:prstGeom prst="fram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9457" y="3786135"/>
            <a:ext cx="2376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  <a:latin typeface="Arial" charset="0"/>
                <a:ea typeface="Calibri" charset="0"/>
              </a:rPr>
              <a:t>EAF</a:t>
            </a:r>
            <a:r>
              <a:rPr lang="en-US" sz="1600" baseline="30000" dirty="0">
                <a:solidFill>
                  <a:srgbClr val="FF0000"/>
                </a:solidFill>
                <a:latin typeface="Arial" charset="0"/>
                <a:ea typeface="Calibri" charset="0"/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Calibri" charset="0"/>
              </a:rPr>
              <a:t> paper published before TOGAF 9 which addressed this gap</a:t>
            </a:r>
            <a:endParaRPr lang="en-US" sz="1600" dirty="0">
              <a:solidFill>
                <a:srgbClr val="FF0000"/>
              </a:solidFill>
              <a:effectLst/>
              <a:latin typeface="Arial" charset="0"/>
              <a:ea typeface="Calibri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936776" y="1136696"/>
            <a:ext cx="4464496" cy="16442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69840" y="2361395"/>
            <a:ext cx="2454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  <a:latin typeface="Arial" charset="0"/>
                <a:ea typeface="Calibri" charset="0"/>
              </a:rPr>
              <a:t>More recent frameworks exist, e.g. NATO Architecture Framework</a:t>
            </a:r>
            <a:endParaRPr lang="en-US" sz="1600" dirty="0">
              <a:solidFill>
                <a:srgbClr val="FF0000"/>
              </a:solidFill>
              <a:effectLst/>
              <a:latin typeface="Arial" charset="0"/>
              <a:ea typeface="Calibri" charset="0"/>
            </a:endParaRPr>
          </a:p>
        </p:txBody>
      </p:sp>
      <p:cxnSp>
        <p:nvCxnSpPr>
          <p:cNvPr id="24" name="Straight Arrow Connector 23"/>
          <p:cNvCxnSpPr>
            <a:endCxn id="3" idx="1"/>
          </p:cNvCxnSpPr>
          <p:nvPr/>
        </p:nvCxnSpPr>
        <p:spPr>
          <a:xfrm>
            <a:off x="3841980" y="4146490"/>
            <a:ext cx="3559292" cy="4706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06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906000" cy="692696"/>
          </a:xfrm>
        </p:spPr>
        <p:txBody>
          <a:bodyPr/>
          <a:lstStyle/>
          <a:p>
            <a:r>
              <a:rPr lang="en-US" dirty="0"/>
              <a:t>Entities – Standard Language for our elements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11</a:t>
            </a:fld>
            <a:endParaRPr lang="en-US" noProof="0" dirty="0"/>
          </a:p>
        </p:txBody>
      </p:sp>
      <p:sp>
        <p:nvSpPr>
          <p:cNvPr id="6" name="Triangle 5"/>
          <p:cNvSpPr/>
          <p:nvPr/>
        </p:nvSpPr>
        <p:spPr>
          <a:xfrm>
            <a:off x="776536" y="980728"/>
            <a:ext cx="2160240" cy="158417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92560" y="666507"/>
            <a:ext cx="377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Interpretation – affected by norms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0205" y="219557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Sign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878172" y="219282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Referent</a:t>
            </a:r>
          </a:p>
        </p:txBody>
      </p:sp>
      <p:sp>
        <p:nvSpPr>
          <p:cNvPr id="22" name="Bent Arrow 21"/>
          <p:cNvSpPr/>
          <p:nvPr/>
        </p:nvSpPr>
        <p:spPr>
          <a:xfrm flipH="1" flipV="1">
            <a:off x="4678322" y="666507"/>
            <a:ext cx="829561" cy="314221"/>
          </a:xfrm>
          <a:prstGeom prst="bentArrow">
            <a:avLst>
              <a:gd name="adj1" fmla="val 26703"/>
              <a:gd name="adj2" fmla="val 26673"/>
              <a:gd name="adj3" fmla="val 30594"/>
              <a:gd name="adj4" fmla="val 816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618585" y="859087"/>
            <a:ext cx="4176713" cy="2487332"/>
            <a:chOff x="5618585" y="859087"/>
            <a:chExt cx="4176713" cy="24873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585" y="859087"/>
              <a:ext cx="4176713" cy="248733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841432" y="107480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BTC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721046" y="3871712"/>
            <a:ext cx="4481409" cy="2860288"/>
            <a:chOff x="4448944" y="3584835"/>
            <a:chExt cx="4481409" cy="286028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8944" y="3584835"/>
              <a:ext cx="3864492" cy="2860288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706941" y="5014979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Archimate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60512" y="3346419"/>
            <a:ext cx="3168352" cy="3385581"/>
            <a:chOff x="560512" y="2887037"/>
            <a:chExt cx="3789474" cy="38449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12" y="2887037"/>
              <a:ext cx="3789474" cy="3403169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878172" y="6362668"/>
              <a:ext cx="975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TOGAF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15" y="3457453"/>
            <a:ext cx="2257672" cy="150352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41432" y="504776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IAF</a:t>
            </a:r>
          </a:p>
        </p:txBody>
      </p:sp>
    </p:spTree>
    <p:extLst>
      <p:ext uri="{BB962C8B-B14F-4D97-AF65-F5344CB8AC3E}">
        <p14:creationId xmlns:p14="http://schemas.microsoft.com/office/powerpoint/2010/main" val="118268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12</a:t>
            </a:fld>
            <a:endParaRPr lang="en-US" noProof="0" dirty="0"/>
          </a:p>
        </p:txBody>
      </p:sp>
      <p:sp>
        <p:nvSpPr>
          <p:cNvPr id="3" name="Rectangle 2"/>
          <p:cNvSpPr/>
          <p:nvPr/>
        </p:nvSpPr>
        <p:spPr>
          <a:xfrm>
            <a:off x="4635938" y="5862625"/>
            <a:ext cx="5122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/>
              <a:t>The </a:t>
            </a:r>
            <a:r>
              <a:rPr lang="en-GB" i="1" dirty="0"/>
              <a:t>Open Group, The Open Group Architectural Framework (TOGAF) 9.1. 2011. </a:t>
            </a:r>
            <a:endParaRPr lang="en-US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black">
          <a:xfrm>
            <a:off x="0" y="1"/>
            <a:ext cx="990600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180000" rIns="72000" bIns="36000" numCol="1" anchor="ctr" anchorCtr="0" compatLnSpc="1">
            <a:prstTxWarp prst="textNoShape">
              <a:avLst/>
            </a:prstTxWarp>
          </a:bodyPr>
          <a:lstStyle>
            <a:lvl1pPr marL="714375" indent="-714375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3000" b="1" kern="1200" cap="small" baseline="0" noProof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Relationship to Architecture Processes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240" y="888116"/>
            <a:ext cx="3874139" cy="49411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8749" y="888116"/>
            <a:ext cx="52838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3200" b="1" cap="none" spc="0" dirty="0">
                <a:ln/>
                <a:solidFill>
                  <a:srgbClr val="FF0000"/>
                </a:solidFill>
                <a:effectLst/>
              </a:rPr>
              <a:t>Represent something else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0562" y="1305132"/>
            <a:ext cx="43973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3200" b="1" cap="none" spc="0">
                <a:ln/>
                <a:solidFill>
                  <a:srgbClr val="FF0000"/>
                </a:solidFill>
                <a:effectLst/>
              </a:rPr>
              <a:t>Partial representation</a:t>
            </a:r>
            <a:endParaRPr lang="en-GB" sz="32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6033" y="1701205"/>
            <a:ext cx="32351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3200" b="1" cap="none" spc="0" dirty="0">
                <a:ln/>
                <a:solidFill>
                  <a:srgbClr val="FF0000"/>
                </a:solidFill>
                <a:effectLst/>
              </a:rPr>
              <a:t>Have a purpose</a:t>
            </a:r>
          </a:p>
        </p:txBody>
      </p:sp>
      <p:pic>
        <p:nvPicPr>
          <p:cNvPr id="15" name="Picture 2" descr="https://i.ytimg.com/vi/KDoSV4CZgOo/hq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" y="4014432"/>
            <a:ext cx="1964356" cy="147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www.ericgarland.co/wp-content/uploads/pix/2016/03/Decision-Making-Bi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13" y="3933031"/>
            <a:ext cx="1889827" cy="150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://www.bsdconsulting.com/images/uploads/solutions/assuran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6" y="5526600"/>
            <a:ext cx="1970184" cy="107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://www.pyramidanalytics.com/Images/blog/What-If-Analysi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13" y="5534186"/>
            <a:ext cx="1455427" cy="10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136576" y="2328347"/>
            <a:ext cx="50252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Where might they </a:t>
            </a:r>
            <a:r>
              <a:rPr lang="en-GB" sz="4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help us?</a:t>
            </a:r>
          </a:p>
        </p:txBody>
      </p:sp>
    </p:spTree>
    <p:extLst>
      <p:ext uri="{BB962C8B-B14F-4D97-AF65-F5344CB8AC3E}">
        <p14:creationId xmlns:p14="http://schemas.microsoft.com/office/powerpoint/2010/main" val="1578785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13</a:t>
            </a:fld>
            <a:endParaRPr lang="en-US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1188000"/>
          </a:xfrm>
        </p:spPr>
        <p:txBody>
          <a:bodyPr/>
          <a:lstStyle/>
          <a:p>
            <a:r>
              <a:rPr lang="en-GB" dirty="0"/>
              <a:t>Picking Metamodels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2600" y="1221341"/>
            <a:ext cx="7704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Why do we need to choose at all?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What factors might influence our choice?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Do we need to use all of it?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How do we adapt it for our particular situation?</a:t>
            </a:r>
          </a:p>
          <a:p>
            <a:endParaRPr lang="en-US" sz="2000" dirty="0"/>
          </a:p>
          <a:p>
            <a:r>
              <a:rPr lang="en-US" sz="2000" dirty="0"/>
              <a:t>What questions are we trying to answer?</a:t>
            </a:r>
          </a:p>
          <a:p>
            <a:endParaRPr lang="en-US" sz="2000" dirty="0"/>
          </a:p>
          <a:p>
            <a:r>
              <a:rPr lang="en-US" sz="2000" dirty="0"/>
              <a:t>What data is needed to answer the questions?</a:t>
            </a:r>
          </a:p>
          <a:p>
            <a:endParaRPr lang="en-US" sz="2000" dirty="0"/>
          </a:p>
          <a:p>
            <a:r>
              <a:rPr lang="en-US" sz="2000" dirty="0"/>
              <a:t>What attributes are needed?</a:t>
            </a:r>
          </a:p>
          <a:p>
            <a:endParaRPr lang="en-US" sz="2000" dirty="0"/>
          </a:p>
          <a:p>
            <a:r>
              <a:rPr lang="en-US" sz="2000" dirty="0"/>
              <a:t>What are we trying to communicate, to whom?</a:t>
            </a:r>
          </a:p>
          <a:p>
            <a:endParaRPr lang="en-US" sz="2000" dirty="0"/>
          </a:p>
          <a:p>
            <a:r>
              <a:rPr lang="en-US" sz="2000" i="1" dirty="0"/>
              <a:t>Entities, attributes and relationships all needed</a:t>
            </a:r>
          </a:p>
        </p:txBody>
      </p:sp>
      <p:sp>
        <p:nvSpPr>
          <p:cNvPr id="2" name="Rectangle 1"/>
          <p:cNvSpPr/>
          <p:nvPr/>
        </p:nvSpPr>
        <p:spPr>
          <a:xfrm>
            <a:off x="6359076" y="1062628"/>
            <a:ext cx="330883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4000" b="1" cap="none" spc="0" dirty="0">
                <a:ln/>
                <a:solidFill>
                  <a:srgbClr val="FF0000"/>
                </a:solidFill>
                <a:effectLst/>
              </a:rPr>
              <a:t>Class discussion</a:t>
            </a:r>
          </a:p>
        </p:txBody>
      </p:sp>
    </p:spTree>
    <p:extLst>
      <p:ext uri="{BB962C8B-B14F-4D97-AF65-F5344CB8AC3E}">
        <p14:creationId xmlns:p14="http://schemas.microsoft.com/office/powerpoint/2010/main" val="19046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0512" y="874464"/>
            <a:ext cx="8496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Entities</a:t>
            </a:r>
            <a:r>
              <a:rPr lang="en-US" sz="2000" dirty="0"/>
              <a:t> - </a:t>
            </a:r>
            <a:r>
              <a:rPr lang="en-GB" sz="2000" dirty="0"/>
              <a:t>the things (or classes) that categorise what we would expect to see in our description of our enterprise architecture.</a:t>
            </a:r>
          </a:p>
          <a:p>
            <a:endParaRPr lang="en-US" sz="2000" dirty="0"/>
          </a:p>
          <a:p>
            <a:r>
              <a:rPr lang="en-US" sz="2000" b="1" dirty="0" err="1"/>
              <a:t>Artefacts</a:t>
            </a:r>
            <a:r>
              <a:rPr lang="en-US" sz="2000" dirty="0"/>
              <a:t> - </a:t>
            </a:r>
            <a:r>
              <a:rPr lang="en-GB" sz="2000" dirty="0"/>
              <a:t>representations of a number of entities that shows the relationships between them. Examples include lists (catalogues), matrices and diagrams.</a:t>
            </a:r>
          </a:p>
          <a:p>
            <a:endParaRPr lang="en-GB" sz="2000" dirty="0"/>
          </a:p>
          <a:p>
            <a:r>
              <a:rPr lang="en-US" sz="2000" b="1" dirty="0"/>
              <a:t>View</a:t>
            </a:r>
            <a:r>
              <a:rPr lang="en-US" sz="2000" dirty="0"/>
              <a:t> – a set of </a:t>
            </a:r>
            <a:r>
              <a:rPr lang="en-US" sz="2000" dirty="0" err="1"/>
              <a:t>artefacts</a:t>
            </a:r>
            <a:r>
              <a:rPr lang="en-US" sz="2000" dirty="0"/>
              <a:t> selected to describe a specific architecture</a:t>
            </a:r>
          </a:p>
          <a:p>
            <a:endParaRPr lang="en-US" sz="2000" b="1" dirty="0"/>
          </a:p>
          <a:p>
            <a:r>
              <a:rPr lang="en-US" sz="2000" b="1" dirty="0"/>
              <a:t>Viewpoint</a:t>
            </a:r>
            <a:r>
              <a:rPr lang="en-US" sz="2000" dirty="0"/>
              <a:t> – addresses the concerns of specific stakeholders by prescribing a particular set of views, independent of any specific architecture. A </a:t>
            </a:r>
            <a:r>
              <a:rPr lang="en-US" sz="2000" b="1" dirty="0"/>
              <a:t>viewpoint</a:t>
            </a:r>
            <a:r>
              <a:rPr lang="en-US" sz="2000" dirty="0"/>
              <a:t> is a recipe or template for a </a:t>
            </a:r>
            <a:r>
              <a:rPr lang="en-US" sz="2000" b="1" dirty="0"/>
              <a:t>view</a:t>
            </a:r>
            <a:r>
              <a:rPr lang="en-US" sz="2000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560512" y="5661248"/>
            <a:ext cx="9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/>
              <a:t>Terms based upon:</a:t>
            </a:r>
          </a:p>
          <a:p>
            <a:r>
              <a:rPr lang="en-GB" i="1" dirty="0"/>
              <a:t>The Open Group, The Open Group Architectural Framework (TOGAF) 9.1. 2011. </a:t>
            </a:r>
            <a:endParaRPr lang="en-US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black">
          <a:xfrm>
            <a:off x="0" y="1"/>
            <a:ext cx="990600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180000" rIns="72000" bIns="36000" numCol="1" anchor="ctr" anchorCtr="0" compatLnSpc="1">
            <a:prstTxWarp prst="textNoShape">
              <a:avLst/>
            </a:prstTxWarp>
          </a:bodyPr>
          <a:lstStyle>
            <a:lvl1pPr marL="714375" indent="-714375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3000" b="1" kern="1200" cap="small" baseline="0" noProof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Architecture Analysis </a:t>
            </a:r>
            <a:r>
              <a:rPr lang="mr-IN" dirty="0"/>
              <a:t>–</a:t>
            </a:r>
            <a:r>
              <a:rPr lang="en-GB" dirty="0"/>
              <a:t> Terminology (1)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82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15</a:t>
            </a:fld>
            <a:endParaRPr lang="en-US" noProof="0" dirty="0"/>
          </a:p>
        </p:txBody>
      </p:sp>
      <p:sp>
        <p:nvSpPr>
          <p:cNvPr id="8" name="TextBox 7"/>
          <p:cNvSpPr txBox="1"/>
          <p:nvPr/>
        </p:nvSpPr>
        <p:spPr>
          <a:xfrm>
            <a:off x="560512" y="874464"/>
            <a:ext cx="84969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Relationship </a:t>
            </a:r>
            <a:r>
              <a:rPr lang="mr-IN" sz="2000" dirty="0"/>
              <a:t>–</a:t>
            </a:r>
            <a:r>
              <a:rPr lang="en-US" sz="2000" dirty="0"/>
              <a:t> a connection with some meaning between two or more entities</a:t>
            </a:r>
          </a:p>
          <a:p>
            <a:endParaRPr lang="en-US" sz="2000" b="1" dirty="0"/>
          </a:p>
          <a:p>
            <a:r>
              <a:rPr lang="en-US" sz="2000" b="1" dirty="0"/>
              <a:t>Attributes </a:t>
            </a:r>
            <a:r>
              <a:rPr lang="en-US" sz="2000" dirty="0"/>
              <a:t>- </a:t>
            </a:r>
            <a:r>
              <a:rPr lang="en-GB" sz="2000" dirty="0"/>
              <a:t>the properties of a particular instance of an entity</a:t>
            </a:r>
          </a:p>
          <a:p>
            <a:endParaRPr lang="en-GB" sz="2000" dirty="0"/>
          </a:p>
          <a:p>
            <a:r>
              <a:rPr lang="en-US" sz="2000" b="1" dirty="0"/>
              <a:t>Stakeholder</a:t>
            </a:r>
            <a:r>
              <a:rPr lang="en-US" sz="2000" dirty="0"/>
              <a:t> – someone who has a particular interest in or concern for some area affected by the architecture work</a:t>
            </a:r>
          </a:p>
          <a:p>
            <a:endParaRPr lang="en-US" sz="2000" dirty="0"/>
          </a:p>
          <a:p>
            <a:r>
              <a:rPr lang="en-US" sz="2000" dirty="0"/>
              <a:t>Stakeholders could be: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Social actors </a:t>
            </a:r>
            <a:r>
              <a:rPr lang="mr-IN" sz="2000" dirty="0"/>
              <a:t>–</a:t>
            </a:r>
            <a:r>
              <a:rPr lang="en-US" sz="2000" dirty="0"/>
              <a:t> reviewing our work but not understanding the language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Technical actors </a:t>
            </a:r>
            <a:r>
              <a:rPr lang="mr-IN" sz="2000" dirty="0"/>
              <a:t>–</a:t>
            </a:r>
            <a:r>
              <a:rPr lang="en-US" sz="2000" dirty="0"/>
              <a:t> using our models as a basis for their own 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560512" y="5661248"/>
            <a:ext cx="9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/>
              <a:t>Terms based upon:</a:t>
            </a:r>
          </a:p>
          <a:p>
            <a:r>
              <a:rPr lang="en-GB" i="1" dirty="0"/>
              <a:t>The Open Group, The Open Group Architectural Framework (TOGAF) 9.1. 2011. </a:t>
            </a:r>
            <a:endParaRPr lang="en-US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black">
          <a:xfrm>
            <a:off x="0" y="1"/>
            <a:ext cx="990600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180000" rIns="72000" bIns="36000" numCol="1" anchor="ctr" anchorCtr="0" compatLnSpc="1">
            <a:prstTxWarp prst="textNoShape">
              <a:avLst/>
            </a:prstTxWarp>
          </a:bodyPr>
          <a:lstStyle>
            <a:lvl1pPr marL="714375" indent="-714375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3000" b="1" kern="1200" cap="small" baseline="0" noProof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Architecture Analysis </a:t>
            </a:r>
            <a:r>
              <a:rPr lang="mr-IN" dirty="0"/>
              <a:t>–</a:t>
            </a:r>
            <a:r>
              <a:rPr lang="en-GB" dirty="0"/>
              <a:t> Terminology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409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16</a:t>
            </a:fld>
            <a:endParaRPr lang="en-US" noProof="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black">
          <a:xfrm>
            <a:off x="0" y="1"/>
            <a:ext cx="990600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180000" rIns="72000" bIns="36000" numCol="1" anchor="ctr" anchorCtr="0" compatLnSpc="1">
            <a:prstTxWarp prst="textNoShape">
              <a:avLst/>
            </a:prstTxWarp>
          </a:bodyPr>
          <a:lstStyle>
            <a:lvl1pPr marL="714375" indent="-714375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3000" b="1" kern="1200" cap="small" baseline="0" noProof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 simple use case for architecture analysis</a:t>
            </a:r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9865862-0F4C-4DDC-B6ED-E7C37665D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1324"/>
            <a:ext cx="9906000" cy="4680000"/>
          </a:xfrm>
        </p:spPr>
        <p:txBody>
          <a:bodyPr/>
          <a:lstStyle/>
          <a:p>
            <a:r>
              <a:rPr lang="en-GB" dirty="0"/>
              <a:t>Hypothesis: “we have no duplicate applications” *</a:t>
            </a:r>
          </a:p>
          <a:p>
            <a:pPr lvl="1"/>
            <a:r>
              <a:rPr lang="en-GB" dirty="0"/>
              <a:t>Collect information on applications</a:t>
            </a:r>
          </a:p>
          <a:p>
            <a:pPr lvl="1"/>
            <a:r>
              <a:rPr lang="en-GB" dirty="0"/>
              <a:t>Collect information on what they do</a:t>
            </a:r>
          </a:p>
          <a:p>
            <a:pPr lvl="1"/>
            <a:r>
              <a:rPr lang="en-GB" dirty="0"/>
              <a:t>See if any applications do the same thing</a:t>
            </a:r>
          </a:p>
          <a:p>
            <a:pPr lvl="1"/>
            <a:r>
              <a:rPr lang="en-GB" dirty="0"/>
              <a:t>If they do, then the hypothesis is disproven</a:t>
            </a:r>
          </a:p>
          <a:p>
            <a:endParaRPr lang="en-GB" dirty="0"/>
          </a:p>
          <a:p>
            <a:r>
              <a:rPr lang="en-GB" dirty="0"/>
              <a:t>Need to agree on definition of “application” and “what they do”</a:t>
            </a:r>
          </a:p>
          <a:p>
            <a:pPr lvl="1"/>
            <a:r>
              <a:rPr lang="en-GB" dirty="0"/>
              <a:t>This is where a meta-model will help</a:t>
            </a:r>
          </a:p>
          <a:p>
            <a:pPr marL="355600" lvl="1" indent="0">
              <a:buNone/>
            </a:pPr>
            <a:endParaRPr lang="en-GB" dirty="0"/>
          </a:p>
          <a:p>
            <a:r>
              <a:rPr lang="en-GB" dirty="0"/>
              <a:t>The contents of the meta-model are determined by the questions or hypotheses you wish to address, now or in the future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00C67F-BCEE-40A4-9176-84BD57E3BB1F}"/>
              </a:ext>
            </a:extLst>
          </p:cNvPr>
          <p:cNvSpPr txBox="1"/>
          <p:nvPr/>
        </p:nvSpPr>
        <p:spPr>
          <a:xfrm>
            <a:off x="124393" y="5661324"/>
            <a:ext cx="965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* Actual statement made by a UK police force to Capgemini during a consulting study in 2011</a:t>
            </a:r>
          </a:p>
        </p:txBody>
      </p:sp>
    </p:spTree>
    <p:extLst>
      <p:ext uri="{BB962C8B-B14F-4D97-AF65-F5344CB8AC3E}">
        <p14:creationId xmlns:p14="http://schemas.microsoft.com/office/powerpoint/2010/main" val="1804113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923" y="831450"/>
            <a:ext cx="1165227" cy="101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bespoke metamodel (used with many clients)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648000" y="6732000"/>
            <a:ext cx="252000" cy="1047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17</a:t>
            </a:fld>
            <a:endParaRPr lang="en-US" noProof="0" dirty="0"/>
          </a:p>
        </p:txBody>
      </p:sp>
      <p:pic>
        <p:nvPicPr>
          <p:cNvPr id="1026" name="Picture 2" descr="http://image.shutterstock.com/display_pic_with_logo/711187/106278554/stock-photo-smartphone-apps-touchscreen-smartphone-with-application-software-icons-extruding-from-the-screen-106278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571" y="2414988"/>
            <a:ext cx="1725589" cy="18022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data:image/jpeg;base64,/9j/4AAQSkZJRgABAQAAAQABAAD/2wCEAAkGBg8QERQQERERFBEQERYRGBYRFxYQFRESExAVFRYVEhUjHCkgGBkjGRQWITAgJDMsLi0sFx89NTwqNyYrMCoBCQoKDgwOGg8PFDUkHyAvNSwsLSwyLiwpLSwsKiosLCkpKiwsKSwsLSksKTU0NCspLCopKTQqKS8pLCwpKSksLP/AABEIALoBDwMBIgACEQEDEQH/xAAbAAEAAgMBAQAAAAAAAAAAAAAABAYBAwUHAv/EAEgQAAEDAgIGBgcGAwMNAQAAAAEAAgMEERIhBRMVMVKSBiJBUVTTFBYyYZOj0gcjYnGBkTNysUKhtCQlNDVDRFNVZHR1s8EX/8QAGAEBAQEBAQAAAAAAAAAAAAAAAAECBAP/xAAgEQEAAwABBAMBAAAAAAAAAAAAAQIRAzFBUfAEEjIh/9oADAMBAAIRAxEAPwD3FERAREQEREBERAREQEREBYe8AEkgAC5JyAA3klZWupp2yMdG8Xa9pY4brtcLEfsUEGm6Q00hAbJm7cC17SR1cwC0dU422duN1vl0tTtbjdNEG4cdy9tsN7Yr33XIF1yanohHMAyaonkwtLRcsaQx2EWyaLexv3k39wHx6i0+EjE/Ecy6zL3tNn7O687jb3D33CyIiICIiAiIgj1tfHC0OkJALg0ABz3OcbkNa0AlxsCbAbge5aqbTNPILtlaRdoueqLvALRc9pBGW/NZ0lo7XBlnujfE/WMezCS12BzDkQQQWvcLHv71x5uhEEhxmWZziW3LnNcXYWOjdiyzJDnX7j+yDuM0jCXiMSML3YiGhwJODDjsPdjbf+YKQuPo7oxDBI2SMuu1hZY4bEEMuTle/UGa7CAiIgIiICIiAiIgIiICIiAiIgIiICIiAiIgLn9IZ3MpKh7CWvZTyuaRva5sTiCPyIXQXI6X1DGUNU57mtHo0rbuIaLuic1oue0kgAe9B5noahhkLHMllp67VtfrmSOL5Q5jTeRzicYPa19x+WSkPGlqOYSMmneXEN+8c+qjlzyD2E9U/wAuD3E7ls0NSxSRtikAxtZE7he0ejxdZp3jMFWSmqXR0r2ue52rqTEHOtiLWSRkAnt3qTGR1ecS6XR3pU6of6PPA+CpEZkwnrxyMa5rXOifvyL23a4AjF271YV5n0c0tGdLsD3taXUs7G4iG43umpyGt73ENcbb8ivTEhuBERVRERBU/tIqHtpomsc5utq4onYXOjL2OxXYXAggGwvYhVHRWiWOa40FRLTOdlJDFIY2PcO/fhdl7TbOPbdWn7SZ2COljLm4318Ja24xODcRcQN5ABzPYuFRUkcsYkaS2WOL24zhcHsbctf35jcUze7FpnUfQ+ktL0curDZJ25uMUznyAi+ZjnN3M/XE3Pc3evQ9A6eZVsc5rJI3xP1ckcoAdHJga+xIJDhhe0ggkZqv6S0kRFA4nN8GM9ly6NhJUf7MNIRvNazG3WelB+C4xYPRYGh2HfhxNIv3grMdcWJXtERaaEREBERAREQVvpL6Zr4dV6TqcDv9F1V/SNZHg12PLVYMfu33zwrjUtdpyNzG6nGHSAOdJ1jhwxZZO6osZTi72N7876iCn6Im0tNK1lUDHE+CQOMLAy0j4aR7etjcWua99QwHcdX+S5sUunKeKLAx8sjoYzIagiQslJnLmhrSBa4hBtuDj+Y9CRBztBy1Loy6pDWyGWWzWjDhibK5sd+scRLWh18va3BdFEQEREBERAREQF5z9qGlxTVNDMY2ytZHUODXZjFjphjZ2B4YXEO7BfsumldKy109RSulMcVPK6M08RdHJMwAWknfk8xuvkxlgRvcQuPXdHHNjMUJAiJx+jSYjDjFyHwFvXppM8nR3aO0OzUmU11YtHw1TWzU1yHDWaonVSxF2ZMLuz+X2fySrZIKbURmR9RLUOfhe20guGdZ/YR1b4gbf0VV0dpuoppBSugeXFt4yWtLiGuALYwxzRObf2oOt3syIVyh+0KljhsXunqXPc1sEN5JyBa2saWMMQzzMgbbvNrps5jP17ubX9GoKeEmWPXPdhu1/WL3FwGZtlb8OeXYrR9m2lxNQxNdI50jNY04yXOLWzva3rEkuAAAvmcs1SquOprTiq3COI7qaBxsR3TzZGT+Vtm/mrh0R0G9jmvwauKNpa1oGAEEWAa3saFIjGojFwREWlFglaa6oMcT5A0vLGOeGje8taSGj3m1v1XmQJ0rG2eolbOxwyhjuKeBxGbSy93yN3Y5MwfZaFJnEadNaeig0tVxzwiRk74oi4C8kbTSw4WtPAXF5wi2YJGYK6U2gzYyROkkaWkY4SBMBb2ZWGwkH7FcDTOgpyAQ4zCIWZrSPSIG3xYGTPyljvb7qbO/suac1jQvS2XE9jonsdTkiRwZI0jqAtc9oDpIW3NiXsey97OyzkTMTsMzES7+lKJ9S+GnhLiyKFjJHsBbhAYARc+y7q7t4XE6WUUNFDjjZaaNrnslYS10BbbNrxmSd2Zse0FWPSH2hQljYqICrnLGlxjcBBES0G804GG/4WXPuC4Eeh3zyCSqf6RLe7WNaRBEezVxZ4j+J9z+SYuPWKKtZM3Gw3F7dxB7iFIXE6L6MkhY50mRkI6vaAL5n3m67a00IiICIiAiIgIiICIiAiIgIiICIiAiIg5WnOjNNWAGVhEjPYljOrmiP4JBmB7jcHtBVaqqGqpMqhrqmnH+8QMvNGO+pphlIPxx397Qr0iDyHT9fDVxvp6VrKjWCzp3gimhOGwcxxGKaZu8YcmnhXoHRiLW07Ncxr3Ma2LG9oJlaxoGI3991FlaDplrSLt2Y51jmMXpjM7d/vVoAUwaY6KJubY2A+5oC3IioIiICr2mehcMzzPC51NVHfLEBaT3Txnqyj8+t3EKwogoFVUPpsq9jYbbqmPE+lf/ADOzdTO9zsuwOKr09Samoglpo8EdNK2VtRM0xyzAXuyni3shdfMuzd3HevXyFWuirQanSVxfDXtAvnhHoNMbDuzJP6qYmOxS0kcjGukhjDnAOILRk45nsUqKnYz2Wtb/ACgBbEVUREQEREBERAREQcar0+9sr4mQF+rwguL2Mzc3FYA57itfrBP4X50a0VdLUNqJntgfIyQxkFjoh7MQaQQ54O8L4tU+El54PMQSvWCfwvzo09YJ/C/OjUW1T4SXng8xLVPhJeeDzEEr1gn8L86NPWCfwvzmKLap8JLzweYlqnwkvPB5iCV6wT+F+dGnrBP4X50ai2qfCS88HmJap8JLzweYglesE/hfnRp6wT+F+dGotqnwkvPB5iWqfCS88HmIJXrBP4X50aesE/hfnRqLap8JLzweYlqnwkvPB5iCV6wT+F+dGnrBP4X50ai2qfCS88HmJap8JLzweYghmap9PFZ6OMAozTYdazFiM7ZL7rWs1db1gn8L85ii2qfCS88HmJap8JLzweYglesE/hfnRp6wT+F+cxRbVPhJeeDzEtU+El54PMQSvWCfwvzo09YJ/C/OjUW1T4SXng8xRBpOT0g0vos2uEIntigtqzIWA31m/EDkg6vrBP4X50aesE/hfnRqLap8JLzweYlqnwkvPB5iCV6wT+F+cxcrQ1RUwS1chpwRVVInaBMy7Wimhis7LfeMn9QpdqnwkvPB5iWqfCS88HmIJXrBP4X50aesE/hfnRqLap8JLzweYlqnwkvPB5iCV6wT+F+dGnrBP4X50ai2qfCS88HmJap8JLzweYglesE/hfnRp6wT+F+dGotqnwkvPB5iWqfCS88HmIJXrBP4X50aesE/hfnMUW1T4SXng8xLVPhJeeDzEEr1gn8L86NbqDTj5JRE+EsLmPeDjbIPuywEG27+IFz7VPhJeeDzFu0ZSzmpZI+B0bGRStJe6N13PdDYANcT/YKCwoiICIiAiIgIiICIiAiIgIiICIiAiIgKrg2004n/AJUz/GPU/S/SiKF+oja+eqIuIIbFzQdzpnHqxM/E4i/ZfcqvV9GH1Uxqa4tc90Yi1EWL0dkbXl4a++c5DiTdwAvuaFm1oquPQUXnxlqtGRvmgfrKWFjpHU9Q5zg1jG4iKabNzDYGzXYm92FX6CUPa1w3OaHZ+8XStotH8MfaIi0giIgIiICIiAiIgIiIPl0gFgSAXGwvlc2JsO/IH9l9Kt9JejE1XPBMydsYpCJGNLMWKXWscS43yBYwsyztI9V6j6GaTtCH1Bbe7n/ezP1TgIgH/wATryEtcbfw8t2ZQehRzNd7LmutvwkG1wDn+hB/VZfI0WuQLmwubXJ3Ae9Umi6B1UOrDKpuFh9n75jWkQwMD2hsjcRBieLOytKfffRS/Z5Vtwl1Z94G4dYDI57AJXSNDLuzsXuOfcO8oL+o8OkYXnCyWNx7mua49vYD7j+yq2j+htUx8cjqp33b2uDGPnLGNEt3sGKQl4cy4697YzbIBfFb0BkOtMEzITLUSzXjYWHDJTsjDCQe9rs+55tmguiLhdGOj8lKHmWd8z36sAuc92BrIWNwgE29sPNwATcX3LuoCIiAiIgIiICIiAsFZWCgoHR/SskE1WNUJIn1tS86sXmxNnLcm/7Tq2yFyLbtyuMmAtDgD1gDZwLSLjtBzB9xVK0VA6SWdvUMe0akvDwcxrnZsPY73i391jba6TCAO5oGefYvD7ddVWem0/8AkdUP+lmHyXK0VTJjRWgNpjC3ARlZ2EW7R/UKldLpL0lT/wBtN/6nK6y1D20YfFm8QtLbDHc4RuHapwzurZyZH6WY6QANfd7i0ta3ARh7Q6XE0Cwwi/WcXXsN0vQ09cNY6dsh6oc1lo88MQFg4EWLnAnPi7Ny10OkK1kM08wxNDSWMw9fEJHjc1oIZhwb7nI5qD63VZcw+j4G2OMObIbZsGtJDMowS7Lf1D2ZjoZamVul4LRPaHvDZJi4WmY4F0Ti0v6paG45gGgE9Vgz7d0b9JPdFIWyn2SGnDC0guBcZQ2QhpzcLOD7tDbYXElZpOlVbghx0pLngAmz2kkRxF3VwXabyONrHKJ3b7MzQ3SaaaRjHwFgdE5xdZ9g5rnDuths0Z53LuzIENVNU6WwY3RtxNaCGWYDI5z7OBdi6uEZjvFv1+DNpU6wPYcLS/8AgiNr3gNcGCJzjZuLqG5BsS79Nw6Uz6hsvozhKZcBitLdsef3pOD2QBjta+HL2uqt401IamRgcNUyO+cTx1iGYcJ3vzc69gBYtAuQ5Bo0JFXCVutMpZhN8Zbg1eEYW2uXGQSYusd7QL5mwsyqWjNPVb3xA9Zr3Nt905hkY4kPx5kRFgAdbPJwBubq2oCIiAiIgIiICIiAiIgIiICIiAiIgIiICIiAhREHldbFU0ddILhrpp5ZYw72KlkkhkAYTk6RuIgsyfldtwcrF0o0/FThutJ1kjW4Y2NLpZHYRcRx+0f6DtKtdbQxTMMc0bJI3ZFsjQ9rvzaciqZD0apItK6iOFrY30DpSG3uXNqWMbZ17hoaT1Rl7l5zx6uqxURVFWCJyYYHZGGN15JGneKiUbgeBn6uO5eidEIJGQnECGE9QHKwtmQO5TqfQdNGbtibcdpu7+qnrVaxWMhBERaBERAREQEREBERAREQcGr0zUa6SONkOGLALyOfclzA7cG2AzXxtat4aXml+lfVXomp10skYhc2UsPXe9hBbGGkWDCDuXx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XOMdX6YKz/JrimdTYLy2s6ZsmK+H8NrLobOreCm+LJ5S55qKv0sUeqgxmnNTi1r8OFsrY8P8K97uug6O1q3hpeaX6U2tW8NLzS/SsbOreCm+LJ5SbOreCm+LJ5SDO1q3hpeaX6U2tW8NLzS/SsbOreCm+LJ5SbOreCm+LJ5SDO1q3hpeaX6U2tW8NLzS/SsbOreCm+LJ5SbOreCm+LJ5SDO1q3hpeaX6U2tW8NLzS/SsbOreCm+LJ5SbOreCm+LJ5SDO1q3hpeaX6U2tW8NLzS/SsbOreCm+LJ5SbOreCm+LJ5SDO1q3hpeaX6U2tW8NLzS/SsbOreCm+LJ5SbOreCm+LJ5SDO1q3hpeaX6Vu0fped07YpWw2fHI8GMvJBjdGLEFoyOs/uWjZ1bwU3xZPKW3R2i6gTtllEIayORlo3OeSZHRHtYLAas/ug7qIiAiIgIiICIiAiIgIiICIiAiIgIiICrD/8AXTP/ABcn+MjW3pF0iqI5RS0kLJKgxa9zpSWxQRY8DXPt1nuc4EBot7JuRbOiaRdpptT6X6REJRCYbRwAM1ZkDyLOcT7TRndelOO1+jzvy1p+nrqLzLQf2l1kc0cNfFE6OWRsQmha6JzHvcGsMkZLgWlxAu05X3L01S9LUnLQtOSt42siIiw2IiICIiAiIgIiICIiDg6d6VNpJRGYXvaItc97S0auPWtjvhJu7N17DsB37lo//QaLEWgykMEpc4RuswwugBacr3PpEdsrZ52XWrdBU08jJZYmPki9lzhe1nB4y3Gzmg59oBUMdC9HABopYgAbiwIsfu92eVtTFbu1bbbggi13TQMLHMhdJBLRyVrZQ9rBqYmMc67D1r/eR5Wv1j3KRR9NqKaQRRvc95lMQDWPILm4rm9rYBgf1t3V/K846CpSxsepZgZA6ma22TYJA0PjH4SGMy/CFil6P0sT9ZHCxr8bpLgbnPBDiO69zu7z3lB0EREBERAREQEREBERAREQEREHm3SiZ7dORYHvYTQRi7Da49JnyI3Ee43Cten34YsTQzEQDctxD9rhVPpc0jTlOTkJKINbf+05lRKXhveQHtJHcVa+kf8ABH8v/wAXTXMp73clpnb+9nmE9W+Z5MhBwT02EABob/nCAbh2277r2PStdqIXy4cWBt8N8OI3sBexsvDqifCHgGz3zQNYBvc8VkT7NHbZrHH8gV6voPSjqnHBO1sjCw3JAIIvazxuIN1r5cZyZHhn4UzPHs+WarptFCJBLG/WxawFkZEgLo4TKA12XtMGRIFiCDbtmHpLG5s5jY976YgFm4uLnFowkXv1muFhc9XIEkAyToGkIANPDYAgdRuQdiv2duJ3M7vK+26HpgHtEMQEos8YW2eLk2cLZ5ucf1K5Ha5lN0xhIGMOa4u1Zwgva2QvcGxkkBwcQ0mxAI7bHJbB0tpySAJSGk3IYbNawML3H8LdYy5HGPfabsKl/wCBF7JZ7DfZJJI3dpcf3Pes7FprNGohsx2JowNs1wAFwLb7Nb+w7kDROlo6mPWR4rXw9YWN7A/rkQcu9TVppaSOJuCNjWNvezQGi5W5AREQEREBERAREQEREBERAREQEREBERAREQEREBERBB0voSmq2aqoiZIy+IBwza4bnMdva73ixXFn+z+Fwwir0i1m7AKqV4A7gXYj/erQiCqaM+zPR1O7WNZI6Q5F8sjpXkHeMZzAPusrLS0ccQwxtDR7u38z2rciGYIiICIiAiIgIiICIiAiI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data:image/jpeg;base64,/9j/4AAQSkZJRgABAQAAAQABAAD/2wCEAAkGBg8QERQQERERFBEQERYRGBYRFxYQFRESExAVFRYVEhUjHCkgGBkjGRQWITAgJDMsLi0sFx89NTwqNyYrMCoBCQoKDgwOGg8PFDUkHyAvNSwsLSwyLiwpLSwsKiosLCkpKiwsKSwsLSksKTU0NCspLCopKTQqKS8pLCwpKSksLP/AABEIALoBDwMBIgACEQEDEQH/xAAbAAEAAgMBAQAAAAAAAAAAAAAABAYBAwUHAv/EAEgQAAEDAgIGBgcGAwMNAQAAAAEAAgMEERIhBRMVMVKSBiJBUVTTFBYyYZOj0gcjYnGBkTNysUKhtCQlNDVDRFNVZHR1s8EX/8QAGAEBAQEBAQAAAAAAAAAAAAAAAAECBAP/xAAgEQEAAwABBAMBAAAAAAAAAAAAAQIRAzFBUfAEEjIh/9oADAMBAAIRAxEAPwD3FERAREQEREBERAREQEREBYe8AEkgAC5JyAA3klZWupp2yMdG8Xa9pY4brtcLEfsUEGm6Q00hAbJm7cC17SR1cwC0dU422duN1vl0tTtbjdNEG4cdy9tsN7Yr33XIF1yanohHMAyaonkwtLRcsaQx2EWyaLexv3k39wHx6i0+EjE/Ecy6zL3tNn7O687jb3D33CyIiICIiAiIgj1tfHC0OkJALg0ABz3OcbkNa0AlxsCbAbge5aqbTNPILtlaRdoueqLvALRc9pBGW/NZ0lo7XBlnujfE/WMezCS12BzDkQQQWvcLHv71x5uhEEhxmWZziW3LnNcXYWOjdiyzJDnX7j+yDuM0jCXiMSML3YiGhwJODDjsPdjbf+YKQuPo7oxDBI2SMuu1hZY4bEEMuTle/UGa7CAiIgIiICIiAiIgIiICIiAiIgIiICIiAiIgLn9IZ3MpKh7CWvZTyuaRva5sTiCPyIXQXI6X1DGUNU57mtHo0rbuIaLuic1oue0kgAe9B5noahhkLHMllp67VtfrmSOL5Q5jTeRzicYPa19x+WSkPGlqOYSMmneXEN+8c+qjlzyD2E9U/wAuD3E7ls0NSxSRtikAxtZE7he0ejxdZp3jMFWSmqXR0r2ue52rqTEHOtiLWSRkAnt3qTGR1ecS6XR3pU6of6PPA+CpEZkwnrxyMa5rXOifvyL23a4AjF271YV5n0c0tGdLsD3taXUs7G4iG43umpyGt73ENcbb8ivTEhuBERVRERBU/tIqHtpomsc5utq4onYXOjL2OxXYXAggGwvYhVHRWiWOa40FRLTOdlJDFIY2PcO/fhdl7TbOPbdWn7SZ2COljLm4318Ja24xODcRcQN5ABzPYuFRUkcsYkaS2WOL24zhcHsbctf35jcUze7FpnUfQ+ktL0curDZJ25uMUznyAi+ZjnN3M/XE3Pc3evQ9A6eZVsc5rJI3xP1ckcoAdHJga+xIJDhhe0ggkZqv6S0kRFA4nN8GM9ly6NhJUf7MNIRvNazG3WelB+C4xYPRYGh2HfhxNIv3grMdcWJXtERaaEREBERAREQVvpL6Zr4dV6TqcDv9F1V/SNZHg12PLVYMfu33zwrjUtdpyNzG6nGHSAOdJ1jhwxZZO6osZTi72N7876iCn6Im0tNK1lUDHE+CQOMLAy0j4aR7etjcWua99QwHcdX+S5sUunKeKLAx8sjoYzIagiQslJnLmhrSBa4hBtuDj+Y9CRBztBy1Loy6pDWyGWWzWjDhibK5sd+scRLWh18va3BdFEQEREBERAREQF5z9qGlxTVNDMY2ytZHUODXZjFjphjZ2B4YXEO7BfsumldKy109RSulMcVPK6M08RdHJMwAWknfk8xuvkxlgRvcQuPXdHHNjMUJAiJx+jSYjDjFyHwFvXppM8nR3aO0OzUmU11YtHw1TWzU1yHDWaonVSxF2ZMLuz+X2fySrZIKbURmR9RLUOfhe20guGdZ/YR1b4gbf0VV0dpuoppBSugeXFt4yWtLiGuALYwxzRObf2oOt3syIVyh+0KljhsXunqXPc1sEN5JyBa2saWMMQzzMgbbvNrps5jP17ubX9GoKeEmWPXPdhu1/WL3FwGZtlb8OeXYrR9m2lxNQxNdI50jNY04yXOLWzva3rEkuAAAvmcs1SquOprTiq3COI7qaBxsR3TzZGT+Vtm/mrh0R0G9jmvwauKNpa1oGAEEWAa3saFIjGojFwREWlFglaa6oMcT5A0vLGOeGje8taSGj3m1v1XmQJ0rG2eolbOxwyhjuKeBxGbSy93yN3Y5MwfZaFJnEadNaeig0tVxzwiRk74oi4C8kbTSw4WtPAXF5wi2YJGYK6U2gzYyROkkaWkY4SBMBb2ZWGwkH7FcDTOgpyAQ4zCIWZrSPSIG3xYGTPyljvb7qbO/suac1jQvS2XE9jonsdTkiRwZI0jqAtc9oDpIW3NiXsey97OyzkTMTsMzES7+lKJ9S+GnhLiyKFjJHsBbhAYARc+y7q7t4XE6WUUNFDjjZaaNrnslYS10BbbNrxmSd2Zse0FWPSH2hQljYqICrnLGlxjcBBES0G804GG/4WXPuC4Eeh3zyCSqf6RLe7WNaRBEezVxZ4j+J9z+SYuPWKKtZM3Gw3F7dxB7iFIXE6L6MkhY50mRkI6vaAL5n3m67a00IiICIiAiIgIiICIiAiIgIiICIiAiIg5WnOjNNWAGVhEjPYljOrmiP4JBmB7jcHtBVaqqGqpMqhrqmnH+8QMvNGO+pphlIPxx397Qr0iDyHT9fDVxvp6VrKjWCzp3gimhOGwcxxGKaZu8YcmnhXoHRiLW07Ncxr3Ma2LG9oJlaxoGI3991FlaDplrSLt2Y51jmMXpjM7d/vVoAUwaY6KJubY2A+5oC3IioIiICr2mehcMzzPC51NVHfLEBaT3Txnqyj8+t3EKwogoFVUPpsq9jYbbqmPE+lf/ADOzdTO9zsuwOKr09Samoglpo8EdNK2VtRM0xyzAXuyni3shdfMuzd3HevXyFWuirQanSVxfDXtAvnhHoNMbDuzJP6qYmOxS0kcjGukhjDnAOILRk45nsUqKnYz2Wtb/ACgBbEVUREQEREBERAREQcar0+9sr4mQF+rwguL2Mzc3FYA57itfrBP4X50a0VdLUNqJntgfIyQxkFjoh7MQaQQ54O8L4tU+El54PMQSvWCfwvzo09YJ/C/OjUW1T4SXng8xLVPhJeeDzEEr1gn8L86NPWCfwvzmKLap8JLzweYlqnwkvPB5iCV6wT+F+dGnrBP4X50ai2qfCS88HmJap8JLzweYglesE/hfnRp6wT+F+dGotqnwkvPB5iWqfCS88HmIJXrBP4X50aesE/hfnRqLap8JLzweYlqnwkvPB5iCV6wT+F+dGnrBP4X50ai2qfCS88HmJap8JLzweYghmap9PFZ6OMAozTYdazFiM7ZL7rWs1db1gn8L85ii2qfCS88HmJap8JLzweYglesE/hfnRp6wT+F+cxRbVPhJeeDzEtU+El54PMQSvWCfwvzo09YJ/C/OjUW1T4SXng8xRBpOT0g0vos2uEIntigtqzIWA31m/EDkg6vrBP4X50aesE/hfnRqLap8JLzweYlqnwkvPB5iCV6wT+F+cxcrQ1RUwS1chpwRVVInaBMy7Wimhis7LfeMn9QpdqnwkvPB5iWqfCS88HmIJXrBP4X50aesE/hfnRqLap8JLzweYlqnwkvPB5iCV6wT+F+dGnrBP4X50ai2qfCS88HmJap8JLzweYglesE/hfnRp6wT+F+dGotqnwkvPB5iWqfCS88HmIJXrBP4X50aesE/hfnMUW1T4SXng8xLVPhJeeDzEEr1gn8L86NbqDTj5JRE+EsLmPeDjbIPuywEG27+IFz7VPhJeeDzFu0ZSzmpZI+B0bGRStJe6N13PdDYANcT/YKCwoiICIiAiIgIiICIiAiIgIiICIiAiIgKrg2004n/AJUz/GPU/S/SiKF+oja+eqIuIIbFzQdzpnHqxM/E4i/ZfcqvV9GH1Uxqa4tc90Yi1EWL0dkbXl4a++c5DiTdwAvuaFm1oquPQUXnxlqtGRvmgfrKWFjpHU9Q5zg1jG4iKabNzDYGzXYm92FX6CUPa1w3OaHZ+8XStotH8MfaIi0giIgIiICIiAiIgIiIPl0gFgSAXGwvlc2JsO/IH9l9Kt9JejE1XPBMydsYpCJGNLMWKXWscS43yBYwsyztI9V6j6GaTtCH1Bbe7n/ezP1TgIgH/wATryEtcbfw8t2ZQehRzNd7LmutvwkG1wDn+hB/VZfI0WuQLmwubXJ3Ae9Umi6B1UOrDKpuFh9n75jWkQwMD2hsjcRBieLOytKfffRS/Z5Vtwl1Z94G4dYDI57AJXSNDLuzsXuOfcO8oL+o8OkYXnCyWNx7mua49vYD7j+yq2j+htUx8cjqp33b2uDGPnLGNEt3sGKQl4cy4697YzbIBfFb0BkOtMEzITLUSzXjYWHDJTsjDCQe9rs+55tmguiLhdGOj8lKHmWd8z36sAuc92BrIWNwgE29sPNwATcX3LuoCIiAiIgIiICIiAsFZWCgoHR/SskE1WNUJIn1tS86sXmxNnLcm/7Tq2yFyLbtyuMmAtDgD1gDZwLSLjtBzB9xVK0VA6SWdvUMe0akvDwcxrnZsPY73i391jba6TCAO5oGefYvD7ddVWem0/8AkdUP+lmHyXK0VTJjRWgNpjC3ARlZ2EW7R/UKldLpL0lT/wBtN/6nK6y1D20YfFm8QtLbDHc4RuHapwzurZyZH6WY6QANfd7i0ta3ARh7Q6XE0Cwwi/WcXXsN0vQ09cNY6dsh6oc1lo88MQFg4EWLnAnPi7Ny10OkK1kM08wxNDSWMw9fEJHjc1oIZhwb7nI5qD63VZcw+j4G2OMObIbZsGtJDMowS7Lf1D2ZjoZamVul4LRPaHvDZJi4WmY4F0Ti0v6paG45gGgE9Vgz7d0b9JPdFIWyn2SGnDC0guBcZQ2QhpzcLOD7tDbYXElZpOlVbghx0pLngAmz2kkRxF3VwXabyONrHKJ3b7MzQ3SaaaRjHwFgdE5xdZ9g5rnDuths0Z53LuzIENVNU6WwY3RtxNaCGWYDI5z7OBdi6uEZjvFv1+DNpU6wPYcLS/8AgiNr3gNcGCJzjZuLqG5BsS79Nw6Uz6hsvozhKZcBitLdsef3pOD2QBjta+HL2uqt401IamRgcNUyO+cTx1iGYcJ3vzc69gBYtAuQ5Bo0JFXCVutMpZhN8Zbg1eEYW2uXGQSYusd7QL5mwsyqWjNPVb3xA9Zr3Nt905hkY4kPx5kRFgAdbPJwBubq2oCIiAiIgIiICIiAiIgIiICIiAiIgIiICIiAhREHldbFU0ddILhrpp5ZYw72KlkkhkAYTk6RuIgsyfldtwcrF0o0/FThutJ1kjW4Y2NLpZHYRcRx+0f6DtKtdbQxTMMc0bJI3ZFsjQ9rvzaciqZD0apItK6iOFrY30DpSG3uXNqWMbZ17hoaT1Rl7l5zx6uqxURVFWCJyYYHZGGN15JGneKiUbgeBn6uO5eidEIJGQnECGE9QHKwtmQO5TqfQdNGbtibcdpu7+qnrVaxWMhBERaBERAREQEREBERAREQcGr0zUa6SONkOGLALyOfclzA7cG2AzXxtat4aXml+lfVXomp10skYhc2UsPXe9hBbGGkWDCDuXx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XOMdX6YKz/JrimdTYLy2s6ZsmK+H8NrLobOreCm+LJ5S55qKv0sUeqgxmnNTi1r8OFsrY8P8K97uug6O1q3hpeaX6U2tW8NLzS/SsbOreCm+LJ5SbOreCm+LJ5SDO1q3hpeaX6U2tW8NLzS/SsbOreCm+LJ5SbOreCm+LJ5SDO1q3hpeaX6U2tW8NLzS/SsbOreCm+LJ5SbOreCm+LJ5SDO1q3hpeaX6U2tW8NLzS/SsbOreCm+LJ5SbOreCm+LJ5SDO1q3hpeaX6U2tW8NLzS/SsbOreCm+LJ5SbOreCm+LJ5SDO1q3hpeaX6U2tW8NLzS/SsbOreCm+LJ5SbOreCm+LJ5SDO1q3hpeaX6Vu0fped07YpWw2fHI8GMvJBjdGLEFoyOs/uWjZ1bwU3xZPKW3R2i6gTtllEIayORlo3OeSZHRHtYLAas/ug7qIiAiIgIiICIiAiIgIiICIiAiIgIiICrD/8AXTP/ABcn+MjW3pF0iqI5RS0kLJKgxa9zpSWxQRY8DXPt1nuc4EBot7JuRbOiaRdpptT6X6REJRCYbRwAM1ZkDyLOcT7TRndelOO1+jzvy1p+nrqLzLQf2l1kc0cNfFE6OWRsQmha6JzHvcGsMkZLgWlxAu05X3L01S9LUnLQtOSt42siIiw2IiICIiAiIgIiICIiDg6d6VNpJRGYXvaItc97S0auPWtjvhJu7N17DsB37lo//QaLEWgykMEpc4RuswwugBacr3PpEdsrZ52XWrdBU08jJZYmPki9lzhe1nB4y3Gzmg59oBUMdC9HABopYgAbiwIsfu92eVtTFbu1bbbggi13TQMLHMhdJBLRyVrZQ9rBqYmMc67D1r/eR5Wv1j3KRR9NqKaQRRvc95lMQDWPILm4rm9rYBgf1t3V/K846CpSxsepZgZA6ma22TYJA0PjH4SGMy/CFil6P0sT9ZHCxr8bpLgbnPBDiO69zu7z3lB0EREBERAREQEREBERAREQEREHm3SiZ7dORYHvYTQRi7Da49JnyI3Ee43Cten34YsTQzEQDctxD9rhVPpc0jTlOTkJKINbf+05lRKXhveQHtJHcVa+kf8ABH8v/wAXTXMp73clpnb+9nmE9W+Z5MhBwT02EABob/nCAbh2277r2PStdqIXy4cWBt8N8OI3sBexsvDqifCHgGz3zQNYBvc8VkT7NHbZrHH8gV6voPSjqnHBO1sjCw3JAIIvazxuIN1r5cZyZHhn4UzPHs+WarptFCJBLG/WxawFkZEgLo4TKA12XtMGRIFiCDbtmHpLG5s5jY976YgFm4uLnFowkXv1muFhc9XIEkAyToGkIANPDYAgdRuQdiv2duJ3M7vK+26HpgHtEMQEos8YW2eLk2cLZ5ucf1K5Ha5lN0xhIGMOa4u1Zwgva2QvcGxkkBwcQ0mxAI7bHJbB0tpySAJSGk3IYbNawML3H8LdYy5HGPfabsKl/wCBF7JZ7DfZJJI3dpcf3Pes7FprNGohsx2JowNs1wAFwLb7Nb+w7kDROlo6mPWR4rXw9YWN7A/rkQcu9TVppaSOJuCNjWNvezQGi5W5AREQEREBERAREQEREBERAREQEREBERAREQEREBERBB0voSmq2aqoiZIy+IBwza4bnMdva73ixXFn+z+Fwwir0i1m7AKqV4A7gXYj/erQiCqaM+zPR1O7WNZI6Q5F8sjpXkHeMZzAPusrLS0ccQwxtDR7u38z2rciGYIiICIiAiIgIiICIiAiI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data:image/jpeg;base64,/9j/4AAQSkZJRgABAQAAAQABAAD/2wCEAAkGBg8QERQQERERFBEQERYRGBYRFxYQFRESExAVFRYVEhUjHCkgGBkjGRQWITAgJDMsLi0sFx89NTwqNyYrMCoBCQoKDgwOGg8PFDUkHyAvNSwsLSwyLiwpLSwsKiosLCkpKiwsKSwsLSksKTU0NCspLCopKTQqKS8pLCwpKSksLP/AABEIALoBDwMBIgACEQEDEQH/xAAbAAEAAgMBAQAAAAAAAAAAAAAABAYBAwUHAv/EAEgQAAEDAgIGBgcGAwMNAQAAAAEAAgMEERIhBRMVMVKSBiJBUVTTFBYyYZOj0gcjYnGBkTNysUKhtCQlNDVDRFNVZHR1s8EX/8QAGAEBAQEBAQAAAAAAAAAAAAAAAAECBAP/xAAgEQEAAwABBAMBAAAAAAAAAAAAAQIRAzFBUfAEEjIh/9oADAMBAAIRAxEAPwD3FERAREQEREBERAREQEREBYe8AEkgAC5JyAA3klZWupp2yMdG8Xa9pY4brtcLEfsUEGm6Q00hAbJm7cC17SR1cwC0dU422duN1vl0tTtbjdNEG4cdy9tsN7Yr33XIF1yanohHMAyaonkwtLRcsaQx2EWyaLexv3k39wHx6i0+EjE/Ecy6zL3tNn7O687jb3D33CyIiICIiAiIgj1tfHC0OkJALg0ABz3OcbkNa0AlxsCbAbge5aqbTNPILtlaRdoueqLvALRc9pBGW/NZ0lo7XBlnujfE/WMezCS12BzDkQQQWvcLHv71x5uhEEhxmWZziW3LnNcXYWOjdiyzJDnX7j+yDuM0jCXiMSML3YiGhwJODDjsPdjbf+YKQuPo7oxDBI2SMuu1hZY4bEEMuTle/UGa7CAiIgIiICIiAiIgIiICIiAiIgIiICIiAiIgLn9IZ3MpKh7CWvZTyuaRva5sTiCPyIXQXI6X1DGUNU57mtHo0rbuIaLuic1oue0kgAe9B5noahhkLHMllp67VtfrmSOL5Q5jTeRzicYPa19x+WSkPGlqOYSMmneXEN+8c+qjlzyD2E9U/wAuD3E7ls0NSxSRtikAxtZE7he0ejxdZp3jMFWSmqXR0r2ue52rqTEHOtiLWSRkAnt3qTGR1ecS6XR3pU6of6PPA+CpEZkwnrxyMa5rXOifvyL23a4AjF271YV5n0c0tGdLsD3taXUs7G4iG43umpyGt73ENcbb8ivTEhuBERVRERBU/tIqHtpomsc5utq4onYXOjL2OxXYXAggGwvYhVHRWiWOa40FRLTOdlJDFIY2PcO/fhdl7TbOPbdWn7SZ2COljLm4318Ja24xODcRcQN5ABzPYuFRUkcsYkaS2WOL24zhcHsbctf35jcUze7FpnUfQ+ktL0curDZJ25uMUznyAi+ZjnN3M/XE3Pc3evQ9A6eZVsc5rJI3xP1ckcoAdHJga+xIJDhhe0ggkZqv6S0kRFA4nN8GM9ly6NhJUf7MNIRvNazG3WelB+C4xYPRYGh2HfhxNIv3grMdcWJXtERaaEREBERAREQVvpL6Zr4dV6TqcDv9F1V/SNZHg12PLVYMfu33zwrjUtdpyNzG6nGHSAOdJ1jhwxZZO6osZTi72N7876iCn6Im0tNK1lUDHE+CQOMLAy0j4aR7etjcWua99QwHcdX+S5sUunKeKLAx8sjoYzIagiQslJnLmhrSBa4hBtuDj+Y9CRBztBy1Loy6pDWyGWWzWjDhibK5sd+scRLWh18va3BdFEQEREBERAREQF5z9qGlxTVNDMY2ytZHUODXZjFjphjZ2B4YXEO7BfsumldKy109RSulMcVPK6M08RdHJMwAWknfk8xuvkxlgRvcQuPXdHHNjMUJAiJx+jSYjDjFyHwFvXppM8nR3aO0OzUmU11YtHw1TWzU1yHDWaonVSxF2ZMLuz+X2fySrZIKbURmR9RLUOfhe20guGdZ/YR1b4gbf0VV0dpuoppBSugeXFt4yWtLiGuALYwxzRObf2oOt3syIVyh+0KljhsXunqXPc1sEN5JyBa2saWMMQzzMgbbvNrps5jP17ubX9GoKeEmWPXPdhu1/WL3FwGZtlb8OeXYrR9m2lxNQxNdI50jNY04yXOLWzva3rEkuAAAvmcs1SquOprTiq3COI7qaBxsR3TzZGT+Vtm/mrh0R0G9jmvwauKNpa1oGAEEWAa3saFIjGojFwREWlFglaa6oMcT5A0vLGOeGje8taSGj3m1v1XmQJ0rG2eolbOxwyhjuKeBxGbSy93yN3Y5MwfZaFJnEadNaeig0tVxzwiRk74oi4C8kbTSw4WtPAXF5wi2YJGYK6U2gzYyROkkaWkY4SBMBb2ZWGwkH7FcDTOgpyAQ4zCIWZrSPSIG3xYGTPyljvb7qbO/suac1jQvS2XE9jonsdTkiRwZI0jqAtc9oDpIW3NiXsey97OyzkTMTsMzES7+lKJ9S+GnhLiyKFjJHsBbhAYARc+y7q7t4XE6WUUNFDjjZaaNrnslYS10BbbNrxmSd2Zse0FWPSH2hQljYqICrnLGlxjcBBES0G804GG/4WXPuC4Eeh3zyCSqf6RLe7WNaRBEezVxZ4j+J9z+SYuPWKKtZM3Gw3F7dxB7iFIXE6L6MkhY50mRkI6vaAL5n3m67a00IiICIiAiIgIiICIiAiIgIiICIiAiIg5WnOjNNWAGVhEjPYljOrmiP4JBmB7jcHtBVaqqGqpMqhrqmnH+8QMvNGO+pphlIPxx397Qr0iDyHT9fDVxvp6VrKjWCzp3gimhOGwcxxGKaZu8YcmnhXoHRiLW07Ncxr3Ma2LG9oJlaxoGI3991FlaDplrSLt2Y51jmMXpjM7d/vVoAUwaY6KJubY2A+5oC3IioIiICr2mehcMzzPC51NVHfLEBaT3Txnqyj8+t3EKwogoFVUPpsq9jYbbqmPE+lf/ADOzdTO9zsuwOKr09Samoglpo8EdNK2VtRM0xyzAXuyni3shdfMuzd3HevXyFWuirQanSVxfDXtAvnhHoNMbDuzJP6qYmOxS0kcjGukhjDnAOILRk45nsUqKnYz2Wtb/ACgBbEVUREQEREBERAREQcar0+9sr4mQF+rwguL2Mzc3FYA57itfrBP4X50a0VdLUNqJntgfIyQxkFjoh7MQaQQ54O8L4tU+El54PMQSvWCfwvzo09YJ/C/OjUW1T4SXng8xLVPhJeeDzEEr1gn8L86NPWCfwvzmKLap8JLzweYlqnwkvPB5iCV6wT+F+dGnrBP4X50ai2qfCS88HmJap8JLzweYglesE/hfnRp6wT+F+dGotqnwkvPB5iWqfCS88HmIJXrBP4X50aesE/hfnRqLap8JLzweYlqnwkvPB5iCV6wT+F+dGnrBP4X50ai2qfCS88HmJap8JLzweYghmap9PFZ6OMAozTYdazFiM7ZL7rWs1db1gn8L85ii2qfCS88HmJap8JLzweYglesE/hfnRp6wT+F+cxRbVPhJeeDzEtU+El54PMQSvWCfwvzo09YJ/C/OjUW1T4SXng8xRBpOT0g0vos2uEIntigtqzIWA31m/EDkg6vrBP4X50aesE/hfnRqLap8JLzweYlqnwkvPB5iCV6wT+F+cxcrQ1RUwS1chpwRVVInaBMy7Wimhis7LfeMn9QpdqnwkvPB5iWqfCS88HmIJXrBP4X50aesE/hfnRqLap8JLzweYlqnwkvPB5iCV6wT+F+dGnrBP4X50ai2qfCS88HmJap8JLzweYglesE/hfnRp6wT+F+dGotqnwkvPB5iWqfCS88HmIJXrBP4X50aesE/hfnMUW1T4SXng8xLVPhJeeDzEEr1gn8L86NbqDTj5JRE+EsLmPeDjbIPuywEG27+IFz7VPhJeeDzFu0ZSzmpZI+B0bGRStJe6N13PdDYANcT/YKCwoiICIiAiIgIiICIiAiIgIiICIiAiIgKrg2004n/AJUz/GPU/S/SiKF+oja+eqIuIIbFzQdzpnHqxM/E4i/ZfcqvV9GH1Uxqa4tc90Yi1EWL0dkbXl4a++c5DiTdwAvuaFm1oquPQUXnxlqtGRvmgfrKWFjpHU9Q5zg1jG4iKabNzDYGzXYm92FX6CUPa1w3OaHZ+8XStotH8MfaIi0giIgIiICIiAiIgIiIPl0gFgSAXGwvlc2JsO/IH9l9Kt9JejE1XPBMydsYpCJGNLMWKXWscS43yBYwsyztI9V6j6GaTtCH1Bbe7n/ezP1TgIgH/wATryEtcbfw8t2ZQehRzNd7LmutvwkG1wDn+hB/VZfI0WuQLmwubXJ3Ae9Umi6B1UOrDKpuFh9n75jWkQwMD2hsjcRBieLOytKfffRS/Z5Vtwl1Z94G4dYDI57AJXSNDLuzsXuOfcO8oL+o8OkYXnCyWNx7mua49vYD7j+yq2j+htUx8cjqp33b2uDGPnLGNEt3sGKQl4cy4697YzbIBfFb0BkOtMEzITLUSzXjYWHDJTsjDCQe9rs+55tmguiLhdGOj8lKHmWd8z36sAuc92BrIWNwgE29sPNwATcX3LuoCIiAiIgIiICIiAsFZWCgoHR/SskE1WNUJIn1tS86sXmxNnLcm/7Tq2yFyLbtyuMmAtDgD1gDZwLSLjtBzB9xVK0VA6SWdvUMe0akvDwcxrnZsPY73i391jba6TCAO5oGefYvD7ddVWem0/8AkdUP+lmHyXK0VTJjRWgNpjC3ARlZ2EW7R/UKldLpL0lT/wBtN/6nK6y1D20YfFm8QtLbDHc4RuHapwzurZyZH6WY6QANfd7i0ta3ARh7Q6XE0Cwwi/WcXXsN0vQ09cNY6dsh6oc1lo88MQFg4EWLnAnPi7Ny10OkK1kM08wxNDSWMw9fEJHjc1oIZhwb7nI5qD63VZcw+j4G2OMObIbZsGtJDMowS7Lf1D2ZjoZamVul4LRPaHvDZJi4WmY4F0Ti0v6paG45gGgE9Vgz7d0b9JPdFIWyn2SGnDC0guBcZQ2QhpzcLOD7tDbYXElZpOlVbghx0pLngAmz2kkRxF3VwXabyONrHKJ3b7MzQ3SaaaRjHwFgdE5xdZ9g5rnDuths0Z53LuzIENVNU6WwY3RtxNaCGWYDI5z7OBdi6uEZjvFv1+DNpU6wPYcLS/8AgiNr3gNcGCJzjZuLqG5BsS79Nw6Uz6hsvozhKZcBitLdsef3pOD2QBjta+HL2uqt401IamRgcNUyO+cTx1iGYcJ3vzc69gBYtAuQ5Bo0JFXCVutMpZhN8Zbg1eEYW2uXGQSYusd7QL5mwsyqWjNPVb3xA9Zr3Nt905hkY4kPx5kRFgAdbPJwBubq2oCIiAiIgIiICIiAiIgIiICIiAiIgIiICIiAhREHldbFU0ddILhrpp5ZYw72KlkkhkAYTk6RuIgsyfldtwcrF0o0/FThutJ1kjW4Y2NLpZHYRcRx+0f6DtKtdbQxTMMc0bJI3ZFsjQ9rvzaciqZD0apItK6iOFrY30DpSG3uXNqWMbZ17hoaT1Rl7l5zx6uqxURVFWCJyYYHZGGN15JGneKiUbgeBn6uO5eidEIJGQnECGE9QHKwtmQO5TqfQdNGbtibcdpu7+qnrVaxWMhBERaBERAREQEREBERAREQcGr0zUa6SONkOGLALyOfclzA7cG2AzXxtat4aXml+lfVXomp10skYhc2UsPXe9hBbGGkWDCDuXx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XOMdX6YKz/JrimdTYLy2s6ZsmK+H8NrLobOreCm+LJ5S55qKv0sUeqgxmnNTi1r8OFsrY8P8K97uug6O1q3hpeaX6U2tW8NLzS/SsbOreCm+LJ5SbOreCm+LJ5SDO1q3hpeaX6U2tW8NLzS/SsbOreCm+LJ5SbOreCm+LJ5SDO1q3hpeaX6U2tW8NLzS/SsbOreCm+LJ5SbOreCm+LJ5SDO1q3hpeaX6U2tW8NLzS/SsbOreCm+LJ5SbOreCm+LJ5SDO1q3hpeaX6U2tW8NLzS/SsbOreCm+LJ5SbOreCm+LJ5SDO1q3hpeaX6U2tW8NLzS/SsbOreCm+LJ5SbOreCm+LJ5SDO1q3hpeaX6Vu0fped07YpWw2fHI8GMvJBjdGLEFoyOs/uWjZ1bwU3xZPKW3R2i6gTtllEIayORlo3OeSZHRHtYLAas/ug7qIiAiIgIiICIiAiIgIiICIiAiIgIiICrD/8AXTP/ABcn+MjW3pF0iqI5RS0kLJKgxa9zpSWxQRY8DXPt1nuc4EBot7JuRbOiaRdpptT6X6REJRCYbRwAM1ZkDyLOcT7TRndelOO1+jzvy1p+nrqLzLQf2l1kc0cNfFE6OWRsQmha6JzHvcGsMkZLgWlxAu05X3L01S9LUnLQtOSt42siIiw2IiICIiAiIgIiICIiDg6d6VNpJRGYXvaItc97S0auPWtjvhJu7N17DsB37lo//QaLEWgykMEpc4RuswwugBacr3PpEdsrZ52XWrdBU08jJZYmPki9lzhe1nB4y3Gzmg59oBUMdC9HABopYgAbiwIsfu92eVtTFbu1bbbggi13TQMLHMhdJBLRyVrZQ9rBqYmMc67D1r/eR5Wv1j3KRR9NqKaQRRvc95lMQDWPILm4rm9rYBgf1t3V/K846CpSxsepZgZA6ma22TYJA0PjH4SGMy/CFil6P0sT9ZHCxr8bpLgbnPBDiO69zu7z3lB0EREBERAREQEREBERAREQEREHm3SiZ7dORYHvYTQRi7Da49JnyI3Ee43Cten34YsTQzEQDctxD9rhVPpc0jTlOTkJKINbf+05lRKXhveQHtJHcVa+kf8ABH8v/wAXTXMp73clpnb+9nmE9W+Z5MhBwT02EABob/nCAbh2277r2PStdqIXy4cWBt8N8OI3sBexsvDqifCHgGz3zQNYBvc8VkT7NHbZrHH8gV6voPSjqnHBO1sjCw3JAIIvazxuIN1r5cZyZHhn4UzPHs+WarptFCJBLG/WxawFkZEgLo4TKA12XtMGRIFiCDbtmHpLG5s5jY976YgFm4uLnFowkXv1muFhc9XIEkAyToGkIANPDYAgdRuQdiv2duJ3M7vK+26HpgHtEMQEos8YW2eLk2cLZ5ucf1K5Ha5lN0xhIGMOa4u1Zwgva2QvcGxkkBwcQ0mxAI7bHJbB0tpySAJSGk3IYbNawML3H8LdYy5HGPfabsKl/wCBF7JZ7DfZJJI3dpcf3Pes7FprNGohsx2JowNs1wAFwLb7Nb+w7kDROlo6mPWR4rXw9YWN7A/rkQcu9TVppaSOJuCNjWNvezQGi5W5AREQEREBERAREQEREBERAREQEREBERAREQEREBERBB0voSmq2aqoiZIy+IBwza4bnMdva73ixXFn+z+Fwwir0i1m7AKqV4A7gXYj/erQiCqaM+zPR1O7WNZI6Q5F8sjpXkHeMZzAPusrLS0ccQwxtDR7u38z2rciGYIiICIiAiIgIiICIiAiIg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0" name="Picture 16" descr="http://techo-ecco.com/blog/wp-content/uploads/2011/04/hierarch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161" y="2414988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52" y="4820080"/>
            <a:ext cx="1944216" cy="1289100"/>
          </a:xfrm>
          <a:prstGeom prst="rect">
            <a:avLst/>
          </a:prstGeom>
        </p:spPr>
      </p:pic>
      <p:sp>
        <p:nvSpPr>
          <p:cNvPr id="11" name="AutoShape 22" descr="data:image/jpeg;base64,/9j/4AAQSkZJRgABAQAAAQABAAD/2wCEAAkGBg4PDxAPDw8NDw8QEAwQDhAQEBAPDg8PFRAVFBUQFRUXGyYeFxkjGRUUHy8gJScpLCwsFR4xNTAqNSYtLCkBCQoKDgwOGg8PGC8fHyQpLDApKS0sLCksLCkpKTAsLCwtLC01KSksLCwsKikpLCkpLCwuKS0sKiwyKikpLCwpLP/AABEIAMwAzAMBIgACEQEDEQH/xAAcAAABBAMBAAAAAAAAAAAAAAAAAQIDBwQFBgj/xABEEAABAwICBQcGDAUFAQAAAAABAAIDBBESIQUGMVFxBxMyQWGBsSJyc5GhshQjJDNCUlNUYpLB0hc0Q2OTgpSi0eHC/8QAGgEAAQUBAAAAAAAAAAAAAAAAAAECBAUGA//EADARAAICAQIDBAkFAQAAAAAAAAABAgMRBDEFEiEyQVHwExQiUmFxgbHRFUKRocEz/9oADAMBAAIRAxEAPwC8UIQgAQhCABCEIAELD0ppinpYzJUSsiYOtxtc7mja49gXF6T5QqiW4o4RFHn8oqRYkb2xDxce5dq6Z2dlDJTjHc758gaCSQAMyTkAFoK7X7RsJLTUNkePoQh07v8AgCPaqw0lpMSm9TPPWO+q52GAHsYLN8VhHSrgLRsjjG5oCsq+GN9p/wCef4IstVjYsWflOb/Roqt/a/m4W+0k+xYcnKPWno0ULR+OpLj7GBV8+tldte7uNvBRFxO0k8TdTI8OqW6+5xepkWB/EXSF/wCXpLbuclv6/wDxSR8pdWOnRRO8yoLT6iwqukocRsJHenPh9Ph9/wAjfWZ+JaNPypQ/1qWqj3loZK3/AIm/sW60frzo6c2ZUxh31JPincLPsqYbUvH0j35pzqnFk9rXcQuM+GQe3Q6R1cu89AtlB2FPVEaN0zPTkfBqiWG39MnHCezA7Id1l2Oh+VAts2tiwj7aG7o+LmHNvdfuVfbw+2HVdSTDURlv0LGQsSg0pDOwSRSMkYdjmkEcOPYstQGsbkgEIQkAEIQgAQhCABCEIAEISOcALnIDMk7EAKuP1h17DHOp6JrZ523EkhPyeA/iI6bvwjv3LT6za4Pq8cVNIYqNt2zVLTZ89trIj1M6i7r6lxdVpEYeahHNxDIAZF3FWul0Ll7U/wCPz+CJbfjpEzK/SQ5wyyyOq6n7R/Qj/CxoyaOwetauprHyG73E9mxo7lAhXsKow2K+U3IEIQuo0EITo43OIa0FzjkAASSdwA2pBBqVbJ2rNcG4jSVWHfzL7+q11ri0g2ORGRB2hJGUZbPIrTW4iLJUJwgie15CahIGTM0bpOamfzlPIYn/AEhtjk7HN2FWZqrr/FVEQzAQ1HU0nyJO1hPgc+KqhBF9vEHrB3gqHqNHC5eD8TvVfKB6Ha4FKqz1N19c1zaasde9mxTnrPUyTt3FWTHICFm7qZ0y5ZFpCamsoehCFxHghCEACEIQAKt9cNZvhbn00T8NHES2qlabc+8bYGn6g6z17OO4171hcwCip3YZ5mkyvG2Cn2F3Y52wd53Ks9I1TbCGLKKPIAfSI6+1Wuh0vO+eX0/P4Il9uOiGV9fzlmtGGJuTGDIW3lYaELQKKSwitbyCEIThAQhLZAArm1L1Wjo4GPLQaiRodK85ltxfm2nqA9qpuMgEE7AWk8AV6FhkDmtc3MOa0jgRcKn4rZJRjFbPOSbo4ptseuN5Q9WI5oH1UbQ2eEYnkDOSMdIHeQMweyy7JYGnpmspKhz+iIZr/kOSpqLJV2Jx8SbZFSi0yhrIsgBOstgUglkJUWQAiE6yLIEGltxY7F3moWuLg5tJUOJOynkcc3D7Nx37j1rhbJC3tsRYgjIgjYQo+oojfDlf0OtVrreUehGPuLpy47UPWk1MXNyn4+Kwk/GOqQcevtXYgrKWVyrk4y3RcxkpLKBCEJg4Fh6Y0pHSwSVEhsyNpcd53NHaTYd6zFX/AChaTEs8VGD8XEBVVO64uImHvu7uC7U1+kmojJy5Y5OP0lXyWfLKflNU4vk/ts2NjG4AZetaRTVlSZHuees5dg6lAtZVDkjgp5SyxUIQuo0EISoEABKhFkCAu81O5QGwRtpqvEWMsIpQMRa36rhtIHUQuESrjdTC6PLMfCxweUXS7XrRoF/hLD2BshPqwrh9c9efhjeYgDmwXBe52TpSDcC3U2+fbZcelUWnh9VUubq38TrPUzmsbCWS2S2S2U8jCWRZLZLZADbJbJ1kWQINsiydZFkAT6L0k+lnZUMv5Bs9o+nGek39eIV3aMrWzRte0hzXNDmkbCCLgqirLvOTTTHkvpXHOI4o+2Nx2dzvEKn4nRmPpV3b/In6OzD5GWKhIClVCWQ2R4aCSbAAkk7AN6pHSmkjKJ6k3xVcz3N3iEZMH5QPzFWfr7XGHR9QWmzpGiFnnSkM8CVUeliA5kY2Rsa0er/oBXHDK8ty89PKIWql3GAlQhX5XghCVAgJUiVAgLf6saoyaQEhZLHHzRYDja43xAnK3BaFWRyS9Cq8+D3XqLrLZVVOUd+n3O1MVOaizB/hPU/eYPyPS/woqPvMH5HqzUKi/Ub/AB/pFh6rX4FZfwoqPvMH5HodyVVABPwmDK56D1ZqZN0Xea7wR+o3+P8ASE9Vr8Dz+4gEi4yJCTnW71C9uZ4nxQAtRgp8k3PDtRzw7VFZLhRhCZJeeG4o54dqZhRhRhBkk54dqXnGqPCkwowgyTYhvCz9A1/werhlvZuIRv8AMfl7DYrVYUhZkVzsrU4uL7x0Jcskz0BSSYmhTrRap6Q56mhkvcujYT51rO9oK3qxkk4vDNAnlZOI5TZ/Jo4fr1GN3mxxk+8Wqsa1+KR5/EfZkrB5R5L1lG3qbFVu73Fjf/lVy43JO8krR8OjipPzuVupftCIQhWZEBKhF7ZoEFQ5wG02WPJVdTfWork7c05REyZDqncO8pI6uVvRkkbfbhe5l/UVCAngJ2ENybTQtbMamnBmmIM0FwZXkHyx2q/l580IPlVP6eD3wvQaz3F0lKOPBllon0YJk3Rdwd4J6ZL0XcHeCpkWB57eMzxPigNT3DM8T4pQFtzNjQE4BODU4NQIMwowqTClwpMgR4UmFS4UYUZAiwoa3NSYUNGYRkVFicmtRemwfZySt7r3Hiu6Vccm77Gdv91jvWwD9FYwWR1axdJfEvqHmtFb8ot/h1Pu+DS2487n+ir1WLylx2qqN/1o6tnqLHDxKrtwsTxIV9w//kvPeyBqe2xEoSBQz1OHIbfBWKWSKSSzBvHcsR8pdt9XUmXvmUoXRRwNbHAJwCQBPAQNFATwEgCeAkAzdCD5VT+ng98L0CqB0KPlNP6eD3wr+We4v2o/JlnodpAmS9F3A+CemS9F3A+CpkWBQTm5nifFKAnOGZ4nxShq2xmhA1ODU4BODUgDMKXCpA1LhSZEI8KTCpcKMKAIsKGtzHEKTClYzMcQjIqOq5PgRLUbsUPrwn/xWS3Yq85P4/KqHb5Wt9TB/wBqw27FldY83y89xfaf/mjh+VKn+Kppvs6gNPmyMc3xwqsaltnu4+KujXjR5noKhgF3BhkZ50ZxjwPrVJ6TqMmuG17QeCteFyzDl8+dyJq1h5MeoqLZDb1ncsQJE4K9SwQGxwTwmhPCBBwT2hNCe0JBBwCe0JoCkATQM3Qo+U0/poPfCv1UJoUfKaf00HvhX2s/xftR+TLPQ7SBMl6LuB8E9Ml6LuB8FTIsCiHDM8T4pwCVwzPE+KcAtoZoA1ODU4NTw1IIMDUuFSBqXCkyIR4UYVLhRhRkCHCn08d3DvKcWp3Rjkf12wt7Scv1CbJ9B0dzsuT6D4jH9pJK/uLrD2BduFodVqHmoI2fVY0HjbP23W+WTunz2Sl4s0VceWKQyVtwQqA1m0Uaeeent81ITH2xO8pvsNu5eglW/KpoX5usaOj8TN5hN2OPA3H+oblM4dd6O3HicdTDmhnwKoCeEsseFxHV1cEBa3OSnHBPCYFIEgg5qeE1qeE0Qe1PaE0KRoSCGdoUfKYPTQ++FfKofQ38zB6aH3wr4Wf4t2o/Us9DtIE2Xou4HwTk2Xou4HwVMixKNIzPE+Ke0IIzPE+Ke0LZmZABSBqGhPa1NEEDU4NTw1ODUmRCPCjCpsKQtSZAgLVnUlHzk9PD1A89JwbsH5repMp4QTc5NaMTj1ZLf6mUJeX1LhnKRgv1RNyb68yoesu5K356vzkl6Wvnmjs6CLC0LKTWNsE5ZsvQWJpOgZPE+KQXY9rmuHYR4rLQlTx1A88ad0Q+mmkgk6UZ8l312HouHEe1asK6eUHVT4VFzsQ+URAln9xm0x/qO3iqbljsdlt42EFa3Q6pXV9d1uU2oq5JfAaE8JgTwp5FJGp4TGqRqaA8KRqjC6XQGpNTWxc9E+BrcTmWkc8OuAD1MItmuVlka1mTwhYwc3iKNbob+Zg9ND74V7qtdH8m1ZHLFI6SlIZJG82fLewcCbfFqylnuJXQslHkeS00dcoJ8ywCbL0XcD4Jya8XBG8FVSJxSRGZ4nxT2hdOeTurufjKbafpyfsWDpjViakY18jonBzsIwF5N7X62hauOpqk+WMupnpUWRWWjVNClaExoUrQuzOA5rU8NQ0KUNTRBmFGBS4VMSIWc44Fz3HDCwdJ7zsTHLAsVl4InUhkcylbtfZ9QR9GO+zidisPRNGI2AAWsAANw3LRaraELAXyeVLIcUru3qaOwbF1rW2Cz2qv9LLC2XnJf6ar0ceu4qEIUQkghCEAI5twqy5QdSTd1XTNuTczxtG3+40b9471ZyZJGCLLtRdKmfNEZOCmsM82WTgrG115PTd1RSNzN3SQjY49bmbj2darotIJBBBGRByIO5a3TamF8cx370U1tTreGOapGqNqkapBwJAra5MP5E+nl91iqQLPpNK1MTcMU9RG25OGOWRjb77NNrqHq6HfXyJ4O1FqqlzMvtCo1usFb97q/wDcTfuUjdP1n3ur/wBxN+5VH6TP3kTfXo+6XchUqNPVn3qr/wA8v7lI3TtX96qv88v7kn6VL3kJ6/H3S5lynKH8xF6U+4VxDdN1f3mq/wA8v7kTaQmlAEkssgBuA+R7wDvzK608PlVYpuWxyt1inBxwNapWqFqmarRlaSsUzQoWLLJZCA6S7nHKOJub3ndZc5PAKLZK1rI2c7KbMGwbS89QA6+Cz9B6IkmkFRO2ztkUfVEz9x60uiNByTPE1QPKHzcYzZEP1d2rsqamDAqXVarm9iD+b/xfnv8AkXGl03J7Uh9PCGiylQhVpYAhCEACEIQAIQhADXsBXH616gw1V5GWin+uBk/seOvjtXZIIT67JVy5ovDGyipLDPPuldB1FI/DMwtz8l4zjdwd+m1YbV6CrdGRytLXta5pyLXAEHuK4XTXJiw3dTOMRz8h13Rnh1t9qvtPxWL6WrHxK23RtdYFdhSNWfX6tVlPfnIXlo+mzy2+zMLXsI3q1hZCazF5IUoSj0aJWqRqjaFI0HcUrGYJWqRqja07j6lKxjtxTWJgkaVK0psdO49Sk+Lb0pG33NzJXNyQcrHtKyoacnM2a3rLssk+jo55PmacgfaTeQOIG0re0OppeQ6oe6U7Q3oxD/SNveoV2srh3/75+pIr0s59xqKRzpDhpWYzsdM/KNvD6x7Aul0JquGHnHkySnpSO28APojsW9o9EsYAAALbABYBbBrQFTX6uVvRdF53LSnTRr67sjhpw0ZKVCFEJIIQhAAhCEACEIQAIQhAAhCEACQhKhAEElK13UtTX6p0s3zkMbjvLRi/MM1vUJVJxeU8CNJ7nDVPJtTHoc7H5rzb1G6wX8m5HRqJRxax36BWOkspC1dy/c/ucnRW+4rccn0t/wCYdb0bb+Klj5P3fSqJjwDG/oVYeEIwhOetvf7vsJ6vX4HEwcn8H0+dk8+RxHqC3NDqtBF0I2N4NAPr2rfWQuM7rJ9qTZ0jXGOyMWKga3qWQ1gCchch4IQhAAhCEACEIQAIQhAH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24" descr="data:image/jpeg;base64,/9j/4AAQSkZJRgABAQAAAQABAAD/2wCEAAkGBg4PDxAPDw8NDw8QEAwQDhAQEBAPDg8PFRAVFBUQFRUXGyYeFxkjGRUUHy8gJScpLCwsFR4xNTAqNSYtLCkBCQoKDgwOGg8PGC8fHyQpLDApKS0sLCksLCkpKTAsLCwtLC01KSksLCwsKikpLCkpLCwuKS0sKiwyKikpLCwpLP/AABEIAMwAzAMBIgACEQEDEQH/xAAcAAABBAMBAAAAAAAAAAAAAAAAAQIDBwQFBgj/xABEEAABAwICBQcGDAUFAQAAAAABAAIDBBESIQUGMVFxBxMyQWGBsSJyc5GhshQjJDNCUlNUYpLB0hc0Q2OTgpSi0eHC/8QAGgEAAQUBAAAAAAAAAAAAAAAAAAECBAUGA//EADARAAICAQIDBAkFAQAAAAAAAAABAgMRBDEFEiEyQVHwExQiUmFxgbHRFUKRocEz/9oADAMBAAIRAxEAPwC8UIQgAQhCABCEIAELD0ppinpYzJUSsiYOtxtc7mja49gXF6T5QqiW4o4RFHn8oqRYkb2xDxce5dq6Z2dlDJTjHc758gaCSQAMyTkAFoK7X7RsJLTUNkePoQh07v8AgCPaqw0lpMSm9TPPWO+q52GAHsYLN8VhHSrgLRsjjG5oCsq+GN9p/wCef4IstVjYsWflOb/Roqt/a/m4W+0k+xYcnKPWno0ULR+OpLj7GBV8+tldte7uNvBRFxO0k8TdTI8OqW6+5xepkWB/EXSF/wCXpLbuclv6/wDxSR8pdWOnRRO8yoLT6iwqukocRsJHenPh9Ph9/wAjfWZ+JaNPypQ/1qWqj3loZK3/AIm/sW60frzo6c2ZUxh31JPincLPsqYbUvH0j35pzqnFk9rXcQuM+GQe3Q6R1cu89AtlB2FPVEaN0zPTkfBqiWG39MnHCezA7Id1l2Oh+VAts2tiwj7aG7o+LmHNvdfuVfbw+2HVdSTDURlv0LGQsSg0pDOwSRSMkYdjmkEcOPYstQGsbkgEIQkAEIQgAQhCABCEIAEISOcALnIDMk7EAKuP1h17DHOp6JrZ523EkhPyeA/iI6bvwjv3LT6za4Pq8cVNIYqNt2zVLTZ89trIj1M6i7r6lxdVpEYeahHNxDIAZF3FWul0Ll7U/wCPz+CJbfjpEzK/SQ5wyyyOq6n7R/Qj/CxoyaOwetauprHyG73E9mxo7lAhXsKow2K+U3IEIQuo0EITo43OIa0FzjkAASSdwA2pBBqVbJ2rNcG4jSVWHfzL7+q11ri0g2ORGRB2hJGUZbPIrTW4iLJUJwgie15CahIGTM0bpOamfzlPIYn/AEhtjk7HN2FWZqrr/FVEQzAQ1HU0nyJO1hPgc+KqhBF9vEHrB3gqHqNHC5eD8TvVfKB6Ha4FKqz1N19c1zaasde9mxTnrPUyTt3FWTHICFm7qZ0y5ZFpCamsoehCFxHghCEACEIQAKt9cNZvhbn00T8NHES2qlabc+8bYGn6g6z17OO4171hcwCip3YZ5mkyvG2Cn2F3Y52wd53Ks9I1TbCGLKKPIAfSI6+1Wuh0vO+eX0/P4Il9uOiGV9fzlmtGGJuTGDIW3lYaELQKKSwitbyCEIThAQhLZAArm1L1Wjo4GPLQaiRodK85ltxfm2nqA9qpuMgEE7AWk8AV6FhkDmtc3MOa0jgRcKn4rZJRjFbPOSbo4ptseuN5Q9WI5oH1UbQ2eEYnkDOSMdIHeQMweyy7JYGnpmspKhz+iIZr/kOSpqLJV2Jx8SbZFSi0yhrIsgBOstgUglkJUWQAiE6yLIEGltxY7F3moWuLg5tJUOJOynkcc3D7Nx37j1rhbJC3tsRYgjIgjYQo+oojfDlf0OtVrreUehGPuLpy47UPWk1MXNyn4+Kwk/GOqQcevtXYgrKWVyrk4y3RcxkpLKBCEJg4Fh6Y0pHSwSVEhsyNpcd53NHaTYd6zFX/AChaTEs8VGD8XEBVVO64uImHvu7uC7U1+kmojJy5Y5OP0lXyWfLKflNU4vk/ts2NjG4AZetaRTVlSZHuees5dg6lAtZVDkjgp5SyxUIQuo0EISoEABKhFkCAu81O5QGwRtpqvEWMsIpQMRa36rhtIHUQuESrjdTC6PLMfCxweUXS7XrRoF/hLD2BshPqwrh9c9efhjeYgDmwXBe52TpSDcC3U2+fbZcelUWnh9VUubq38TrPUzmsbCWS2S2S2U8jCWRZLZLZADbJbJ1kWQINsiydZFkAT6L0k+lnZUMv5Bs9o+nGek39eIV3aMrWzRte0hzXNDmkbCCLgqirLvOTTTHkvpXHOI4o+2Nx2dzvEKn4nRmPpV3b/In6OzD5GWKhIClVCWQ2R4aCSbAAkk7AN6pHSmkjKJ6k3xVcz3N3iEZMH5QPzFWfr7XGHR9QWmzpGiFnnSkM8CVUeliA5kY2Rsa0er/oBXHDK8ty89PKIWql3GAlQhX5XghCVAgJUiVAgLf6saoyaQEhZLHHzRYDja43xAnK3BaFWRyS9Cq8+D3XqLrLZVVOUd+n3O1MVOaizB/hPU/eYPyPS/woqPvMH5HqzUKi/Ub/AB/pFh6rX4FZfwoqPvMH5HodyVVABPwmDK56D1ZqZN0Xea7wR+o3+P8ASE9Vr8Dz+4gEi4yJCTnW71C9uZ4nxQAtRgp8k3PDtRzw7VFZLhRhCZJeeG4o54dqZhRhRhBkk54dqXnGqPCkwowgyTYhvCz9A1/werhlvZuIRv8AMfl7DYrVYUhZkVzsrU4uL7x0Jcskz0BSSYmhTrRap6Q56mhkvcujYT51rO9oK3qxkk4vDNAnlZOI5TZ/Jo4fr1GN3mxxk+8Wqsa1+KR5/EfZkrB5R5L1lG3qbFVu73Fjf/lVy43JO8krR8OjipPzuVupftCIQhWZEBKhF7ZoEFQ5wG02WPJVdTfWork7c05REyZDqncO8pI6uVvRkkbfbhe5l/UVCAngJ2ENybTQtbMamnBmmIM0FwZXkHyx2q/l580IPlVP6eD3wvQaz3F0lKOPBllon0YJk3Rdwd4J6ZL0XcHeCpkWB57eMzxPigNT3DM8T4pQFtzNjQE4BODU4NQIMwowqTClwpMgR4UmFS4UYUZAiwoa3NSYUNGYRkVFicmtRemwfZySt7r3Hiu6Vccm77Gdv91jvWwD9FYwWR1axdJfEvqHmtFb8ot/h1Pu+DS2487n+ir1WLylx2qqN/1o6tnqLHDxKrtwsTxIV9w//kvPeyBqe2xEoSBQz1OHIbfBWKWSKSSzBvHcsR8pdt9XUmXvmUoXRRwNbHAJwCQBPAQNFATwEgCeAkAzdCD5VT+ng98L0CqB0KPlNP6eD3wr+We4v2o/JlnodpAmS9F3A+CemS9F3A+CpkWBQTm5nifFKAnOGZ4nxShq2xmhA1ODU4BODUgDMKXCpA1LhSZEI8KTCpcKMKAIsKGtzHEKTClYzMcQjIqOq5PgRLUbsUPrwn/xWS3Yq85P4/KqHb5Wt9TB/wBqw27FldY83y89xfaf/mjh+VKn+Kppvs6gNPmyMc3xwqsaltnu4+KujXjR5noKhgF3BhkZ50ZxjwPrVJ6TqMmuG17QeCteFyzDl8+dyJq1h5MeoqLZDb1ncsQJE4K9SwQGxwTwmhPCBBwT2hNCe0JBBwCe0JoCkATQM3Qo+U0/poPfCv1UJoUfKaf00HvhX2s/xftR+TLPQ7SBMl6LuB8E9Ml6LuB8FTIsCiHDM8T4pwCVwzPE+KcAtoZoA1ODU4NTw1IIMDUuFSBqXCkyIR4UYVLhRhRkCHCn08d3DvKcWp3Rjkf12wt7Scv1CbJ9B0dzsuT6D4jH9pJK/uLrD2BduFodVqHmoI2fVY0HjbP23W+WTunz2Sl4s0VceWKQyVtwQqA1m0Uaeeent81ITH2xO8pvsNu5eglW/KpoX5usaOj8TN5hN2OPA3H+oblM4dd6O3HicdTDmhnwKoCeEsseFxHV1cEBa3OSnHBPCYFIEgg5qeE1qeE0Qe1PaE0KRoSCGdoUfKYPTQ++FfKofQ38zB6aH3wr4Wf4t2o/Us9DtIE2Xou4HwTk2Xou4HwVMixKNIzPE+Ke0IIzPE+Ke0LZmZABSBqGhPa1NEEDU4NTw1ODUmRCPCjCpsKQtSZAgLVnUlHzk9PD1A89JwbsH5repMp4QTc5NaMTj1ZLf6mUJeX1LhnKRgv1RNyb68yoesu5K356vzkl6Wvnmjs6CLC0LKTWNsE5ZsvQWJpOgZPE+KQXY9rmuHYR4rLQlTx1A88ad0Q+mmkgk6UZ8l312HouHEe1asK6eUHVT4VFzsQ+URAln9xm0x/qO3iqbljsdlt42EFa3Q6pXV9d1uU2oq5JfAaE8JgTwp5FJGp4TGqRqaA8KRqjC6XQGpNTWxc9E+BrcTmWkc8OuAD1MItmuVlka1mTwhYwc3iKNbob+Zg9ND74V7qtdH8m1ZHLFI6SlIZJG82fLewcCbfFqylnuJXQslHkeS00dcoJ8ywCbL0XcD4Jya8XBG8FVSJxSRGZ4nxT2hdOeTurufjKbafpyfsWDpjViakY18jonBzsIwF5N7X62hauOpqk+WMupnpUWRWWjVNClaExoUrQuzOA5rU8NQ0KUNTRBmFGBS4VMSIWc44Fz3HDCwdJ7zsTHLAsVl4InUhkcylbtfZ9QR9GO+zidisPRNGI2AAWsAANw3LRaraELAXyeVLIcUru3qaOwbF1rW2Cz2qv9LLC2XnJf6ar0ceu4qEIUQkghCEAI5twqy5QdSTd1XTNuTczxtG3+40b9471ZyZJGCLLtRdKmfNEZOCmsM82WTgrG115PTd1RSNzN3SQjY49bmbj2darotIJBBBGRByIO5a3TamF8cx370U1tTreGOapGqNqkapBwJAra5MP5E+nl91iqQLPpNK1MTcMU9RG25OGOWRjb77NNrqHq6HfXyJ4O1FqqlzMvtCo1usFb97q/wDcTfuUjdP1n3ur/wBxN+5VH6TP3kTfXo+6XchUqNPVn3qr/wA8v7lI3TtX96qv88v7kn6VL3kJ6/H3S5lynKH8xF6U+4VxDdN1f3mq/wA8v7kTaQmlAEkssgBuA+R7wDvzK608PlVYpuWxyt1inBxwNapWqFqmarRlaSsUzQoWLLJZCA6S7nHKOJub3ndZc5PAKLZK1rI2c7KbMGwbS89QA6+Cz9B6IkmkFRO2ztkUfVEz9x60uiNByTPE1QPKHzcYzZEP1d2rsqamDAqXVarm9iD+b/xfnv8AkXGl03J7Uh9PCGiylQhVpYAhCEACEIQAIQhADXsBXH616gw1V5GWin+uBk/seOvjtXZIIT67JVy5ovDGyipLDPPuldB1FI/DMwtz8l4zjdwd+m1YbV6CrdGRytLXta5pyLXAEHuK4XTXJiw3dTOMRz8h13Rnh1t9qvtPxWL6WrHxK23RtdYFdhSNWfX6tVlPfnIXlo+mzy2+zMLXsI3q1hZCazF5IUoSj0aJWqRqjaFI0HcUrGYJWqRqja07j6lKxjtxTWJgkaVK0psdO49Sk+Lb0pG33NzJXNyQcrHtKyoacnM2a3rLssk+jo55PmacgfaTeQOIG0re0OppeQ6oe6U7Q3oxD/SNveoV2srh3/75+pIr0s59xqKRzpDhpWYzsdM/KNvD6x7Aul0JquGHnHkySnpSO28APojsW9o9EsYAAALbABYBbBrQFTX6uVvRdF53LSnTRr67sjhpw0ZKVCFEJIIQhAAhCEACEIQAIQhAAhCEACQhKhAEElK13UtTX6p0s3zkMbjvLRi/MM1vUJVJxeU8CNJ7nDVPJtTHoc7H5rzb1G6wX8m5HRqJRxax36BWOkspC1dy/c/ucnRW+4rccn0t/wCYdb0bb+Klj5P3fSqJjwDG/oVYeEIwhOetvf7vsJ6vX4HEwcn8H0+dk8+RxHqC3NDqtBF0I2N4NAPr2rfWQuM7rJ9qTZ0jXGOyMWKga3qWQ1gCchch4IQhAAhCEACEIQAIQhAH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50" name="Picture 26" descr="http://freemove.co.uk/wp-content/uploads/2012/11/Information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64" y="4869160"/>
            <a:ext cx="1240020" cy="12400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92" y="756023"/>
            <a:ext cx="1360364" cy="1169489"/>
          </a:xfrm>
          <a:prstGeom prst="rect">
            <a:avLst/>
          </a:prstGeom>
        </p:spPr>
      </p:pic>
      <p:pic>
        <p:nvPicPr>
          <p:cNvPr id="1058" name="Picture 34" descr="https://businessservices.ucf.edu/images/main-im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580189"/>
            <a:ext cx="2076602" cy="115366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2775" y="769938"/>
            <a:ext cx="141417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Organisation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0472" y="4217269"/>
            <a:ext cx="173477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Business Services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98488" y="5739848"/>
            <a:ext cx="114005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IS Services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90880" y="4202653"/>
            <a:ext cx="135806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Applications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49597" y="4202653"/>
            <a:ext cx="254268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Application Components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29333" y="4202638"/>
            <a:ext cx="146867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Infrastructure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95636" y="1595993"/>
            <a:ext cx="10198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Products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043572" y="1740846"/>
            <a:ext cx="164019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Product Aliases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061851" y="3157023"/>
            <a:ext cx="9607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272913" y="1740846"/>
            <a:ext cx="619779" cy="9680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978488" y="1780825"/>
            <a:ext cx="472283" cy="733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2818134" y="4058445"/>
            <a:ext cx="480354" cy="7616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753267" y="4058445"/>
            <a:ext cx="480353" cy="8107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438544" y="4058445"/>
            <a:ext cx="298432" cy="7616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495225" y="3247086"/>
            <a:ext cx="11610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147134" y="3261115"/>
            <a:ext cx="8964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4325483" y="1844824"/>
            <a:ext cx="339485" cy="6337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043572" y="1844824"/>
            <a:ext cx="247522" cy="6618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889104" y="1303443"/>
            <a:ext cx="969562" cy="65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Program Files (x86)\Microsoft Office\MEDIA\CAGCAT10\j0205462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206" y="4724549"/>
            <a:ext cx="1165293" cy="1159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8121352" y="5739848"/>
            <a:ext cx="10118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Location</a:t>
            </a:r>
          </a:p>
        </p:txBody>
      </p:sp>
      <p:cxnSp>
        <p:nvCxnSpPr>
          <p:cNvPr id="66" name="Straight Connector 65"/>
          <p:cNvCxnSpPr>
            <a:stCxn id="1027" idx="0"/>
          </p:cNvCxnSpPr>
          <p:nvPr/>
        </p:nvCxnSpPr>
        <p:spPr>
          <a:xfrm flipV="1">
            <a:off x="7682853" y="4058445"/>
            <a:ext cx="457938" cy="6661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12775" y="5279964"/>
            <a:ext cx="131318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Information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98" y="2545605"/>
            <a:ext cx="1149122" cy="1581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003" y="778987"/>
            <a:ext cx="1124388" cy="118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3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003" y="778987"/>
            <a:ext cx="1124388" cy="118633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923" y="831450"/>
            <a:ext cx="1165227" cy="101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98" y="2545605"/>
            <a:ext cx="1149122" cy="1581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4949597" y="4202653"/>
            <a:ext cx="254268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Application Components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2061851" y="3157023"/>
            <a:ext cx="9607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978488" y="1780825"/>
            <a:ext cx="472283" cy="733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818134" y="4058445"/>
            <a:ext cx="480354" cy="7616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6" descr="http://freemove.co.uk/wp-content/uploads/2012/11/Information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64" y="4869160"/>
            <a:ext cx="1240020" cy="12400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92" y="756023"/>
            <a:ext cx="1360364" cy="1169489"/>
          </a:xfrm>
          <a:prstGeom prst="rect">
            <a:avLst/>
          </a:prstGeom>
        </p:spPr>
      </p:pic>
      <p:pic>
        <p:nvPicPr>
          <p:cNvPr id="40" name="Picture 34" descr="https://businessservices.ucf.edu/images/main-ima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580189"/>
            <a:ext cx="2076602" cy="115366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12775" y="769938"/>
            <a:ext cx="141417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Organisation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0472" y="4217269"/>
            <a:ext cx="173477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Business Services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0087" y="5279964"/>
            <a:ext cx="131318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Information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1272913" y="1740846"/>
            <a:ext cx="619779" cy="9680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753267" y="4058445"/>
            <a:ext cx="480353" cy="8107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121352" y="5739848"/>
            <a:ext cx="10118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Location</a:t>
            </a:r>
          </a:p>
        </p:txBody>
      </p:sp>
      <p:pic>
        <p:nvPicPr>
          <p:cNvPr id="36" name="Picture 16" descr="http://techo-ecco.com/blog/wp-content/uploads/2011/04/hierarch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161" y="2414988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8129333" y="4202638"/>
            <a:ext cx="146867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Infrastructure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595636" y="1595993"/>
            <a:ext cx="10198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Products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043572" y="1740846"/>
            <a:ext cx="164019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Product Aliases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95225" y="3247086"/>
            <a:ext cx="11610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147134" y="3261115"/>
            <a:ext cx="8964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4325483" y="1844824"/>
            <a:ext cx="339485" cy="6337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043572" y="1844824"/>
            <a:ext cx="247522" cy="6618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889104" y="1303443"/>
            <a:ext cx="969562" cy="65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3" descr="C:\Program Files (x86)\Microsoft Office\MEDIA\CAGCAT10\j0205462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206" y="4724549"/>
            <a:ext cx="1165293" cy="1159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6" name="Straight Connector 65"/>
          <p:cNvCxnSpPr>
            <a:stCxn id="64" idx="0"/>
          </p:cNvCxnSpPr>
          <p:nvPr/>
        </p:nvCxnSpPr>
        <p:spPr>
          <a:xfrm flipV="1">
            <a:off x="7682853" y="4058445"/>
            <a:ext cx="457938" cy="6661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5552" y="718456"/>
            <a:ext cx="9890448" cy="55661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Looking for Application Duplication</a:t>
            </a:r>
          </a:p>
        </p:txBody>
      </p:sp>
      <p:sp>
        <p:nvSpPr>
          <p:cNvPr id="7" name="AutoShape 4" descr="data:image/jpeg;base64,/9j/4AAQSkZJRgABAQAAAQABAAD/2wCEAAkGBg8QERQQERERFBEQERYRGBYRFxYQFRESExAVFRYVEhUjHCkgGBkjGRQWITAgJDMsLi0sFx89NTwqNyYrMCoBCQoKDgwOGg8PFDUkHyAvNSwsLSwyLiwpLSwsKiosLCkpKiwsKSwsLSksKTU0NCspLCopKTQqKS8pLCwpKSksLP/AABEIALoBDwMBIgACEQEDEQH/xAAbAAEAAgMBAQAAAAAAAAAAAAAABAYBAwUHAv/EAEgQAAEDAgIGBgcGAwMNAQAAAAEAAgMEERIhBRMVMVKSBiJBUVTTFBYyYZOj0gcjYnGBkTNysUKhtCQlNDVDRFNVZHR1s8EX/8QAGAEBAQEBAQAAAAAAAAAAAAAAAAECBAP/xAAgEQEAAwABBAMBAAAAAAAAAAAAAQIRAzFBUfAEEjIh/9oADAMBAAIRAxEAPwD3FERAREQEREBERAREQEREBYe8AEkgAC5JyAA3klZWupp2yMdG8Xa9pY4brtcLEfsUEGm6Q00hAbJm7cC17SR1cwC0dU422duN1vl0tTtbjdNEG4cdy9tsN7Yr33XIF1yanohHMAyaonkwtLRcsaQx2EWyaLexv3k39wHx6i0+EjE/Ecy6zL3tNn7O687jb3D33CyIiICIiAiIgj1tfHC0OkJALg0ABz3OcbkNa0AlxsCbAbge5aqbTNPILtlaRdoueqLvALRc9pBGW/NZ0lo7XBlnujfE/WMezCS12BzDkQQQWvcLHv71x5uhEEhxmWZziW3LnNcXYWOjdiyzJDnX7j+yDuM0jCXiMSML3YiGhwJODDjsPdjbf+YKQuPo7oxDBI2SMuu1hZY4bEEMuTle/UGa7CAiIgIiICIiAiIgIiICIiAiIgIiICIiAiIgLn9IZ3MpKh7CWvZTyuaRva5sTiCPyIXQXI6X1DGUNU57mtHo0rbuIaLuic1oue0kgAe9B5noahhkLHMllp67VtfrmSOL5Q5jTeRzicYPa19x+WSkPGlqOYSMmneXEN+8c+qjlzyD2E9U/wAuD3E7ls0NSxSRtikAxtZE7he0ejxdZp3jMFWSmqXR0r2ue52rqTEHOtiLWSRkAnt3qTGR1ecS6XR3pU6of6PPA+CpEZkwnrxyMa5rXOifvyL23a4AjF271YV5n0c0tGdLsD3taXUs7G4iG43umpyGt73ENcbb8ivTEhuBERVRERBU/tIqHtpomsc5utq4onYXOjL2OxXYXAggGwvYhVHRWiWOa40FRLTOdlJDFIY2PcO/fhdl7TbOPbdWn7SZ2COljLm4318Ja24xODcRcQN5ABzPYuFRUkcsYkaS2WOL24zhcHsbctf35jcUze7FpnUfQ+ktL0curDZJ25uMUznyAi+ZjnN3M/XE3Pc3evQ9A6eZVsc5rJI3xP1ckcoAdHJga+xIJDhhe0ggkZqv6S0kRFA4nN8GM9ly6NhJUf7MNIRvNazG3WelB+C4xYPRYGh2HfhxNIv3grMdcWJXtERaaEREBERAREQVvpL6Zr4dV6TqcDv9F1V/SNZHg12PLVYMfu33zwrjUtdpyNzG6nGHSAOdJ1jhwxZZO6osZTi72N7876iCn6Im0tNK1lUDHE+CQOMLAy0j4aR7etjcWua99QwHcdX+S5sUunKeKLAx8sjoYzIagiQslJnLmhrSBa4hBtuDj+Y9CRBztBy1Loy6pDWyGWWzWjDhibK5sd+scRLWh18va3BdFEQEREBERAREQF5z9qGlxTVNDMY2ytZHUODXZjFjphjZ2B4YXEO7BfsumldKy109RSulMcVPK6M08RdHJMwAWknfk8xuvkxlgRvcQuPXdHHNjMUJAiJx+jSYjDjFyHwFvXppM8nR3aO0OzUmU11YtHw1TWzU1yHDWaonVSxF2ZMLuz+X2fySrZIKbURmR9RLUOfhe20guGdZ/YR1b4gbf0VV0dpuoppBSugeXFt4yWtLiGuALYwxzRObf2oOt3syIVyh+0KljhsXunqXPc1sEN5JyBa2saWMMQzzMgbbvNrps5jP17ubX9GoKeEmWPXPdhu1/WL3FwGZtlb8OeXYrR9m2lxNQxNdI50jNY04yXOLWzva3rEkuAAAvmcs1SquOprTiq3COI7qaBxsR3TzZGT+Vtm/mrh0R0G9jmvwauKNpa1oGAEEWAa3saFIjGojFwREWlFglaa6oMcT5A0vLGOeGje8taSGj3m1v1XmQJ0rG2eolbOxwyhjuKeBxGbSy93yN3Y5MwfZaFJnEadNaeig0tVxzwiRk74oi4C8kbTSw4WtPAXF5wi2YJGYK6U2gzYyROkkaWkY4SBMBb2ZWGwkH7FcDTOgpyAQ4zCIWZrSPSIG3xYGTPyljvb7qbO/suac1jQvS2XE9jonsdTkiRwZI0jqAtc9oDpIW3NiXsey97OyzkTMTsMzES7+lKJ9S+GnhLiyKFjJHsBbhAYARc+y7q7t4XE6WUUNFDjjZaaNrnslYS10BbbNrxmSd2Zse0FWPSH2hQljYqICrnLGlxjcBBES0G804GG/4WXPuC4Eeh3zyCSqf6RLe7WNaRBEezVxZ4j+J9z+SYuPWKKtZM3Gw3F7dxB7iFIXE6L6MkhY50mRkI6vaAL5n3m67a00IiICIiAiIgIiICIiAiIgIiICIiAiIg5WnOjNNWAGVhEjPYljOrmiP4JBmB7jcHtBVaqqGqpMqhrqmnH+8QMvNGO+pphlIPxx397Qr0iDyHT9fDVxvp6VrKjWCzp3gimhOGwcxxGKaZu8YcmnhXoHRiLW07Ncxr3Ma2LG9oJlaxoGI3991FlaDplrSLt2Y51jmMXpjM7d/vVoAUwaY6KJubY2A+5oC3IioIiICr2mehcMzzPC51NVHfLEBaT3Txnqyj8+t3EKwogoFVUPpsq9jYbbqmPE+lf/ADOzdTO9zsuwOKr09Samoglpo8EdNK2VtRM0xyzAXuyni3shdfMuzd3HevXyFWuirQanSVxfDXtAvnhHoNMbDuzJP6qYmOxS0kcjGukhjDnAOILRk45nsUqKnYz2Wtb/ACgBbEVUREQEREBERAREQcar0+9sr4mQF+rwguL2Mzc3FYA57itfrBP4X50a0VdLUNqJntgfIyQxkFjoh7MQaQQ54O8L4tU+El54PMQSvWCfwvzo09YJ/C/OjUW1T4SXng8xLVPhJeeDzEEr1gn8L86NPWCfwvzmKLap8JLzweYlqnwkvPB5iCV6wT+F+dGnrBP4X50ai2qfCS88HmJap8JLzweYglesE/hfnRp6wT+F+dGotqnwkvPB5iWqfCS88HmIJXrBP4X50aesE/hfnRqLap8JLzweYlqnwkvPB5iCV6wT+F+dGnrBP4X50ai2qfCS88HmJap8JLzweYghmap9PFZ6OMAozTYdazFiM7ZL7rWs1db1gn8L85ii2qfCS88HmJap8JLzweYglesE/hfnRp6wT+F+cxRbVPhJeeDzEtU+El54PMQSvWCfwvzo09YJ/C/OjUW1T4SXng8xRBpOT0g0vos2uEIntigtqzIWA31m/EDkg6vrBP4X50aesE/hfnRqLap8JLzweYlqnwkvPB5iCV6wT+F+cxcrQ1RUwS1chpwRVVInaBMy7Wimhis7LfeMn9QpdqnwkvPB5iWqfCS88HmIJXrBP4X50aesE/hfnRqLap8JLzweYlqnwkvPB5iCV6wT+F+dGnrBP4X50ai2qfCS88HmJap8JLzweYglesE/hfnRp6wT+F+dGotqnwkvPB5iWqfCS88HmIJXrBP4X50aesE/hfnMUW1T4SXng8xLVPhJeeDzEEr1gn8L86NbqDTj5JRE+EsLmPeDjbIPuywEG27+IFz7VPhJeeDzFu0ZSzmpZI+B0bGRStJe6N13PdDYANcT/YKCwoiICIiAiIgIiICIiAiIgIiICIiAiIgKrg2004n/AJUz/GPU/S/SiKF+oja+eqIuIIbFzQdzpnHqxM/E4i/ZfcqvV9GH1Uxqa4tc90Yi1EWL0dkbXl4a++c5DiTdwAvuaFm1oquPQUXnxlqtGRvmgfrKWFjpHU9Q5zg1jG4iKabNzDYGzXYm92FX6CUPa1w3OaHZ+8XStotH8MfaIi0giIgIiICIiAiIgIiIPl0gFgSAXGwvlc2JsO/IH9l9Kt9JejE1XPBMydsYpCJGNLMWKXWscS43yBYwsyztI9V6j6GaTtCH1Bbe7n/ezP1TgIgH/wATryEtcbfw8t2ZQehRzNd7LmutvwkG1wDn+hB/VZfI0WuQLmwubXJ3Ae9Umi6B1UOrDKpuFh9n75jWkQwMD2hsjcRBieLOytKfffRS/Z5Vtwl1Z94G4dYDI57AJXSNDLuzsXuOfcO8oL+o8OkYXnCyWNx7mua49vYD7j+yq2j+htUx8cjqp33b2uDGPnLGNEt3sGKQl4cy4697YzbIBfFb0BkOtMEzITLUSzXjYWHDJTsjDCQe9rs+55tmguiLhdGOj8lKHmWd8z36sAuc92BrIWNwgE29sPNwATcX3LuoCIiAiIgIiICIiAsFZWCgoHR/SskE1WNUJIn1tS86sXmxNnLcm/7Tq2yFyLbtyuMmAtDgD1gDZwLSLjtBzB9xVK0VA6SWdvUMe0akvDwcxrnZsPY73i391jba6TCAO5oGefYvD7ddVWem0/8AkdUP+lmHyXK0VTJjRWgNpjC3ARlZ2EW7R/UKldLpL0lT/wBtN/6nK6y1D20YfFm8QtLbDHc4RuHapwzurZyZH6WY6QANfd7i0ta3ARh7Q6XE0Cwwi/WcXXsN0vQ09cNY6dsh6oc1lo88MQFg4EWLnAnPi7Ny10OkK1kM08wxNDSWMw9fEJHjc1oIZhwb7nI5qD63VZcw+j4G2OMObIbZsGtJDMowS7Lf1D2ZjoZamVul4LRPaHvDZJi4WmY4F0Ti0v6paG45gGgE9Vgz7d0b9JPdFIWyn2SGnDC0guBcZQ2QhpzcLOD7tDbYXElZpOlVbghx0pLngAmz2kkRxF3VwXabyONrHKJ3b7MzQ3SaaaRjHwFgdE5xdZ9g5rnDuths0Z53LuzIENVNU6WwY3RtxNaCGWYDI5z7OBdi6uEZjvFv1+DNpU6wPYcLS/8AgiNr3gNcGCJzjZuLqG5BsS79Nw6Uz6hsvozhKZcBitLdsef3pOD2QBjta+HL2uqt401IamRgcNUyO+cTx1iGYcJ3vzc69gBYtAuQ5Bo0JFXCVutMpZhN8Zbg1eEYW2uXGQSYusd7QL5mwsyqWjNPVb3xA9Zr3Nt905hkY4kPx5kRFgAdbPJwBubq2oCIiAiIgIiICIiAiIgIiICIiAiIgIiICIiAhREHldbFU0ddILhrpp5ZYw72KlkkhkAYTk6RuIgsyfldtwcrF0o0/FThutJ1kjW4Y2NLpZHYRcRx+0f6DtKtdbQxTMMc0bJI3ZFsjQ9rvzaciqZD0apItK6iOFrY30DpSG3uXNqWMbZ17hoaT1Rl7l5zx6uqxURVFWCJyYYHZGGN15JGneKiUbgeBn6uO5eidEIJGQnECGE9QHKwtmQO5TqfQdNGbtibcdpu7+qnrVaxWMhBERaBERAREQEREBERAREQcGr0zUa6SONkOGLALyOfclzA7cG2AzXxtat4aXml+lfVXomp10skYhc2UsPXe9hBbGGkWDCDuXx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XOMdX6YKz/JrimdTYLy2s6ZsmK+H8NrLobOreCm+LJ5S55qKv0sUeqgxmnNTi1r8OFsrY8P8K97uug6O1q3hpeaX6U2tW8NLzS/SsbOreCm+LJ5SbOreCm+LJ5SDO1q3hpeaX6U2tW8NLzS/SsbOreCm+LJ5SbOreCm+LJ5SDO1q3hpeaX6U2tW8NLzS/SsbOreCm+LJ5SbOreCm+LJ5SDO1q3hpeaX6U2tW8NLzS/SsbOreCm+LJ5SbOreCm+LJ5SDO1q3hpeaX6U2tW8NLzS/SsbOreCm+LJ5SbOreCm+LJ5SDO1q3hpeaX6U2tW8NLzS/SsbOreCm+LJ5SbOreCm+LJ5SDO1q3hpeaX6Vu0fped07YpWw2fHI8GMvJBjdGLEFoyOs/uWjZ1bwU3xZPKW3R2i6gTtllEIayORlo3OeSZHRHtYLAas/ug7qIiAiIgIiICIiAiIgIiICIiAiIgIiICrD/8AXTP/ABcn+MjW3pF0iqI5RS0kLJKgxa9zpSWxQRY8DXPt1nuc4EBot7JuRbOiaRdpptT6X6REJRCYbRwAM1ZkDyLOcT7TRndelOO1+jzvy1p+nrqLzLQf2l1kc0cNfFE6OWRsQmha6JzHvcGsMkZLgWlxAu05X3L01S9LUnLQtOSt42siIiw2IiICIiAiIgIiICIiDg6d6VNpJRGYXvaItc97S0auPWtjvhJu7N17DsB37lo//QaLEWgykMEpc4RuswwugBacr3PpEdsrZ52XWrdBU08jJZYmPki9lzhe1nB4y3Gzmg59oBUMdC9HABopYgAbiwIsfu92eVtTFbu1bbbggi13TQMLHMhdJBLRyVrZQ9rBqYmMc67D1r/eR5Wv1j3KRR9NqKaQRRvc95lMQDWPILm4rm9rYBgf1t3V/K846CpSxsepZgZA6ma22TYJA0PjH4SGMy/CFil6P0sT9ZHCxr8bpLgbnPBDiO69zu7z3lB0EREBERAREQEREBERAREQEREHm3SiZ7dORYHvYTQRi7Da49JnyI3Ee43Cten34YsTQzEQDctxD9rhVPpc0jTlOTkJKINbf+05lRKXhveQHtJHcVa+kf8ABH8v/wAXTXMp73clpnb+9nmE9W+Z5MhBwT02EABob/nCAbh2277r2PStdqIXy4cWBt8N8OI3sBexsvDqifCHgGz3zQNYBvc8VkT7NHbZrHH8gV6voPSjqnHBO1sjCw3JAIIvazxuIN1r5cZyZHhn4UzPHs+WarptFCJBLG/WxawFkZEgLo4TKA12XtMGRIFiCDbtmHpLG5s5jY976YgFm4uLnFowkXv1muFhc9XIEkAyToGkIANPDYAgdRuQdiv2duJ3M7vK+26HpgHtEMQEos8YW2eLk2cLZ5ucf1K5Ha5lN0xhIGMOa4u1Zwgva2QvcGxkkBwcQ0mxAI7bHJbB0tpySAJSGk3IYbNawML3H8LdYy5HGPfabsKl/wCBF7JZ7DfZJJI3dpcf3Pes7FprNGohsx2JowNs1wAFwLb7Nb+w7kDROlo6mPWR4rXw9YWN7A/rkQcu9TVppaSOJuCNjWNvezQGi5W5AREQEREBERAREQEREBERAREQEREBERAREQEREBERBB0voSmq2aqoiZIy+IBwza4bnMdva73ixXFn+z+Fwwir0i1m7AKqV4A7gXYj/erQiCqaM+zPR1O7WNZI6Q5F8sjpXkHeMZzAPusrLS0ccQwxtDR7u38z2rciGYIiICIiAiIgIiICIiAiI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data:image/jpeg;base64,/9j/4AAQSkZJRgABAQAAAQABAAD/2wCEAAkGBg8QERQQERERFBEQERYRGBYRFxYQFRESExAVFRYVEhUjHCkgGBkjGRQWITAgJDMsLi0sFx89NTwqNyYrMCoBCQoKDgwOGg8PFDUkHyAvNSwsLSwyLiwpLSwsKiosLCkpKiwsKSwsLSksKTU0NCspLCopKTQqKS8pLCwpKSksLP/AABEIALoBDwMBIgACEQEDEQH/xAAbAAEAAgMBAQAAAAAAAAAAAAAABAYBAwUHAv/EAEgQAAEDAgIGBgcGAwMNAQAAAAEAAgMEERIhBRMVMVKSBiJBUVTTFBYyYZOj0gcjYnGBkTNysUKhtCQlNDVDRFNVZHR1s8EX/8QAGAEBAQEBAQAAAAAAAAAAAAAAAAECBAP/xAAgEQEAAwABBAMBAAAAAAAAAAAAAQIRAzFBUfAEEjIh/9oADAMBAAIRAxEAPwD3FERAREQEREBERAREQEREBYe8AEkgAC5JyAA3klZWupp2yMdG8Xa9pY4brtcLEfsUEGm6Q00hAbJm7cC17SR1cwC0dU422duN1vl0tTtbjdNEG4cdy9tsN7Yr33XIF1yanohHMAyaonkwtLRcsaQx2EWyaLexv3k39wHx6i0+EjE/Ecy6zL3tNn7O687jb3D33CyIiICIiAiIgj1tfHC0OkJALg0ABz3OcbkNa0AlxsCbAbge5aqbTNPILtlaRdoueqLvALRc9pBGW/NZ0lo7XBlnujfE/WMezCS12BzDkQQQWvcLHv71x5uhEEhxmWZziW3LnNcXYWOjdiyzJDnX7j+yDuM0jCXiMSML3YiGhwJODDjsPdjbf+YKQuPo7oxDBI2SMuu1hZY4bEEMuTle/UGa7CAiIgIiICIiAiIgIiICIiAiIgIiICIiAiIgLn9IZ3MpKh7CWvZTyuaRva5sTiCPyIXQXI6X1DGUNU57mtHo0rbuIaLuic1oue0kgAe9B5noahhkLHMllp67VtfrmSOL5Q5jTeRzicYPa19x+WSkPGlqOYSMmneXEN+8c+qjlzyD2E9U/wAuD3E7ls0NSxSRtikAxtZE7he0ejxdZp3jMFWSmqXR0r2ue52rqTEHOtiLWSRkAnt3qTGR1ecS6XR3pU6of6PPA+CpEZkwnrxyMa5rXOifvyL23a4AjF271YV5n0c0tGdLsD3taXUs7G4iG43umpyGt73ENcbb8ivTEhuBERVRERBU/tIqHtpomsc5utq4onYXOjL2OxXYXAggGwvYhVHRWiWOa40FRLTOdlJDFIY2PcO/fhdl7TbOPbdWn7SZ2COljLm4318Ja24xODcRcQN5ABzPYuFRUkcsYkaS2WOL24zhcHsbctf35jcUze7FpnUfQ+ktL0curDZJ25uMUznyAi+ZjnN3M/XE3Pc3evQ9A6eZVsc5rJI3xP1ckcoAdHJga+xIJDhhe0ggkZqv6S0kRFA4nN8GM9ly6NhJUf7MNIRvNazG3WelB+C4xYPRYGh2HfhxNIv3grMdcWJXtERaaEREBERAREQVvpL6Zr4dV6TqcDv9F1V/SNZHg12PLVYMfu33zwrjUtdpyNzG6nGHSAOdJ1jhwxZZO6osZTi72N7876iCn6Im0tNK1lUDHE+CQOMLAy0j4aR7etjcWua99QwHcdX+S5sUunKeKLAx8sjoYzIagiQslJnLmhrSBa4hBtuDj+Y9CRBztBy1Loy6pDWyGWWzWjDhibK5sd+scRLWh18va3BdFEQEREBERAREQF5z9qGlxTVNDMY2ytZHUODXZjFjphjZ2B4YXEO7BfsumldKy109RSulMcVPK6M08RdHJMwAWknfk8xuvkxlgRvcQuPXdHHNjMUJAiJx+jSYjDjFyHwFvXppM8nR3aO0OzUmU11YtHw1TWzU1yHDWaonVSxF2ZMLuz+X2fySrZIKbURmR9RLUOfhe20guGdZ/YR1b4gbf0VV0dpuoppBSugeXFt4yWtLiGuALYwxzRObf2oOt3syIVyh+0KljhsXunqXPc1sEN5JyBa2saWMMQzzMgbbvNrps5jP17ubX9GoKeEmWPXPdhu1/WL3FwGZtlb8OeXYrR9m2lxNQxNdI50jNY04yXOLWzva3rEkuAAAvmcs1SquOprTiq3COI7qaBxsR3TzZGT+Vtm/mrh0R0G9jmvwauKNpa1oGAEEWAa3saFIjGojFwREWlFglaa6oMcT5A0vLGOeGje8taSGj3m1v1XmQJ0rG2eolbOxwyhjuKeBxGbSy93yN3Y5MwfZaFJnEadNaeig0tVxzwiRk74oi4C8kbTSw4WtPAXF5wi2YJGYK6U2gzYyROkkaWkY4SBMBb2ZWGwkH7FcDTOgpyAQ4zCIWZrSPSIG3xYGTPyljvb7qbO/suac1jQvS2XE9jonsdTkiRwZI0jqAtc9oDpIW3NiXsey97OyzkTMTsMzES7+lKJ9S+GnhLiyKFjJHsBbhAYARc+y7q7t4XE6WUUNFDjjZaaNrnslYS10BbbNrxmSd2Zse0FWPSH2hQljYqICrnLGlxjcBBES0G804GG/4WXPuC4Eeh3zyCSqf6RLe7WNaRBEezVxZ4j+J9z+SYuPWKKtZM3Gw3F7dxB7iFIXE6L6MkhY50mRkI6vaAL5n3m67a00IiICIiAiIgIiICIiAiIgIiICIiAiIg5WnOjNNWAGVhEjPYljOrmiP4JBmB7jcHtBVaqqGqpMqhrqmnH+8QMvNGO+pphlIPxx397Qr0iDyHT9fDVxvp6VrKjWCzp3gimhOGwcxxGKaZu8YcmnhXoHRiLW07Ncxr3Ma2LG9oJlaxoGI3991FlaDplrSLt2Y51jmMXpjM7d/vVoAUwaY6KJubY2A+5oC3IioIiICr2mehcMzzPC51NVHfLEBaT3Txnqyj8+t3EKwogoFVUPpsq9jYbbqmPE+lf/ADOzdTO9zsuwOKr09Samoglpo8EdNK2VtRM0xyzAXuyni3shdfMuzd3HevXyFWuirQanSVxfDXtAvnhHoNMbDuzJP6qYmOxS0kcjGukhjDnAOILRk45nsUqKnYz2Wtb/ACgBbEVUREQEREBERAREQcar0+9sr4mQF+rwguL2Mzc3FYA57itfrBP4X50a0VdLUNqJntgfIyQxkFjoh7MQaQQ54O8L4tU+El54PMQSvWCfwvzo09YJ/C/OjUW1T4SXng8xLVPhJeeDzEEr1gn8L86NPWCfwvzmKLap8JLzweYlqnwkvPB5iCV6wT+F+dGnrBP4X50ai2qfCS88HmJap8JLzweYglesE/hfnRp6wT+F+dGotqnwkvPB5iWqfCS88HmIJXrBP4X50aesE/hfnRqLap8JLzweYlqnwkvPB5iCV6wT+F+dGnrBP4X50ai2qfCS88HmJap8JLzweYghmap9PFZ6OMAozTYdazFiM7ZL7rWs1db1gn8L85ii2qfCS88HmJap8JLzweYglesE/hfnRp6wT+F+cxRbVPhJeeDzEtU+El54PMQSvWCfwvzo09YJ/C/OjUW1T4SXng8xRBpOT0g0vos2uEIntigtqzIWA31m/EDkg6vrBP4X50aesE/hfnRqLap8JLzweYlqnwkvPB5iCV6wT+F+cxcrQ1RUwS1chpwRVVInaBMy7Wimhis7LfeMn9QpdqnwkvPB5iWqfCS88HmIJXrBP4X50aesE/hfnRqLap8JLzweYlqnwkvPB5iCV6wT+F+dGnrBP4X50ai2qfCS88HmJap8JLzweYglesE/hfnRp6wT+F+dGotqnwkvPB5iWqfCS88HmIJXrBP4X50aesE/hfnMUW1T4SXng8xLVPhJeeDzEEr1gn8L86NbqDTj5JRE+EsLmPeDjbIPuywEG27+IFz7VPhJeeDzFu0ZSzmpZI+B0bGRStJe6N13PdDYANcT/YKCwoiICIiAiIgIiICIiAiIgIiICIiAiIgKrg2004n/AJUz/GPU/S/SiKF+oja+eqIuIIbFzQdzpnHqxM/E4i/ZfcqvV9GH1Uxqa4tc90Yi1EWL0dkbXl4a++c5DiTdwAvuaFm1oquPQUXnxlqtGRvmgfrKWFjpHU9Q5zg1jG4iKabNzDYGzXYm92FX6CUPa1w3OaHZ+8XStotH8MfaIi0giIgIiICIiAiIgIiIPl0gFgSAXGwvlc2JsO/IH9l9Kt9JejE1XPBMydsYpCJGNLMWKXWscS43yBYwsyztI9V6j6GaTtCH1Bbe7n/ezP1TgIgH/wATryEtcbfw8t2ZQehRzNd7LmutvwkG1wDn+hB/VZfI0WuQLmwubXJ3Ae9Umi6B1UOrDKpuFh9n75jWkQwMD2hsjcRBieLOytKfffRS/Z5Vtwl1Z94G4dYDI57AJXSNDLuzsXuOfcO8oL+o8OkYXnCyWNx7mua49vYD7j+yq2j+htUx8cjqp33b2uDGPnLGNEt3sGKQl4cy4697YzbIBfFb0BkOtMEzITLUSzXjYWHDJTsjDCQe9rs+55tmguiLhdGOj8lKHmWd8z36sAuc92BrIWNwgE29sPNwATcX3LuoCIiAiIgIiICIiAsFZWCgoHR/SskE1WNUJIn1tS86sXmxNnLcm/7Tq2yFyLbtyuMmAtDgD1gDZwLSLjtBzB9xVK0VA6SWdvUMe0akvDwcxrnZsPY73i391jba6TCAO5oGefYvD7ddVWem0/8AkdUP+lmHyXK0VTJjRWgNpjC3ARlZ2EW7R/UKldLpL0lT/wBtN/6nK6y1D20YfFm8QtLbDHc4RuHapwzurZyZH6WY6QANfd7i0ta3ARh7Q6XE0Cwwi/WcXXsN0vQ09cNY6dsh6oc1lo88MQFg4EWLnAnPi7Ny10OkK1kM08wxNDSWMw9fEJHjc1oIZhwb7nI5qD63VZcw+j4G2OMObIbZsGtJDMowS7Lf1D2ZjoZamVul4LRPaHvDZJi4WmY4F0Ti0v6paG45gGgE9Vgz7d0b9JPdFIWyn2SGnDC0guBcZQ2QhpzcLOD7tDbYXElZpOlVbghx0pLngAmz2kkRxF3VwXabyONrHKJ3b7MzQ3SaaaRjHwFgdE5xdZ9g5rnDuths0Z53LuzIENVNU6WwY3RtxNaCGWYDI5z7OBdi6uEZjvFv1+DNpU6wPYcLS/8AgiNr3gNcGCJzjZuLqG5BsS79Nw6Uz6hsvozhKZcBitLdsef3pOD2QBjta+HL2uqt401IamRgcNUyO+cTx1iGYcJ3vzc69gBYtAuQ5Bo0JFXCVutMpZhN8Zbg1eEYW2uXGQSYusd7QL5mwsyqWjNPVb3xA9Zr3Nt905hkY4kPx5kRFgAdbPJwBubq2oCIiAiIgIiICIiAiIgIiICIiAiIgIiICIiAhREHldbFU0ddILhrpp5ZYw72KlkkhkAYTk6RuIgsyfldtwcrF0o0/FThutJ1kjW4Y2NLpZHYRcRx+0f6DtKtdbQxTMMc0bJI3ZFsjQ9rvzaciqZD0apItK6iOFrY30DpSG3uXNqWMbZ17hoaT1Rl7l5zx6uqxURVFWCJyYYHZGGN15JGneKiUbgeBn6uO5eidEIJGQnECGE9QHKwtmQO5TqfQdNGbtibcdpu7+qnrVaxWMhBERaBERAREQEREBERAREQcGr0zUa6SONkOGLALyOfclzA7cG2AzXxtat4aXml+lfVXomp10skYhc2UsPXe9hBbGGkWDCDuXx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XOMdX6YKz/JrimdTYLy2s6ZsmK+H8NrLobOreCm+LJ5S55qKv0sUeqgxmnNTi1r8OFsrY8P8K97uug6O1q3hpeaX6U2tW8NLzS/SsbOreCm+LJ5SbOreCm+LJ5SDO1q3hpeaX6U2tW8NLzS/SsbOreCm+LJ5SbOreCm+LJ5SDO1q3hpeaX6U2tW8NLzS/SsbOreCm+LJ5SbOreCm+LJ5SDO1q3hpeaX6U2tW8NLzS/SsbOreCm+LJ5SbOreCm+LJ5SDO1q3hpeaX6U2tW8NLzS/SsbOreCm+LJ5SbOreCm+LJ5SDO1q3hpeaX6U2tW8NLzS/SsbOreCm+LJ5SbOreCm+LJ5SDO1q3hpeaX6Vu0fped07YpWw2fHI8GMvJBjdGLEFoyOs/uWjZ1bwU3xZPKW3R2i6gTtllEIayORlo3OeSZHRHtYLAas/ug7qIiAiIgIiICIiAiIgIiICIiAiIgIiICrD/8AXTP/ABcn+MjW3pF0iqI5RS0kLJKgxa9zpSWxQRY8DXPt1nuc4EBot7JuRbOiaRdpptT6X6REJRCYbRwAM1ZkDyLOcT7TRndelOO1+jzvy1p+nrqLzLQf2l1kc0cNfFE6OWRsQmha6JzHvcGsMkZLgWlxAu05X3L01S9LUnLQtOSt42siIiw2IiICIiAiIgIiICIiDg6d6VNpJRGYXvaItc97S0auPWtjvhJu7N17DsB37lo//QaLEWgykMEpc4RuswwugBacr3PpEdsrZ52XWrdBU08jJZYmPki9lzhe1nB4y3Gzmg59oBUMdC9HABopYgAbiwIsfu92eVtTFbu1bbbggi13TQMLHMhdJBLRyVrZQ9rBqYmMc67D1r/eR5Wv1j3KRR9NqKaQRRvc95lMQDWPILm4rm9rYBgf1t3V/K846CpSxsepZgZA6ma22TYJA0PjH4SGMy/CFil6P0sT9ZHCxr8bpLgbnPBDiO69zu7z3lB0EREBERAREQEREBERAREQEREHm3SiZ7dORYHvYTQRi7Da49JnyI3Ee43Cten34YsTQzEQDctxD9rhVPpc0jTlOTkJKINbf+05lRKXhveQHtJHcVa+kf8ABH8v/wAXTXMp73clpnb+9nmE9W+Z5MhBwT02EABob/nCAbh2277r2PStdqIXy4cWBt8N8OI3sBexsvDqifCHgGz3zQNYBvc8VkT7NHbZrHH8gV6voPSjqnHBO1sjCw3JAIIvazxuIN1r5cZyZHhn4UzPHs+WarptFCJBLG/WxawFkZEgLo4TKA12XtMGRIFiCDbtmHpLG5s5jY976YgFm4uLnFowkXv1muFhc9XIEkAyToGkIANPDYAgdRuQdiv2duJ3M7vK+26HpgHtEMQEos8YW2eLk2cLZ5ucf1K5Ha5lN0xhIGMOa4u1Zwgva2QvcGxkkBwcQ0mxAI7bHJbB0tpySAJSGk3IYbNawML3H8LdYy5HGPfabsKl/wCBF7JZ7DfZJJI3dpcf3Pes7FprNGohsx2JowNs1wAFwLb7Nb+w7kDROlo6mPWR4rXw9YWN7A/rkQcu9TVppaSOJuCNjWNvezQGi5W5AREQEREBERAREQEREBERAREQEREBERAREQEREBERBB0voSmq2aqoiZIy+IBwza4bnMdva73ixXFn+z+Fwwir0i1m7AKqV4A7gXYj/erQiCqaM+zPR1O7WNZI6Q5F8sjpXkHeMZzAPusrLS0ccQwxtDR7u38z2rciGYIiICIiAiIgIiICIiAiI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data:image/jpeg;base64,/9j/4AAQSkZJRgABAQAAAQABAAD/2wCEAAkGBg8QERQQERERFBEQERYRGBYRFxYQFRESExAVFRYVEhUjHCkgGBkjGRQWITAgJDMsLi0sFx89NTwqNyYrMCoBCQoKDgwOGg8PFDUkHyAvNSwsLSwyLiwpLSwsKiosLCkpKiwsKSwsLSksKTU0NCspLCopKTQqKS8pLCwpKSksLP/AABEIALoBDwMBIgACEQEDEQH/xAAbAAEAAgMBAQAAAAAAAAAAAAAABAYBAwUHAv/EAEgQAAEDAgIGBgcGAwMNAQAAAAEAAgMEERIhBRMVMVKSBiJBUVTTFBYyYZOj0gcjYnGBkTNysUKhtCQlNDVDRFNVZHR1s8EX/8QAGAEBAQEBAQAAAAAAAAAAAAAAAAECBAP/xAAgEQEAAwABBAMBAAAAAAAAAAAAAQIRAzFBUfAEEjIh/9oADAMBAAIRAxEAPwD3FERAREQEREBERAREQEREBYe8AEkgAC5JyAA3klZWupp2yMdG8Xa9pY4brtcLEfsUEGm6Q00hAbJm7cC17SR1cwC0dU422duN1vl0tTtbjdNEG4cdy9tsN7Yr33XIF1yanohHMAyaonkwtLRcsaQx2EWyaLexv3k39wHx6i0+EjE/Ecy6zL3tNn7O687jb3D33CyIiICIiAiIgj1tfHC0OkJALg0ABz3OcbkNa0AlxsCbAbge5aqbTNPILtlaRdoueqLvALRc9pBGW/NZ0lo7XBlnujfE/WMezCS12BzDkQQQWvcLHv71x5uhEEhxmWZziW3LnNcXYWOjdiyzJDnX7j+yDuM0jCXiMSML3YiGhwJODDjsPdjbf+YKQuPo7oxDBI2SMuu1hZY4bEEMuTle/UGa7CAiIgIiICIiAiIgIiICIiAiIgIiICIiAiIgLn9IZ3MpKh7CWvZTyuaRva5sTiCPyIXQXI6X1DGUNU57mtHo0rbuIaLuic1oue0kgAe9B5noahhkLHMllp67VtfrmSOL5Q5jTeRzicYPa19x+WSkPGlqOYSMmneXEN+8c+qjlzyD2E9U/wAuD3E7ls0NSxSRtikAxtZE7he0ejxdZp3jMFWSmqXR0r2ue52rqTEHOtiLWSRkAnt3qTGR1ecS6XR3pU6of6PPA+CpEZkwnrxyMa5rXOifvyL23a4AjF271YV5n0c0tGdLsD3taXUs7G4iG43umpyGt73ENcbb8ivTEhuBERVRERBU/tIqHtpomsc5utq4onYXOjL2OxXYXAggGwvYhVHRWiWOa40FRLTOdlJDFIY2PcO/fhdl7TbOPbdWn7SZ2COljLm4318Ja24xODcRcQN5ABzPYuFRUkcsYkaS2WOL24zhcHsbctf35jcUze7FpnUfQ+ktL0curDZJ25uMUznyAi+ZjnN3M/XE3Pc3evQ9A6eZVsc5rJI3xP1ckcoAdHJga+xIJDhhe0ggkZqv6S0kRFA4nN8GM9ly6NhJUf7MNIRvNazG3WelB+C4xYPRYGh2HfhxNIv3grMdcWJXtERaaEREBERAREQVvpL6Zr4dV6TqcDv9F1V/SNZHg12PLVYMfu33zwrjUtdpyNzG6nGHSAOdJ1jhwxZZO6osZTi72N7876iCn6Im0tNK1lUDHE+CQOMLAy0j4aR7etjcWua99QwHcdX+S5sUunKeKLAx8sjoYzIagiQslJnLmhrSBa4hBtuDj+Y9CRBztBy1Loy6pDWyGWWzWjDhibK5sd+scRLWh18va3BdFEQEREBERAREQF5z9qGlxTVNDMY2ytZHUODXZjFjphjZ2B4YXEO7BfsumldKy109RSulMcVPK6M08RdHJMwAWknfk8xuvkxlgRvcQuPXdHHNjMUJAiJx+jSYjDjFyHwFvXppM8nR3aO0OzUmU11YtHw1TWzU1yHDWaonVSxF2ZMLuz+X2fySrZIKbURmR9RLUOfhe20guGdZ/YR1b4gbf0VV0dpuoppBSugeXFt4yWtLiGuALYwxzRObf2oOt3syIVyh+0KljhsXunqXPc1sEN5JyBa2saWMMQzzMgbbvNrps5jP17ubX9GoKeEmWPXPdhu1/WL3FwGZtlb8OeXYrR9m2lxNQxNdI50jNY04yXOLWzva3rEkuAAAvmcs1SquOprTiq3COI7qaBxsR3TzZGT+Vtm/mrh0R0G9jmvwauKNpa1oGAEEWAa3saFIjGojFwREWlFglaa6oMcT5A0vLGOeGje8taSGj3m1v1XmQJ0rG2eolbOxwyhjuKeBxGbSy93yN3Y5MwfZaFJnEadNaeig0tVxzwiRk74oi4C8kbTSw4WtPAXF5wi2YJGYK6U2gzYyROkkaWkY4SBMBb2ZWGwkH7FcDTOgpyAQ4zCIWZrSPSIG3xYGTPyljvb7qbO/suac1jQvS2XE9jonsdTkiRwZI0jqAtc9oDpIW3NiXsey97OyzkTMTsMzES7+lKJ9S+GnhLiyKFjJHsBbhAYARc+y7q7t4XE6WUUNFDjjZaaNrnslYS10BbbNrxmSd2Zse0FWPSH2hQljYqICrnLGlxjcBBES0G804GG/4WXPuC4Eeh3zyCSqf6RLe7WNaRBEezVxZ4j+J9z+SYuPWKKtZM3Gw3F7dxB7iFIXE6L6MkhY50mRkI6vaAL5n3m67a00IiICIiAiIgIiICIiAiIgIiICIiAiIg5WnOjNNWAGVhEjPYljOrmiP4JBmB7jcHtBVaqqGqpMqhrqmnH+8QMvNGO+pphlIPxx397Qr0iDyHT9fDVxvp6VrKjWCzp3gimhOGwcxxGKaZu8YcmnhXoHRiLW07Ncxr3Ma2LG9oJlaxoGI3991FlaDplrSLt2Y51jmMXpjM7d/vVoAUwaY6KJubY2A+5oC3IioIiICr2mehcMzzPC51NVHfLEBaT3Txnqyj8+t3EKwogoFVUPpsq9jYbbqmPE+lf/ADOzdTO9zsuwOKr09Samoglpo8EdNK2VtRM0xyzAXuyni3shdfMuzd3HevXyFWuirQanSVxfDXtAvnhHoNMbDuzJP6qYmOxS0kcjGukhjDnAOILRk45nsUqKnYz2Wtb/ACgBbEVUREQEREBERAREQcar0+9sr4mQF+rwguL2Mzc3FYA57itfrBP4X50a0VdLUNqJntgfIyQxkFjoh7MQaQQ54O8L4tU+El54PMQSvWCfwvzo09YJ/C/OjUW1T4SXng8xLVPhJeeDzEEr1gn8L86NPWCfwvzmKLap8JLzweYlqnwkvPB5iCV6wT+F+dGnrBP4X50ai2qfCS88HmJap8JLzweYglesE/hfnRp6wT+F+dGotqnwkvPB5iWqfCS88HmIJXrBP4X50aesE/hfnRqLap8JLzweYlqnwkvPB5iCV6wT+F+dGnrBP4X50ai2qfCS88HmJap8JLzweYghmap9PFZ6OMAozTYdazFiM7ZL7rWs1db1gn8L85ii2qfCS88HmJap8JLzweYglesE/hfnRp6wT+F+cxRbVPhJeeDzEtU+El54PMQSvWCfwvzo09YJ/C/OjUW1T4SXng8xRBpOT0g0vos2uEIntigtqzIWA31m/EDkg6vrBP4X50aesE/hfnRqLap8JLzweYlqnwkvPB5iCV6wT+F+cxcrQ1RUwS1chpwRVVInaBMy7Wimhis7LfeMn9QpdqnwkvPB5iWqfCS88HmIJXrBP4X50aesE/hfnRqLap8JLzweYlqnwkvPB5iCV6wT+F+dGnrBP4X50ai2qfCS88HmJap8JLzweYglesE/hfnRp6wT+F+dGotqnwkvPB5iWqfCS88HmIJXrBP4X50aesE/hfnMUW1T4SXng8xLVPhJeeDzEEr1gn8L86NbqDTj5JRE+EsLmPeDjbIPuywEG27+IFz7VPhJeeDzFu0ZSzmpZI+B0bGRStJe6N13PdDYANcT/YKCwoiICIiAiIgIiICIiAiIgIiICIiAiIgKrg2004n/AJUz/GPU/S/SiKF+oja+eqIuIIbFzQdzpnHqxM/E4i/ZfcqvV9GH1Uxqa4tc90Yi1EWL0dkbXl4a++c5DiTdwAvuaFm1oquPQUXnxlqtGRvmgfrKWFjpHU9Q5zg1jG4iKabNzDYGzXYm92FX6CUPa1w3OaHZ+8XStotH8MfaIi0giIgIiICIiAiIgIiIPl0gFgSAXGwvlc2JsO/IH9l9Kt9JejE1XPBMydsYpCJGNLMWKXWscS43yBYwsyztI9V6j6GaTtCH1Bbe7n/ezP1TgIgH/wATryEtcbfw8t2ZQehRzNd7LmutvwkG1wDn+hB/VZfI0WuQLmwubXJ3Ae9Umi6B1UOrDKpuFh9n75jWkQwMD2hsjcRBieLOytKfffRS/Z5Vtwl1Z94G4dYDI57AJXSNDLuzsXuOfcO8oL+o8OkYXnCyWNx7mua49vYD7j+yq2j+htUx8cjqp33b2uDGPnLGNEt3sGKQl4cy4697YzbIBfFb0BkOtMEzITLUSzXjYWHDJTsjDCQe9rs+55tmguiLhdGOj8lKHmWd8z36sAuc92BrIWNwgE29sPNwATcX3LuoCIiAiIgIiICIiAsFZWCgoHR/SskE1WNUJIn1tS86sXmxNnLcm/7Tq2yFyLbtyuMmAtDgD1gDZwLSLjtBzB9xVK0VA6SWdvUMe0akvDwcxrnZsPY73i391jba6TCAO5oGefYvD7ddVWem0/8AkdUP+lmHyXK0VTJjRWgNpjC3ARlZ2EW7R/UKldLpL0lT/wBtN/6nK6y1D20YfFm8QtLbDHc4RuHapwzurZyZH6WY6QANfd7i0ta3ARh7Q6XE0Cwwi/WcXXsN0vQ09cNY6dsh6oc1lo88MQFg4EWLnAnPi7Ny10OkK1kM08wxNDSWMw9fEJHjc1oIZhwb7nI5qD63VZcw+j4G2OMObIbZsGtJDMowS7Lf1D2ZjoZamVul4LRPaHvDZJi4WmY4F0Ti0v6paG45gGgE9Vgz7d0b9JPdFIWyn2SGnDC0guBcZQ2QhpzcLOD7tDbYXElZpOlVbghx0pLngAmz2kkRxF3VwXabyONrHKJ3b7MzQ3SaaaRjHwFgdE5xdZ9g5rnDuths0Z53LuzIENVNU6WwY3RtxNaCGWYDI5z7OBdi6uEZjvFv1+DNpU6wPYcLS/8AgiNr3gNcGCJzjZuLqG5BsS79Nw6Uz6hsvozhKZcBitLdsef3pOD2QBjta+HL2uqt401IamRgcNUyO+cTx1iGYcJ3vzc69gBYtAuQ5Bo0JFXCVutMpZhN8Zbg1eEYW2uXGQSYusd7QL5mwsyqWjNPVb3xA9Zr3Nt905hkY4kPx5kRFgAdbPJwBubq2oCIiAiIgIiICIiAiIgIiICIiAiIgIiICIiAhREHldbFU0ddILhrpp5ZYw72KlkkhkAYTk6RuIgsyfldtwcrF0o0/FThutJ1kjW4Y2NLpZHYRcRx+0f6DtKtdbQxTMMc0bJI3ZFsjQ9rvzaciqZD0apItK6iOFrY30DpSG3uXNqWMbZ17hoaT1Rl7l5zx6uqxURVFWCJyYYHZGGN15JGneKiUbgeBn6uO5eidEIJGQnECGE9QHKwtmQO5TqfQdNGbtibcdpu7+qnrVaxWMhBERaBERAREQEREBERAREQcGr0zUa6SONkOGLALyOfclzA7cG2AzXxtat4aXml+lfVXomp10skYhc2UsPXe9hBbGGkWDCDuXx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XOMdX6YKz/JrimdTYLy2s6ZsmK+H8NrLobOreCm+LJ5S55qKv0sUeqgxmnNTi1r8OFsrY8P8K97uug6O1q3hpeaX6U2tW8NLzS/SsbOreCm+LJ5SbOreCm+LJ5SDO1q3hpeaX6U2tW8NLzS/SsbOreCm+LJ5SbOreCm+LJ5SDO1q3hpeaX6U2tW8NLzS/SsbOreCm+LJ5SbOreCm+LJ5SDO1q3hpeaX6U2tW8NLzS/SsbOreCm+LJ5SbOreCm+LJ5SDO1q3hpeaX6U2tW8NLzS/SsbOreCm+LJ5SbOreCm+LJ5SDO1q3hpeaX6U2tW8NLzS/SsbOreCm+LJ5SbOreCm+LJ5SDO1q3hpeaX6Vu0fped07YpWw2fHI8GMvJBjdGLEFoyOs/uWjZ1bwU3xZPKW3R2i6gTtllEIayORlo3OeSZHRHtYLAas/ug7qIiAiIgIiICIiAiIgIiICIiAiIgIiICrD/8AXTP/ABcn+MjW3pF0iqI5RS0kLJKgxa9zpSWxQRY8DXPt1nuc4EBot7JuRbOiaRdpptT6X6REJRCYbRwAM1ZkDyLOcT7TRndelOO1+jzvy1p+nrqLzLQf2l1kc0cNfFE6OWRsQmha6JzHvcGsMkZLgWlxAu05X3L01S9LUnLQtOSt42siIiw2IiICIiAiIgIiICIiDg6d6VNpJRGYXvaItc97S0auPWtjvhJu7N17DsB37lo//QaLEWgykMEpc4RuswwugBacr3PpEdsrZ52XWrdBU08jJZYmPki9lzhe1nB4y3Gzmg59oBUMdC9HABopYgAbiwIsfu92eVtTFbu1bbbggi13TQMLHMhdJBLRyVrZQ9rBqYmMc67D1r/eR5Wv1j3KRR9NqKaQRRvc95lMQDWPILm4rm9rYBgf1t3V/K846CpSxsepZgZA6ma22TYJA0PjH4SGMy/CFil6P0sT9ZHCxr8bpLgbnPBDiO69zu7z3lB0EREBERAREQEREBERAREQEREHm3SiZ7dORYHvYTQRi7Da49JnyI3Ee43Cten34YsTQzEQDctxD9rhVPpc0jTlOTkJKINbf+05lRKXhveQHtJHcVa+kf8ABH8v/wAXTXMp73clpnb+9nmE9W+Z5MhBwT02EABob/nCAbh2277r2PStdqIXy4cWBt8N8OI3sBexsvDqifCHgGz3zQNYBvc8VkT7NHbZrHH8gV6voPSjqnHBO1sjCw3JAIIvazxuIN1r5cZyZHhn4UzPHs+WarptFCJBLG/WxawFkZEgLo4TKA12XtMGRIFiCDbtmHpLG5s5jY976YgFm4uLnFowkXv1muFhc9XIEkAyToGkIANPDYAgdRuQdiv2duJ3M7vK+26HpgHtEMQEos8YW2eLk2cLZ5ucf1K5Ha5lN0xhIGMOa4u1Zwgva2QvcGxkkBwcQ0mxAI7bHJbB0tpySAJSGk3IYbNawML3H8LdYy5HGPfabsKl/wCBF7JZ7DfZJJI3dpcf3Pes7FprNGohsx2JowNs1wAFwLb7Nb+w7kDROlo6mPWR4rXw9YWN7A/rkQcu9TVppaSOJuCNjWNvezQGi5W5AREQEREBERAREQEREBERAREQEREBERAREQEREBERBB0voSmq2aqoiZIy+IBwza4bnMdva73ixXFn+z+Fwwir0i1m7AKqV4A7gXYj/erQiCqaM+zPR1O7WNZI6Q5F8sjpXkHeMZzAPusrLS0ccQwxtDR7u38z2rciGYIiICIiAiIgIiICIiAiIg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22" descr="data:image/jpeg;base64,/9j/4AAQSkZJRgABAQAAAQABAAD/2wCEAAkGBg4PDxAPDw8NDw8QEAwQDhAQEBAPDg8PFRAVFBUQFRUXGyYeFxkjGRUUHy8gJScpLCwsFR4xNTAqNSYtLCkBCQoKDgwOGg8PGC8fHyQpLDApKS0sLCksLCkpKTAsLCwtLC01KSksLCwsKikpLCkpLCwuKS0sKiwyKikpLCwpLP/AABEIAMwAzAMBIgACEQEDEQH/xAAcAAABBAMBAAAAAAAAAAAAAAAAAQIDBwQFBgj/xABEEAABAwICBQcGDAUFAQAAAAABAAIDBBESIQUGMVFxBxMyQWGBsSJyc5GhshQjJDNCUlNUYpLB0hc0Q2OTgpSi0eHC/8QAGgEAAQUBAAAAAAAAAAAAAAAAAAECBAUGA//EADARAAICAQIDBAkFAQAAAAAAAAABAgMRBDEFEiEyQVHwExQiUmFxgbHRFUKRocEz/9oADAMBAAIRAxEAPwC8UIQgAQhCABCEIAELD0ppinpYzJUSsiYOtxtc7mja49gXF6T5QqiW4o4RFHn8oqRYkb2xDxce5dq6Z2dlDJTjHc758gaCSQAMyTkAFoK7X7RsJLTUNkePoQh07v8AgCPaqw0lpMSm9TPPWO+q52GAHsYLN8VhHSrgLRsjjG5oCsq+GN9p/wCef4IstVjYsWflOb/Roqt/a/m4W+0k+xYcnKPWno0ULR+OpLj7GBV8+tldte7uNvBRFxO0k8TdTI8OqW6+5xepkWB/EXSF/wCXpLbuclv6/wDxSR8pdWOnRRO8yoLT6iwqukocRsJHenPh9Ph9/wAjfWZ+JaNPypQ/1qWqj3loZK3/AIm/sW60frzo6c2ZUxh31JPincLPsqYbUvH0j35pzqnFk9rXcQuM+GQe3Q6R1cu89AtlB2FPVEaN0zPTkfBqiWG39MnHCezA7Id1l2Oh+VAts2tiwj7aG7o+LmHNvdfuVfbw+2HVdSTDURlv0LGQsSg0pDOwSRSMkYdjmkEcOPYstQGsbkgEIQkAEIQgAQhCABCEIAEISOcALnIDMk7EAKuP1h17DHOp6JrZ523EkhPyeA/iI6bvwjv3LT6za4Pq8cVNIYqNt2zVLTZ89trIj1M6i7r6lxdVpEYeahHNxDIAZF3FWul0Ll7U/wCPz+CJbfjpEzK/SQ5wyyyOq6n7R/Qj/CxoyaOwetauprHyG73E9mxo7lAhXsKow2K+U3IEIQuo0EITo43OIa0FzjkAASSdwA2pBBqVbJ2rNcG4jSVWHfzL7+q11ri0g2ORGRB2hJGUZbPIrTW4iLJUJwgie15CahIGTM0bpOamfzlPIYn/AEhtjk7HN2FWZqrr/FVEQzAQ1HU0nyJO1hPgc+KqhBF9vEHrB3gqHqNHC5eD8TvVfKB6Ha4FKqz1N19c1zaasde9mxTnrPUyTt3FWTHICFm7qZ0y5ZFpCamsoehCFxHghCEACEIQAKt9cNZvhbn00T8NHES2qlabc+8bYGn6g6z17OO4171hcwCip3YZ5mkyvG2Cn2F3Y52wd53Ks9I1TbCGLKKPIAfSI6+1Wuh0vO+eX0/P4Il9uOiGV9fzlmtGGJuTGDIW3lYaELQKKSwitbyCEIThAQhLZAArm1L1Wjo4GPLQaiRodK85ltxfm2nqA9qpuMgEE7AWk8AV6FhkDmtc3MOa0jgRcKn4rZJRjFbPOSbo4ptseuN5Q9WI5oH1UbQ2eEYnkDOSMdIHeQMweyy7JYGnpmspKhz+iIZr/kOSpqLJV2Jx8SbZFSi0yhrIsgBOstgUglkJUWQAiE6yLIEGltxY7F3moWuLg5tJUOJOynkcc3D7Nx37j1rhbJC3tsRYgjIgjYQo+oojfDlf0OtVrreUehGPuLpy47UPWk1MXNyn4+Kwk/GOqQcevtXYgrKWVyrk4y3RcxkpLKBCEJg4Fh6Y0pHSwSVEhsyNpcd53NHaTYd6zFX/AChaTEs8VGD8XEBVVO64uImHvu7uC7U1+kmojJy5Y5OP0lXyWfLKflNU4vk/ts2NjG4AZetaRTVlSZHuees5dg6lAtZVDkjgp5SyxUIQuo0EISoEABKhFkCAu81O5QGwRtpqvEWMsIpQMRa36rhtIHUQuESrjdTC6PLMfCxweUXS7XrRoF/hLD2BshPqwrh9c9efhjeYgDmwXBe52TpSDcC3U2+fbZcelUWnh9VUubq38TrPUzmsbCWS2S2S2U8jCWRZLZLZADbJbJ1kWQINsiydZFkAT6L0k+lnZUMv5Bs9o+nGek39eIV3aMrWzRte0hzXNDmkbCCLgqirLvOTTTHkvpXHOI4o+2Nx2dzvEKn4nRmPpV3b/In6OzD5GWKhIClVCWQ2R4aCSbAAkk7AN6pHSmkjKJ6k3xVcz3N3iEZMH5QPzFWfr7XGHR9QWmzpGiFnnSkM8CVUeliA5kY2Rsa0er/oBXHDK8ty89PKIWql3GAlQhX5XghCVAgJUiVAgLf6saoyaQEhZLHHzRYDja43xAnK3BaFWRyS9Cq8+D3XqLrLZVVOUd+n3O1MVOaizB/hPU/eYPyPS/woqPvMH5HqzUKi/Ub/AB/pFh6rX4FZfwoqPvMH5HodyVVABPwmDK56D1ZqZN0Xea7wR+o3+P8ASE9Vr8Dz+4gEi4yJCTnW71C9uZ4nxQAtRgp8k3PDtRzw7VFZLhRhCZJeeG4o54dqZhRhRhBkk54dqXnGqPCkwowgyTYhvCz9A1/werhlvZuIRv8AMfl7DYrVYUhZkVzsrU4uL7x0Jcskz0BSSYmhTrRap6Q56mhkvcujYT51rO9oK3qxkk4vDNAnlZOI5TZ/Jo4fr1GN3mxxk+8Wqsa1+KR5/EfZkrB5R5L1lG3qbFVu73Fjf/lVy43JO8krR8OjipPzuVupftCIQhWZEBKhF7ZoEFQ5wG02WPJVdTfWork7c05REyZDqncO8pI6uVvRkkbfbhe5l/UVCAngJ2ENybTQtbMamnBmmIM0FwZXkHyx2q/l580IPlVP6eD3wvQaz3F0lKOPBllon0YJk3Rdwd4J6ZL0XcHeCpkWB57eMzxPigNT3DM8T4pQFtzNjQE4BODU4NQIMwowqTClwpMgR4UmFS4UYUZAiwoa3NSYUNGYRkVFicmtRemwfZySt7r3Hiu6Vccm77Gdv91jvWwD9FYwWR1axdJfEvqHmtFb8ot/h1Pu+DS2487n+ir1WLylx2qqN/1o6tnqLHDxKrtwsTxIV9w//kvPeyBqe2xEoSBQz1OHIbfBWKWSKSSzBvHcsR8pdt9XUmXvmUoXRRwNbHAJwCQBPAQNFATwEgCeAkAzdCD5VT+ng98L0CqB0KPlNP6eD3wr+We4v2o/JlnodpAmS9F3A+CemS9F3A+CpkWBQTm5nifFKAnOGZ4nxShq2xmhA1ODU4BODUgDMKXCpA1LhSZEI8KTCpcKMKAIsKGtzHEKTClYzMcQjIqOq5PgRLUbsUPrwn/xWS3Yq85P4/KqHb5Wt9TB/wBqw27FldY83y89xfaf/mjh+VKn+Kppvs6gNPmyMc3xwqsaltnu4+KujXjR5noKhgF3BhkZ50ZxjwPrVJ6TqMmuG17QeCteFyzDl8+dyJq1h5MeoqLZDb1ncsQJE4K9SwQGxwTwmhPCBBwT2hNCe0JBBwCe0JoCkATQM3Qo+U0/poPfCv1UJoUfKaf00HvhX2s/xftR+TLPQ7SBMl6LuB8E9Ml6LuB8FTIsCiHDM8T4pwCVwzPE+KcAtoZoA1ODU4NTw1IIMDUuFSBqXCkyIR4UYVLhRhRkCHCn08d3DvKcWp3Rjkf12wt7Scv1CbJ9B0dzsuT6D4jH9pJK/uLrD2BduFodVqHmoI2fVY0HjbP23W+WTunz2Sl4s0VceWKQyVtwQqA1m0Uaeeent81ITH2xO8pvsNu5eglW/KpoX5usaOj8TN5hN2OPA3H+oblM4dd6O3HicdTDmhnwKoCeEsseFxHV1cEBa3OSnHBPCYFIEgg5qeE1qeE0Qe1PaE0KRoSCGdoUfKYPTQ++FfKofQ38zB6aH3wr4Wf4t2o/Us9DtIE2Xou4HwTk2Xou4HwVMixKNIzPE+Ke0IIzPE+Ke0LZmZABSBqGhPa1NEEDU4NTw1ODUmRCPCjCpsKQtSZAgLVnUlHzk9PD1A89JwbsH5repMp4QTc5NaMTj1ZLf6mUJeX1LhnKRgv1RNyb68yoesu5K356vzkl6Wvnmjs6CLC0LKTWNsE5ZsvQWJpOgZPE+KQXY9rmuHYR4rLQlTx1A88ad0Q+mmkgk6UZ8l312HouHEe1asK6eUHVT4VFzsQ+URAln9xm0x/qO3iqbljsdlt42EFa3Q6pXV9d1uU2oq5JfAaE8JgTwp5FJGp4TGqRqaA8KRqjC6XQGpNTWxc9E+BrcTmWkc8OuAD1MItmuVlka1mTwhYwc3iKNbob+Zg9ND74V7qtdH8m1ZHLFI6SlIZJG82fLewcCbfFqylnuJXQslHkeS00dcoJ8ywCbL0XcD4Jya8XBG8FVSJxSRGZ4nxT2hdOeTurufjKbafpyfsWDpjViakY18jonBzsIwF5N7X62hauOpqk+WMupnpUWRWWjVNClaExoUrQuzOA5rU8NQ0KUNTRBmFGBS4VMSIWc44Fz3HDCwdJ7zsTHLAsVl4InUhkcylbtfZ9QR9GO+zidisPRNGI2AAWsAANw3LRaraELAXyeVLIcUru3qaOwbF1rW2Cz2qv9LLC2XnJf6ar0ceu4qEIUQkghCEAI5twqy5QdSTd1XTNuTczxtG3+40b9471ZyZJGCLLtRdKmfNEZOCmsM82WTgrG115PTd1RSNzN3SQjY49bmbj2darotIJBBBGRByIO5a3TamF8cx370U1tTreGOapGqNqkapBwJAra5MP5E+nl91iqQLPpNK1MTcMU9RG25OGOWRjb77NNrqHq6HfXyJ4O1FqqlzMvtCo1usFb97q/wDcTfuUjdP1n3ur/wBxN+5VH6TP3kTfXo+6XchUqNPVn3qr/wA8v7lI3TtX96qv88v7kn6VL3kJ6/H3S5lynKH8xF6U+4VxDdN1f3mq/wA8v7kTaQmlAEkssgBuA+R7wDvzK608PlVYpuWxyt1inBxwNapWqFqmarRlaSsUzQoWLLJZCA6S7nHKOJub3ndZc5PAKLZK1rI2c7KbMGwbS89QA6+Cz9B6IkmkFRO2ztkUfVEz9x60uiNByTPE1QPKHzcYzZEP1d2rsqamDAqXVarm9iD+b/xfnv8AkXGl03J7Uh9PCGiylQhVpYAhCEACEIQAIQhADXsBXH616gw1V5GWin+uBk/seOvjtXZIIT67JVy5ovDGyipLDPPuldB1FI/DMwtz8l4zjdwd+m1YbV6CrdGRytLXta5pyLXAEHuK4XTXJiw3dTOMRz8h13Rnh1t9qvtPxWL6WrHxK23RtdYFdhSNWfX6tVlPfnIXlo+mzy2+zMLXsI3q1hZCazF5IUoSj0aJWqRqjaFI0HcUrGYJWqRqja07j6lKxjtxTWJgkaVK0psdO49Sk+Lb0pG33NzJXNyQcrHtKyoacnM2a3rLssk+jo55PmacgfaTeQOIG0re0OppeQ6oe6U7Q3oxD/SNveoV2srh3/75+pIr0s59xqKRzpDhpWYzsdM/KNvD6x7Aul0JquGHnHkySnpSO28APojsW9o9EsYAAALbABYBbBrQFTX6uVvRdF53LSnTRr67sjhpw0ZKVCFEJIIQhAAhCEACEIQAIQhAAhCEACQhKhAEElK13UtTX6p0s3zkMbjvLRi/MM1vUJVJxeU8CNJ7nDVPJtTHoc7H5rzb1G6wX8m5HRqJRxax36BWOkspC1dy/c/ucnRW+4rccn0t/wCYdb0bb+Klj5P3fSqJjwDG/oVYeEIwhOetvf7vsJ6vX4HEwcn8H0+dk8+RxHqC3NDqtBF0I2N4NAPr2rfWQuM7rJ9qTZ0jXGOyMWKga3qWQ1gCchch4IQhAAhCEACEIQAIQhAH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5" name="Picture 2" descr="http://image.shutterstock.com/display_pic_with_logo/711187/106278554/stock-photo-smartphone-apps-touchscreen-smartphone-with-application-software-icons-extruding-from-the-screen-1062785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571" y="2414988"/>
            <a:ext cx="1725589" cy="18022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52" y="4820080"/>
            <a:ext cx="1944216" cy="12891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090880" y="4202653"/>
            <a:ext cx="135806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Applications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4438544" y="4058445"/>
            <a:ext cx="298432" cy="76163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FE2883F-A319-4D7E-AA81-5BFBAB8ACBD5}"/>
              </a:ext>
            </a:extLst>
          </p:cNvPr>
          <p:cNvSpPr txBox="1"/>
          <p:nvPr/>
        </p:nvSpPr>
        <p:spPr>
          <a:xfrm>
            <a:off x="2993153" y="6023741"/>
            <a:ext cx="20826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Application Services</a:t>
            </a:r>
          </a:p>
        </p:txBody>
      </p:sp>
    </p:spTree>
    <p:extLst>
      <p:ext uri="{BB962C8B-B14F-4D97-AF65-F5344CB8AC3E}">
        <p14:creationId xmlns:p14="http://schemas.microsoft.com/office/powerpoint/2010/main" val="2262188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Visualising the Extent of Application Duplication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1038224"/>
            <a:ext cx="9002457" cy="505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1944216" cy="1289100"/>
          </a:xfrm>
          <a:prstGeom prst="rect">
            <a:avLst/>
          </a:prstGeom>
        </p:spPr>
      </p:pic>
      <p:sp>
        <p:nvSpPr>
          <p:cNvPr id="2" name="Bevel 1"/>
          <p:cNvSpPr/>
          <p:nvPr/>
        </p:nvSpPr>
        <p:spPr>
          <a:xfrm>
            <a:off x="2520882" y="6250227"/>
            <a:ext cx="5691608" cy="521208"/>
          </a:xfrm>
          <a:prstGeom prst="bevel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Benefit to client: reduce application cost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5AAF55-21E6-4F22-B56A-FC2D07F64695}"/>
              </a:ext>
            </a:extLst>
          </p:cNvPr>
          <p:cNvSpPr txBox="1"/>
          <p:nvPr/>
        </p:nvSpPr>
        <p:spPr>
          <a:xfrm>
            <a:off x="1424608" y="798221"/>
            <a:ext cx="20826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Application Services</a:t>
            </a:r>
          </a:p>
        </p:txBody>
      </p:sp>
    </p:spTree>
    <p:extLst>
      <p:ext uri="{BB962C8B-B14F-4D97-AF65-F5344CB8AC3E}">
        <p14:creationId xmlns:p14="http://schemas.microsoft.com/office/powerpoint/2010/main" val="447659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1188000"/>
          </a:xfrm>
        </p:spPr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906000" cy="5544616"/>
          </a:xfrm>
        </p:spPr>
        <p:txBody>
          <a:bodyPr/>
          <a:lstStyle/>
          <a:p>
            <a:r>
              <a:rPr lang="en-GB" dirty="0"/>
              <a:t>Dr. Cameron Spence - Enterprise Architect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Background in software engineering, solution and enterprise architecture</a:t>
            </a:r>
          </a:p>
          <a:p>
            <a:pPr lvl="1"/>
            <a:r>
              <a:rPr lang="en-GB" dirty="0"/>
              <a:t>Visiting Fellow at Reading University</a:t>
            </a:r>
          </a:p>
          <a:p>
            <a:pPr lvl="1"/>
            <a:r>
              <a:rPr lang="en-GB" dirty="0"/>
              <a:t>Worked for Capgemini 2008-2016 (IT consulting)</a:t>
            </a:r>
          </a:p>
          <a:p>
            <a:pPr lvl="1"/>
            <a:r>
              <a:rPr lang="en-GB" dirty="0"/>
              <a:t>Completed this BTC course in 2014</a:t>
            </a:r>
          </a:p>
          <a:p>
            <a:pPr lvl="1"/>
            <a:r>
              <a:rPr lang="en-GB" dirty="0"/>
              <a:t>Completed PhD in 2020</a:t>
            </a:r>
          </a:p>
          <a:p>
            <a:pPr lvl="1"/>
            <a:r>
              <a:rPr lang="en-GB" dirty="0"/>
              <a:t>Research area </a:t>
            </a:r>
            <a:r>
              <a:rPr lang="mr-IN" dirty="0"/>
              <a:t>–</a:t>
            </a:r>
            <a:r>
              <a:rPr lang="en-GB" dirty="0"/>
              <a:t> EA modelling and modelling tools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I’ll talk about: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EA as a practitioner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EA as an academic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GB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Second lecture covers research on EA modelling as well as consulting careers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2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63BE9F-B002-2D43-AE6A-AB018A1D7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232" y="116632"/>
            <a:ext cx="13843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00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003" y="778987"/>
            <a:ext cx="1124388" cy="118633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923" y="831450"/>
            <a:ext cx="1165227" cy="101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98" y="2545605"/>
            <a:ext cx="1149122" cy="1581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52" y="4820080"/>
            <a:ext cx="1944216" cy="12891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298488" y="5739848"/>
            <a:ext cx="114005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IS Services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4438544" y="4058445"/>
            <a:ext cx="298432" cy="7616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949597" y="4202653"/>
            <a:ext cx="254268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Application Components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2061851" y="3157023"/>
            <a:ext cx="9607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978488" y="1780825"/>
            <a:ext cx="472283" cy="733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92" y="756023"/>
            <a:ext cx="1360364" cy="1169489"/>
          </a:xfrm>
          <a:prstGeom prst="rect">
            <a:avLst/>
          </a:prstGeom>
        </p:spPr>
      </p:pic>
      <p:pic>
        <p:nvPicPr>
          <p:cNvPr id="40" name="Picture 34" descr="https://businessservices.ucf.edu/images/main-ima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580189"/>
            <a:ext cx="2076602" cy="115366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12775" y="769938"/>
            <a:ext cx="141417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Organisation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0472" y="4217269"/>
            <a:ext cx="173477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Business Services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1272913" y="1740846"/>
            <a:ext cx="619779" cy="9680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753267" y="4058445"/>
            <a:ext cx="480353" cy="8107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121352" y="5739848"/>
            <a:ext cx="10118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Location</a:t>
            </a:r>
          </a:p>
        </p:txBody>
      </p:sp>
      <p:pic>
        <p:nvPicPr>
          <p:cNvPr id="36" name="Picture 16" descr="http://techo-ecco.com/blog/wp-content/uploads/2011/04/hierarch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161" y="2414988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8129333" y="4202638"/>
            <a:ext cx="146867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Infrastructure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595636" y="1595993"/>
            <a:ext cx="10198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Products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043572" y="1740846"/>
            <a:ext cx="164019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Product Aliases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95225" y="3247086"/>
            <a:ext cx="11610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147134" y="3261115"/>
            <a:ext cx="8964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4325483" y="1844824"/>
            <a:ext cx="339485" cy="6337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043572" y="1844824"/>
            <a:ext cx="247522" cy="6618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889104" y="1303443"/>
            <a:ext cx="969562" cy="65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3" descr="C:\Program Files (x86)\Microsoft Office\MEDIA\CAGCAT10\j0205462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206" y="4724549"/>
            <a:ext cx="1165293" cy="1159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6" name="Straight Connector 65"/>
          <p:cNvCxnSpPr>
            <a:stCxn id="64" idx="0"/>
          </p:cNvCxnSpPr>
          <p:nvPr/>
        </p:nvCxnSpPr>
        <p:spPr>
          <a:xfrm flipV="1">
            <a:off x="7682853" y="4058445"/>
            <a:ext cx="457938" cy="6661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5552" y="762309"/>
            <a:ext cx="9890448" cy="55661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Looking for Information Duplication</a:t>
            </a:r>
          </a:p>
        </p:txBody>
      </p:sp>
      <p:sp>
        <p:nvSpPr>
          <p:cNvPr id="7" name="AutoShape 4" descr="data:image/jpeg;base64,/9j/4AAQSkZJRgABAQAAAQABAAD/2wCEAAkGBg8QERQQERERFBEQERYRGBYRFxYQFRESExAVFRYVEhUjHCkgGBkjGRQWITAgJDMsLi0sFx89NTwqNyYrMCoBCQoKDgwOGg8PFDUkHyAvNSwsLSwyLiwpLSwsKiosLCkpKiwsKSwsLSksKTU0NCspLCopKTQqKS8pLCwpKSksLP/AABEIALoBDwMBIgACEQEDEQH/xAAbAAEAAgMBAQAAAAAAAAAAAAAABAYBAwUHAv/EAEgQAAEDAgIGBgcGAwMNAQAAAAEAAgMEERIhBRMVMVKSBiJBUVTTFBYyYZOj0gcjYnGBkTNysUKhtCQlNDVDRFNVZHR1s8EX/8QAGAEBAQEBAQAAAAAAAAAAAAAAAAECBAP/xAAgEQEAAwABBAMBAAAAAAAAAAAAAQIRAzFBUfAEEjIh/9oADAMBAAIRAxEAPwD3FERAREQEREBERAREQEREBYe8AEkgAC5JyAA3klZWupp2yMdG8Xa9pY4brtcLEfsUEGm6Q00hAbJm7cC17SR1cwC0dU422duN1vl0tTtbjdNEG4cdy9tsN7Yr33XIF1yanohHMAyaonkwtLRcsaQx2EWyaLexv3k39wHx6i0+EjE/Ecy6zL3tNn7O687jb3D33CyIiICIiAiIgj1tfHC0OkJALg0ABz3OcbkNa0AlxsCbAbge5aqbTNPILtlaRdoueqLvALRc9pBGW/NZ0lo7XBlnujfE/WMezCS12BzDkQQQWvcLHv71x5uhEEhxmWZziW3LnNcXYWOjdiyzJDnX7j+yDuM0jCXiMSML3YiGhwJODDjsPdjbf+YKQuPo7oxDBI2SMuu1hZY4bEEMuTle/UGa7CAiIgIiICIiAiIgIiICIiAiIgIiICIiAiIgLn9IZ3MpKh7CWvZTyuaRva5sTiCPyIXQXI6X1DGUNU57mtHo0rbuIaLuic1oue0kgAe9B5noahhkLHMllp67VtfrmSOL5Q5jTeRzicYPa19x+WSkPGlqOYSMmneXEN+8c+qjlzyD2E9U/wAuD3E7ls0NSxSRtikAxtZE7he0ejxdZp3jMFWSmqXR0r2ue52rqTEHOtiLWSRkAnt3qTGR1ecS6XR3pU6of6PPA+CpEZkwnrxyMa5rXOifvyL23a4AjF271YV5n0c0tGdLsD3taXUs7G4iG43umpyGt73ENcbb8ivTEhuBERVRERBU/tIqHtpomsc5utq4onYXOjL2OxXYXAggGwvYhVHRWiWOa40FRLTOdlJDFIY2PcO/fhdl7TbOPbdWn7SZ2COljLm4318Ja24xODcRcQN5ABzPYuFRUkcsYkaS2WOL24zhcHsbctf35jcUze7FpnUfQ+ktL0curDZJ25uMUznyAi+ZjnN3M/XE3Pc3evQ9A6eZVsc5rJI3xP1ckcoAdHJga+xIJDhhe0ggkZqv6S0kRFA4nN8GM9ly6NhJUf7MNIRvNazG3WelB+C4xYPRYGh2HfhxNIv3grMdcWJXtERaaEREBERAREQVvpL6Zr4dV6TqcDv9F1V/SNZHg12PLVYMfu33zwrjUtdpyNzG6nGHSAOdJ1jhwxZZO6osZTi72N7876iCn6Im0tNK1lUDHE+CQOMLAy0j4aR7etjcWua99QwHcdX+S5sUunKeKLAx8sjoYzIagiQslJnLmhrSBa4hBtuDj+Y9CRBztBy1Loy6pDWyGWWzWjDhibK5sd+scRLWh18va3BdFEQEREBERAREQF5z9qGlxTVNDMY2ytZHUODXZjFjphjZ2B4YXEO7BfsumldKy109RSulMcVPK6M08RdHJMwAWknfk8xuvkxlgRvcQuPXdHHNjMUJAiJx+jSYjDjFyHwFvXppM8nR3aO0OzUmU11YtHw1TWzU1yHDWaonVSxF2ZMLuz+X2fySrZIKbURmR9RLUOfhe20guGdZ/YR1b4gbf0VV0dpuoppBSugeXFt4yWtLiGuALYwxzRObf2oOt3syIVyh+0KljhsXunqXPc1sEN5JyBa2saWMMQzzMgbbvNrps5jP17ubX9GoKeEmWPXPdhu1/WL3FwGZtlb8OeXYrR9m2lxNQxNdI50jNY04yXOLWzva3rEkuAAAvmcs1SquOprTiq3COI7qaBxsR3TzZGT+Vtm/mrh0R0G9jmvwauKNpa1oGAEEWAa3saFIjGojFwREWlFglaa6oMcT5A0vLGOeGje8taSGj3m1v1XmQJ0rG2eolbOxwyhjuKeBxGbSy93yN3Y5MwfZaFJnEadNaeig0tVxzwiRk74oi4C8kbTSw4WtPAXF5wi2YJGYK6U2gzYyROkkaWkY4SBMBb2ZWGwkH7FcDTOgpyAQ4zCIWZrSPSIG3xYGTPyljvb7qbO/suac1jQvS2XE9jonsdTkiRwZI0jqAtc9oDpIW3NiXsey97OyzkTMTsMzES7+lKJ9S+GnhLiyKFjJHsBbhAYARc+y7q7t4XE6WUUNFDjjZaaNrnslYS10BbbNrxmSd2Zse0FWPSH2hQljYqICrnLGlxjcBBES0G804GG/4WXPuC4Eeh3zyCSqf6RLe7WNaRBEezVxZ4j+J9z+SYuPWKKtZM3Gw3F7dxB7iFIXE6L6MkhY50mRkI6vaAL5n3m67a00IiICIiAiIgIiICIiAiIgIiICIiAiIg5WnOjNNWAGVhEjPYljOrmiP4JBmB7jcHtBVaqqGqpMqhrqmnH+8QMvNGO+pphlIPxx397Qr0iDyHT9fDVxvp6VrKjWCzp3gimhOGwcxxGKaZu8YcmnhXoHRiLW07Ncxr3Ma2LG9oJlaxoGI3991FlaDplrSLt2Y51jmMXpjM7d/vVoAUwaY6KJubY2A+5oC3IioIiICr2mehcMzzPC51NVHfLEBaT3Txnqyj8+t3EKwogoFVUPpsq9jYbbqmPE+lf/ADOzdTO9zsuwOKr09Samoglpo8EdNK2VtRM0xyzAXuyni3shdfMuzd3HevXyFWuirQanSVxfDXtAvnhHoNMbDuzJP6qYmOxS0kcjGukhjDnAOILRk45nsUqKnYz2Wtb/ACgBbEVUREQEREBERAREQcar0+9sr4mQF+rwguL2Mzc3FYA57itfrBP4X50a0VdLUNqJntgfIyQxkFjoh7MQaQQ54O8L4tU+El54PMQSvWCfwvzo09YJ/C/OjUW1T4SXng8xLVPhJeeDzEEr1gn8L86NPWCfwvzmKLap8JLzweYlqnwkvPB5iCV6wT+F+dGnrBP4X50ai2qfCS88HmJap8JLzweYglesE/hfnRp6wT+F+dGotqnwkvPB5iWqfCS88HmIJXrBP4X50aesE/hfnRqLap8JLzweYlqnwkvPB5iCV6wT+F+dGnrBP4X50ai2qfCS88HmJap8JLzweYghmap9PFZ6OMAozTYdazFiM7ZL7rWs1db1gn8L85ii2qfCS88HmJap8JLzweYglesE/hfnRp6wT+F+cxRbVPhJeeDzEtU+El54PMQSvWCfwvzo09YJ/C/OjUW1T4SXng8xRBpOT0g0vos2uEIntigtqzIWA31m/EDkg6vrBP4X50aesE/hfnRqLap8JLzweYlqnwkvPB5iCV6wT+F+cxcrQ1RUwS1chpwRVVInaBMy7Wimhis7LfeMn9QpdqnwkvPB5iWqfCS88HmIJXrBP4X50aesE/hfnRqLap8JLzweYlqnwkvPB5iCV6wT+F+dGnrBP4X50ai2qfCS88HmJap8JLzweYglesE/hfnRp6wT+F+dGotqnwkvPB5iWqfCS88HmIJXrBP4X50aesE/hfnMUW1T4SXng8xLVPhJeeDzEEr1gn8L86NbqDTj5JRE+EsLmPeDjbIPuywEG27+IFz7VPhJeeDzFu0ZSzmpZI+B0bGRStJe6N13PdDYANcT/YKCwoiICIiAiIgIiICIiAiIgIiICIiAiIgKrg2004n/AJUz/GPU/S/SiKF+oja+eqIuIIbFzQdzpnHqxM/E4i/ZfcqvV9GH1Uxqa4tc90Yi1EWL0dkbXl4a++c5DiTdwAvuaFm1oquPQUXnxlqtGRvmgfrKWFjpHU9Q5zg1jG4iKabNzDYGzXYm92FX6CUPa1w3OaHZ+8XStotH8MfaIi0giIgIiICIiAiIgIiIPl0gFgSAXGwvlc2JsO/IH9l9Kt9JejE1XPBMydsYpCJGNLMWKXWscS43yBYwsyztI9V6j6GaTtCH1Bbe7n/ezP1TgIgH/wATryEtcbfw8t2ZQehRzNd7LmutvwkG1wDn+hB/VZfI0WuQLmwubXJ3Ae9Umi6B1UOrDKpuFh9n75jWkQwMD2hsjcRBieLOytKfffRS/Z5Vtwl1Z94G4dYDI57AJXSNDLuzsXuOfcO8oL+o8OkYXnCyWNx7mua49vYD7j+yq2j+htUx8cjqp33b2uDGPnLGNEt3sGKQl4cy4697YzbIBfFb0BkOtMEzITLUSzXjYWHDJTsjDCQe9rs+55tmguiLhdGOj8lKHmWd8z36sAuc92BrIWNwgE29sPNwATcX3LuoCIiAiIgIiICIiAsFZWCgoHR/SskE1WNUJIn1tS86sXmxNnLcm/7Tq2yFyLbtyuMmAtDgD1gDZwLSLjtBzB9xVK0VA6SWdvUMe0akvDwcxrnZsPY73i391jba6TCAO5oGefYvD7ddVWem0/8AkdUP+lmHyXK0VTJjRWgNpjC3ARlZ2EW7R/UKldLpL0lT/wBtN/6nK6y1D20YfFm8QtLbDHc4RuHapwzurZyZH6WY6QANfd7i0ta3ARh7Q6XE0Cwwi/WcXXsN0vQ09cNY6dsh6oc1lo88MQFg4EWLnAnPi7Ny10OkK1kM08wxNDSWMw9fEJHjc1oIZhwb7nI5qD63VZcw+j4G2OMObIbZsGtJDMowS7Lf1D2ZjoZamVul4LRPaHvDZJi4WmY4F0Ti0v6paG45gGgE9Vgz7d0b9JPdFIWyn2SGnDC0guBcZQ2QhpzcLOD7tDbYXElZpOlVbghx0pLngAmz2kkRxF3VwXabyONrHKJ3b7MzQ3SaaaRjHwFgdE5xdZ9g5rnDuths0Z53LuzIENVNU6WwY3RtxNaCGWYDI5z7OBdi6uEZjvFv1+DNpU6wPYcLS/8AgiNr3gNcGCJzjZuLqG5BsS79Nw6Uz6hsvozhKZcBitLdsef3pOD2QBjta+HL2uqt401IamRgcNUyO+cTx1iGYcJ3vzc69gBYtAuQ5Bo0JFXCVutMpZhN8Zbg1eEYW2uXGQSYusd7QL5mwsyqWjNPVb3xA9Zr3Nt905hkY4kPx5kRFgAdbPJwBubq2oCIiAiIgIiICIiAiIgIiICIiAiIgIiICIiAhREHldbFU0ddILhrpp5ZYw72KlkkhkAYTk6RuIgsyfldtwcrF0o0/FThutJ1kjW4Y2NLpZHYRcRx+0f6DtKtdbQxTMMc0bJI3ZFsjQ9rvzaciqZD0apItK6iOFrY30DpSG3uXNqWMbZ17hoaT1Rl7l5zx6uqxURVFWCJyYYHZGGN15JGneKiUbgeBn6uO5eidEIJGQnECGE9QHKwtmQO5TqfQdNGbtibcdpu7+qnrVaxWMhBERaBERAREQEREBERAREQcGr0zUa6SONkOGLALyOfclzA7cG2AzXxtat4aXml+lfVXomp10skYhc2UsPXe9hBbGGkWDCDuXx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XOMdX6YKz/JrimdTYLy2s6ZsmK+H8NrLobOreCm+LJ5S55qKv0sUeqgxmnNTi1r8OFsrY8P8K97uug6O1q3hpeaX6U2tW8NLzS/SsbOreCm+LJ5SbOreCm+LJ5SDO1q3hpeaX6U2tW8NLzS/SsbOreCm+LJ5SbOreCm+LJ5SDO1q3hpeaX6U2tW8NLzS/SsbOreCm+LJ5SbOreCm+LJ5SDO1q3hpeaX6U2tW8NLzS/SsbOreCm+LJ5SbOreCm+LJ5SDO1q3hpeaX6U2tW8NLzS/SsbOreCm+LJ5SbOreCm+LJ5SDO1q3hpeaX6U2tW8NLzS/SsbOreCm+LJ5SbOreCm+LJ5SDO1q3hpeaX6Vu0fped07YpWw2fHI8GMvJBjdGLEFoyOs/uWjZ1bwU3xZPKW3R2i6gTtllEIayORlo3OeSZHRHtYLAas/ug7qIiAiIgIiICIiAiIgIiICIiAiIgIiICrD/8AXTP/ABcn+MjW3pF0iqI5RS0kLJKgxa9zpSWxQRY8DXPt1nuc4EBot7JuRbOiaRdpptT6X6REJRCYbRwAM1ZkDyLOcT7TRndelOO1+jzvy1p+nrqLzLQf2l1kc0cNfFE6OWRsQmha6JzHvcGsMkZLgWlxAu05X3L01S9LUnLQtOSt42siIiw2IiICIiAiIgIiICIiDg6d6VNpJRGYXvaItc97S0auPWtjvhJu7N17DsB37lo//QaLEWgykMEpc4RuswwugBacr3PpEdsrZ52XWrdBU08jJZYmPki9lzhe1nB4y3Gzmg59oBUMdC9HABopYgAbiwIsfu92eVtTFbu1bbbggi13TQMLHMhdJBLRyVrZQ9rBqYmMc67D1r/eR5Wv1j3KRR9NqKaQRRvc95lMQDWPILm4rm9rYBgf1t3V/K846CpSxsepZgZA6ma22TYJA0PjH4SGMy/CFil6P0sT9ZHCxr8bpLgbnPBDiO69zu7z3lB0EREBERAREQEREBERAREQEREHm3SiZ7dORYHvYTQRi7Da49JnyI3Ee43Cten34YsTQzEQDctxD9rhVPpc0jTlOTkJKINbf+05lRKXhveQHtJHcVa+kf8ABH8v/wAXTXMp73clpnb+9nmE9W+Z5MhBwT02EABob/nCAbh2277r2PStdqIXy4cWBt8N8OI3sBexsvDqifCHgGz3zQNYBvc8VkT7NHbZrHH8gV6voPSjqnHBO1sjCw3JAIIvazxuIN1r5cZyZHhn4UzPHs+WarptFCJBLG/WxawFkZEgLo4TKA12XtMGRIFiCDbtmHpLG5s5jY976YgFm4uLnFowkXv1muFhc9XIEkAyToGkIANPDYAgdRuQdiv2duJ3M7vK+26HpgHtEMQEos8YW2eLk2cLZ5ucf1K5Ha5lN0xhIGMOa4u1Zwgva2QvcGxkkBwcQ0mxAI7bHJbB0tpySAJSGk3IYbNawML3H8LdYy5HGPfabsKl/wCBF7JZ7DfZJJI3dpcf3Pes7FprNGohsx2JowNs1wAFwLb7Nb+w7kDROlo6mPWR4rXw9YWN7A/rkQcu9TVppaSOJuCNjWNvezQGi5W5AREQEREBERAREQEREBERAREQEREBERAREQEREBERBB0voSmq2aqoiZIy+IBwza4bnMdva73ixXFn+z+Fwwir0i1m7AKqV4A7gXYj/erQiCqaM+zPR1O7WNZI6Q5F8sjpXkHeMZzAPusrLS0ccQwxtDR7u38z2rciGYIiICIiAiIgIiICIiAiI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data:image/jpeg;base64,/9j/4AAQSkZJRgABAQAAAQABAAD/2wCEAAkGBg8QERQQERERFBEQERYRGBYRFxYQFRESExAVFRYVEhUjHCkgGBkjGRQWITAgJDMsLi0sFx89NTwqNyYrMCoBCQoKDgwOGg8PFDUkHyAvNSwsLSwyLiwpLSwsKiosLCkpKiwsKSwsLSksKTU0NCspLCopKTQqKS8pLCwpKSksLP/AABEIALoBDwMBIgACEQEDEQH/xAAbAAEAAgMBAQAAAAAAAAAAAAAABAYBAwUHAv/EAEgQAAEDAgIGBgcGAwMNAQAAAAEAAgMEERIhBRMVMVKSBiJBUVTTFBYyYZOj0gcjYnGBkTNysUKhtCQlNDVDRFNVZHR1s8EX/8QAGAEBAQEBAQAAAAAAAAAAAAAAAAECBAP/xAAgEQEAAwABBAMBAAAAAAAAAAAAAQIRAzFBUfAEEjIh/9oADAMBAAIRAxEAPwD3FERAREQEREBERAREQEREBYe8AEkgAC5JyAA3klZWupp2yMdG8Xa9pY4brtcLEfsUEGm6Q00hAbJm7cC17SR1cwC0dU422duN1vl0tTtbjdNEG4cdy9tsN7Yr33XIF1yanohHMAyaonkwtLRcsaQx2EWyaLexv3k39wHx6i0+EjE/Ecy6zL3tNn7O687jb3D33CyIiICIiAiIgj1tfHC0OkJALg0ABz3OcbkNa0AlxsCbAbge5aqbTNPILtlaRdoueqLvALRc9pBGW/NZ0lo7XBlnujfE/WMezCS12BzDkQQQWvcLHv71x5uhEEhxmWZziW3LnNcXYWOjdiyzJDnX7j+yDuM0jCXiMSML3YiGhwJODDjsPdjbf+YKQuPo7oxDBI2SMuu1hZY4bEEMuTle/UGa7CAiIgIiICIiAiIgIiICIiAiIgIiICIiAiIgLn9IZ3MpKh7CWvZTyuaRva5sTiCPyIXQXI6X1DGUNU57mtHo0rbuIaLuic1oue0kgAe9B5noahhkLHMllp67VtfrmSOL5Q5jTeRzicYPa19x+WSkPGlqOYSMmneXEN+8c+qjlzyD2E9U/wAuD3E7ls0NSxSRtikAxtZE7he0ejxdZp3jMFWSmqXR0r2ue52rqTEHOtiLWSRkAnt3qTGR1ecS6XR3pU6of6PPA+CpEZkwnrxyMa5rXOifvyL23a4AjF271YV5n0c0tGdLsD3taXUs7G4iG43umpyGt73ENcbb8ivTEhuBERVRERBU/tIqHtpomsc5utq4onYXOjL2OxXYXAggGwvYhVHRWiWOa40FRLTOdlJDFIY2PcO/fhdl7TbOPbdWn7SZ2COljLm4318Ja24xODcRcQN5ABzPYuFRUkcsYkaS2WOL24zhcHsbctf35jcUze7FpnUfQ+ktL0curDZJ25uMUznyAi+ZjnN3M/XE3Pc3evQ9A6eZVsc5rJI3xP1ckcoAdHJga+xIJDhhe0ggkZqv6S0kRFA4nN8GM9ly6NhJUf7MNIRvNazG3WelB+C4xYPRYGh2HfhxNIv3grMdcWJXtERaaEREBERAREQVvpL6Zr4dV6TqcDv9F1V/SNZHg12PLVYMfu33zwrjUtdpyNzG6nGHSAOdJ1jhwxZZO6osZTi72N7876iCn6Im0tNK1lUDHE+CQOMLAy0j4aR7etjcWua99QwHcdX+S5sUunKeKLAx8sjoYzIagiQslJnLmhrSBa4hBtuDj+Y9CRBztBy1Loy6pDWyGWWzWjDhibK5sd+scRLWh18va3BdFEQEREBERAREQF5z9qGlxTVNDMY2ytZHUODXZjFjphjZ2B4YXEO7BfsumldKy109RSulMcVPK6M08RdHJMwAWknfk8xuvkxlgRvcQuPXdHHNjMUJAiJx+jSYjDjFyHwFvXppM8nR3aO0OzUmU11YtHw1TWzU1yHDWaonVSxF2ZMLuz+X2fySrZIKbURmR9RLUOfhe20guGdZ/YR1b4gbf0VV0dpuoppBSugeXFt4yWtLiGuALYwxzRObf2oOt3syIVyh+0KljhsXunqXPc1sEN5JyBa2saWMMQzzMgbbvNrps5jP17ubX9GoKeEmWPXPdhu1/WL3FwGZtlb8OeXYrR9m2lxNQxNdI50jNY04yXOLWzva3rEkuAAAvmcs1SquOprTiq3COI7qaBxsR3TzZGT+Vtm/mrh0R0G9jmvwauKNpa1oGAEEWAa3saFIjGojFwREWlFglaa6oMcT5A0vLGOeGje8taSGj3m1v1XmQJ0rG2eolbOxwyhjuKeBxGbSy93yN3Y5MwfZaFJnEadNaeig0tVxzwiRk74oi4C8kbTSw4WtPAXF5wi2YJGYK6U2gzYyROkkaWkY4SBMBb2ZWGwkH7FcDTOgpyAQ4zCIWZrSPSIG3xYGTPyljvb7qbO/suac1jQvS2XE9jonsdTkiRwZI0jqAtc9oDpIW3NiXsey97OyzkTMTsMzES7+lKJ9S+GnhLiyKFjJHsBbhAYARc+y7q7t4XE6WUUNFDjjZaaNrnslYS10BbbNrxmSd2Zse0FWPSH2hQljYqICrnLGlxjcBBES0G804GG/4WXPuC4Eeh3zyCSqf6RLe7WNaRBEezVxZ4j+J9z+SYuPWKKtZM3Gw3F7dxB7iFIXE6L6MkhY50mRkI6vaAL5n3m67a00IiICIiAiIgIiICIiAiIgIiICIiAiIg5WnOjNNWAGVhEjPYljOrmiP4JBmB7jcHtBVaqqGqpMqhrqmnH+8QMvNGO+pphlIPxx397Qr0iDyHT9fDVxvp6VrKjWCzp3gimhOGwcxxGKaZu8YcmnhXoHRiLW07Ncxr3Ma2LG9oJlaxoGI3991FlaDplrSLt2Y51jmMXpjM7d/vVoAUwaY6KJubY2A+5oC3IioIiICr2mehcMzzPC51NVHfLEBaT3Txnqyj8+t3EKwogoFVUPpsq9jYbbqmPE+lf/ADOzdTO9zsuwOKr09Samoglpo8EdNK2VtRM0xyzAXuyni3shdfMuzd3HevXyFWuirQanSVxfDXtAvnhHoNMbDuzJP6qYmOxS0kcjGukhjDnAOILRk45nsUqKnYz2Wtb/ACgBbEVUREQEREBERAREQcar0+9sr4mQF+rwguL2Mzc3FYA57itfrBP4X50a0VdLUNqJntgfIyQxkFjoh7MQaQQ54O8L4tU+El54PMQSvWCfwvzo09YJ/C/OjUW1T4SXng8xLVPhJeeDzEEr1gn8L86NPWCfwvzmKLap8JLzweYlqnwkvPB5iCV6wT+F+dGnrBP4X50ai2qfCS88HmJap8JLzweYglesE/hfnRp6wT+F+dGotqnwkvPB5iWqfCS88HmIJXrBP4X50aesE/hfnRqLap8JLzweYlqnwkvPB5iCV6wT+F+dGnrBP4X50ai2qfCS88HmJap8JLzweYghmap9PFZ6OMAozTYdazFiM7ZL7rWs1db1gn8L85ii2qfCS88HmJap8JLzweYglesE/hfnRp6wT+F+cxRbVPhJeeDzEtU+El54PMQSvWCfwvzo09YJ/C/OjUW1T4SXng8xRBpOT0g0vos2uEIntigtqzIWA31m/EDkg6vrBP4X50aesE/hfnRqLap8JLzweYlqnwkvPB5iCV6wT+F+cxcrQ1RUwS1chpwRVVInaBMy7Wimhis7LfeMn9QpdqnwkvPB5iWqfCS88HmIJXrBP4X50aesE/hfnRqLap8JLzweYlqnwkvPB5iCV6wT+F+dGnrBP4X50ai2qfCS88HmJap8JLzweYglesE/hfnRp6wT+F+dGotqnwkvPB5iWqfCS88HmIJXrBP4X50aesE/hfnMUW1T4SXng8xLVPhJeeDzEEr1gn8L86NbqDTj5JRE+EsLmPeDjbIPuywEG27+IFz7VPhJeeDzFu0ZSzmpZI+B0bGRStJe6N13PdDYANcT/YKCwoiICIiAiIgIiICIiAiIgIiICIiAiIgKrg2004n/AJUz/GPU/S/SiKF+oja+eqIuIIbFzQdzpnHqxM/E4i/ZfcqvV9GH1Uxqa4tc90Yi1EWL0dkbXl4a++c5DiTdwAvuaFm1oquPQUXnxlqtGRvmgfrKWFjpHU9Q5zg1jG4iKabNzDYGzXYm92FX6CUPa1w3OaHZ+8XStotH8MfaIi0giIgIiICIiAiIgIiIPl0gFgSAXGwvlc2JsO/IH9l9Kt9JejE1XPBMydsYpCJGNLMWKXWscS43yBYwsyztI9V6j6GaTtCH1Bbe7n/ezP1TgIgH/wATryEtcbfw8t2ZQehRzNd7LmutvwkG1wDn+hB/VZfI0WuQLmwubXJ3Ae9Umi6B1UOrDKpuFh9n75jWkQwMD2hsjcRBieLOytKfffRS/Z5Vtwl1Z94G4dYDI57AJXSNDLuzsXuOfcO8oL+o8OkYXnCyWNx7mua49vYD7j+yq2j+htUx8cjqp33b2uDGPnLGNEt3sGKQl4cy4697YzbIBfFb0BkOtMEzITLUSzXjYWHDJTsjDCQe9rs+55tmguiLhdGOj8lKHmWd8z36sAuc92BrIWNwgE29sPNwATcX3LuoCIiAiIgIiICIiAsFZWCgoHR/SskE1WNUJIn1tS86sXmxNnLcm/7Tq2yFyLbtyuMmAtDgD1gDZwLSLjtBzB9xVK0VA6SWdvUMe0akvDwcxrnZsPY73i391jba6TCAO5oGefYvD7ddVWem0/8AkdUP+lmHyXK0VTJjRWgNpjC3ARlZ2EW7R/UKldLpL0lT/wBtN/6nK6y1D20YfFm8QtLbDHc4RuHapwzurZyZH6WY6QANfd7i0ta3ARh7Q6XE0Cwwi/WcXXsN0vQ09cNY6dsh6oc1lo88MQFg4EWLnAnPi7Ny10OkK1kM08wxNDSWMw9fEJHjc1oIZhwb7nI5qD63VZcw+j4G2OMObIbZsGtJDMowS7Lf1D2ZjoZamVul4LRPaHvDZJi4WmY4F0Ti0v6paG45gGgE9Vgz7d0b9JPdFIWyn2SGnDC0guBcZQ2QhpzcLOD7tDbYXElZpOlVbghx0pLngAmz2kkRxF3VwXabyONrHKJ3b7MzQ3SaaaRjHwFgdE5xdZ9g5rnDuths0Z53LuzIENVNU6WwY3RtxNaCGWYDI5z7OBdi6uEZjvFv1+DNpU6wPYcLS/8AgiNr3gNcGCJzjZuLqG5BsS79Nw6Uz6hsvozhKZcBitLdsef3pOD2QBjta+HL2uqt401IamRgcNUyO+cTx1iGYcJ3vzc69gBYtAuQ5Bo0JFXCVutMpZhN8Zbg1eEYW2uXGQSYusd7QL5mwsyqWjNPVb3xA9Zr3Nt905hkY4kPx5kRFgAdbPJwBubq2oCIiAiIgIiICIiAiIgIiICIiAiIgIiICIiAhREHldbFU0ddILhrpp5ZYw72KlkkhkAYTk6RuIgsyfldtwcrF0o0/FThutJ1kjW4Y2NLpZHYRcRx+0f6DtKtdbQxTMMc0bJI3ZFsjQ9rvzaciqZD0apItK6iOFrY30DpSG3uXNqWMbZ17hoaT1Rl7l5zx6uqxURVFWCJyYYHZGGN15JGneKiUbgeBn6uO5eidEIJGQnECGE9QHKwtmQO5TqfQdNGbtibcdpu7+qnrVaxWMhBERaBERAREQEREBERAREQcGr0zUa6SONkOGLALyOfclzA7cG2AzXxtat4aXml+lfVXomp10skYhc2UsPXe9hBbGGkWDCDuXx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XOMdX6YKz/JrimdTYLy2s6ZsmK+H8NrLobOreCm+LJ5S55qKv0sUeqgxmnNTi1r8OFsrY8P8K97uug6O1q3hpeaX6U2tW8NLzS/SsbOreCm+LJ5SbOreCm+LJ5SDO1q3hpeaX6U2tW8NLzS/SsbOreCm+LJ5SbOreCm+LJ5SDO1q3hpeaX6U2tW8NLzS/SsbOreCm+LJ5SbOreCm+LJ5SDO1q3hpeaX6U2tW8NLzS/SsbOreCm+LJ5SbOreCm+LJ5SDO1q3hpeaX6U2tW8NLzS/SsbOreCm+LJ5SbOreCm+LJ5SDO1q3hpeaX6U2tW8NLzS/SsbOreCm+LJ5SbOreCm+LJ5SDO1q3hpeaX6Vu0fped07YpWw2fHI8GMvJBjdGLEFoyOs/uWjZ1bwU3xZPKW3R2i6gTtllEIayORlo3OeSZHRHtYLAas/ug7qIiAiIgIiICIiAiIgIiICIiAiIgIiICrD/8AXTP/ABcn+MjW3pF0iqI5RS0kLJKgxa9zpSWxQRY8DXPt1nuc4EBot7JuRbOiaRdpptT6X6REJRCYbRwAM1ZkDyLOcT7TRndelOO1+jzvy1p+nrqLzLQf2l1kc0cNfFE6OWRsQmha6JzHvcGsMkZLgWlxAu05X3L01S9LUnLQtOSt42siIiw2IiICIiAiIgIiICIiDg6d6VNpJRGYXvaItc97S0auPWtjvhJu7N17DsB37lo//QaLEWgykMEpc4RuswwugBacr3PpEdsrZ52XWrdBU08jJZYmPki9lzhe1nB4y3Gzmg59oBUMdC9HABopYgAbiwIsfu92eVtTFbu1bbbggi13TQMLHMhdJBLRyVrZQ9rBqYmMc67D1r/eR5Wv1j3KRR9NqKaQRRvc95lMQDWPILm4rm9rYBgf1t3V/K846CpSxsepZgZA6ma22TYJA0PjH4SGMy/CFil6P0sT9ZHCxr8bpLgbnPBDiO69zu7z3lB0EREBERAREQEREBERAREQEREHm3SiZ7dORYHvYTQRi7Da49JnyI3Ee43Cten34YsTQzEQDctxD9rhVPpc0jTlOTkJKINbf+05lRKXhveQHtJHcVa+kf8ABH8v/wAXTXMp73clpnb+9nmE9W+Z5MhBwT02EABob/nCAbh2277r2PStdqIXy4cWBt8N8OI3sBexsvDqifCHgGz3zQNYBvc8VkT7NHbZrHH8gV6voPSjqnHBO1sjCw3JAIIvazxuIN1r5cZyZHhn4UzPHs+WarptFCJBLG/WxawFkZEgLo4TKA12XtMGRIFiCDbtmHpLG5s5jY976YgFm4uLnFowkXv1muFhc9XIEkAyToGkIANPDYAgdRuQdiv2duJ3M7vK+26HpgHtEMQEos8YW2eLk2cLZ5ucf1K5Ha5lN0xhIGMOa4u1Zwgva2QvcGxkkBwcQ0mxAI7bHJbB0tpySAJSGk3IYbNawML3H8LdYy5HGPfabsKl/wCBF7JZ7DfZJJI3dpcf3Pes7FprNGohsx2JowNs1wAFwLb7Nb+w7kDROlo6mPWR4rXw9YWN7A/rkQcu9TVppaSOJuCNjWNvezQGi5W5AREQEREBERAREQEREBERAREQEREBERAREQEREBERBB0voSmq2aqoiZIy+IBwza4bnMdva73ixXFn+z+Fwwir0i1m7AKqV4A7gXYj/erQiCqaM+zPR1O7WNZI6Q5F8sjpXkHeMZzAPusrLS0ccQwxtDR7u38z2rciGYIiICIiAiIgIiICIiAiI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data:image/jpeg;base64,/9j/4AAQSkZJRgABAQAAAQABAAD/2wCEAAkGBg8QERQQERERFBEQERYRGBYRFxYQFRESExAVFRYVEhUjHCkgGBkjGRQWITAgJDMsLi0sFx89NTwqNyYrMCoBCQoKDgwOGg8PFDUkHyAvNSwsLSwyLiwpLSwsKiosLCkpKiwsKSwsLSksKTU0NCspLCopKTQqKS8pLCwpKSksLP/AABEIALoBDwMBIgACEQEDEQH/xAAbAAEAAgMBAQAAAAAAAAAAAAAABAYBAwUHAv/EAEgQAAEDAgIGBgcGAwMNAQAAAAEAAgMEERIhBRMVMVKSBiJBUVTTFBYyYZOj0gcjYnGBkTNysUKhtCQlNDVDRFNVZHR1s8EX/8QAGAEBAQEBAQAAAAAAAAAAAAAAAAECBAP/xAAgEQEAAwABBAMBAAAAAAAAAAAAAQIRAzFBUfAEEjIh/9oADAMBAAIRAxEAPwD3FERAREQEREBERAREQEREBYe8AEkgAC5JyAA3klZWupp2yMdG8Xa9pY4brtcLEfsUEGm6Q00hAbJm7cC17SR1cwC0dU422duN1vl0tTtbjdNEG4cdy9tsN7Yr33XIF1yanohHMAyaonkwtLRcsaQx2EWyaLexv3k39wHx6i0+EjE/Ecy6zL3tNn7O687jb3D33CyIiICIiAiIgj1tfHC0OkJALg0ABz3OcbkNa0AlxsCbAbge5aqbTNPILtlaRdoueqLvALRc9pBGW/NZ0lo7XBlnujfE/WMezCS12BzDkQQQWvcLHv71x5uhEEhxmWZziW3LnNcXYWOjdiyzJDnX7j+yDuM0jCXiMSML3YiGhwJODDjsPdjbf+YKQuPo7oxDBI2SMuu1hZY4bEEMuTle/UGa7CAiIgIiICIiAiIgIiICIiAiIgIiICIiAiIgLn9IZ3MpKh7CWvZTyuaRva5sTiCPyIXQXI6X1DGUNU57mtHo0rbuIaLuic1oue0kgAe9B5noahhkLHMllp67VtfrmSOL5Q5jTeRzicYPa19x+WSkPGlqOYSMmneXEN+8c+qjlzyD2E9U/wAuD3E7ls0NSxSRtikAxtZE7he0ejxdZp3jMFWSmqXR0r2ue52rqTEHOtiLWSRkAnt3qTGR1ecS6XR3pU6of6PPA+CpEZkwnrxyMa5rXOifvyL23a4AjF271YV5n0c0tGdLsD3taXUs7G4iG43umpyGt73ENcbb8ivTEhuBERVRERBU/tIqHtpomsc5utq4onYXOjL2OxXYXAggGwvYhVHRWiWOa40FRLTOdlJDFIY2PcO/fhdl7TbOPbdWn7SZ2COljLm4318Ja24xODcRcQN5ABzPYuFRUkcsYkaS2WOL24zhcHsbctf35jcUze7FpnUfQ+ktL0curDZJ25uMUznyAi+ZjnN3M/XE3Pc3evQ9A6eZVsc5rJI3xP1ckcoAdHJga+xIJDhhe0ggkZqv6S0kRFA4nN8GM9ly6NhJUf7MNIRvNazG3WelB+C4xYPRYGh2HfhxNIv3grMdcWJXtERaaEREBERAREQVvpL6Zr4dV6TqcDv9F1V/SNZHg12PLVYMfu33zwrjUtdpyNzG6nGHSAOdJ1jhwxZZO6osZTi72N7876iCn6Im0tNK1lUDHE+CQOMLAy0j4aR7etjcWua99QwHcdX+S5sUunKeKLAx8sjoYzIagiQslJnLmhrSBa4hBtuDj+Y9CRBztBy1Loy6pDWyGWWzWjDhibK5sd+scRLWh18va3BdFEQEREBERAREQF5z9qGlxTVNDMY2ytZHUODXZjFjphjZ2B4YXEO7BfsumldKy109RSulMcVPK6M08RdHJMwAWknfk8xuvkxlgRvcQuPXdHHNjMUJAiJx+jSYjDjFyHwFvXppM8nR3aO0OzUmU11YtHw1TWzU1yHDWaonVSxF2ZMLuz+X2fySrZIKbURmR9RLUOfhe20guGdZ/YR1b4gbf0VV0dpuoppBSugeXFt4yWtLiGuALYwxzRObf2oOt3syIVyh+0KljhsXunqXPc1sEN5JyBa2saWMMQzzMgbbvNrps5jP17ubX9GoKeEmWPXPdhu1/WL3FwGZtlb8OeXYrR9m2lxNQxNdI50jNY04yXOLWzva3rEkuAAAvmcs1SquOprTiq3COI7qaBxsR3TzZGT+Vtm/mrh0R0G9jmvwauKNpa1oGAEEWAa3saFIjGojFwREWlFglaa6oMcT5A0vLGOeGje8taSGj3m1v1XmQJ0rG2eolbOxwyhjuKeBxGbSy93yN3Y5MwfZaFJnEadNaeig0tVxzwiRk74oi4C8kbTSw4WtPAXF5wi2YJGYK6U2gzYyROkkaWkY4SBMBb2ZWGwkH7FcDTOgpyAQ4zCIWZrSPSIG3xYGTPyljvb7qbO/suac1jQvS2XE9jonsdTkiRwZI0jqAtc9oDpIW3NiXsey97OyzkTMTsMzES7+lKJ9S+GnhLiyKFjJHsBbhAYARc+y7q7t4XE6WUUNFDjjZaaNrnslYS10BbbNrxmSd2Zse0FWPSH2hQljYqICrnLGlxjcBBES0G804GG/4WXPuC4Eeh3zyCSqf6RLe7WNaRBEezVxZ4j+J9z+SYuPWKKtZM3Gw3F7dxB7iFIXE6L6MkhY50mRkI6vaAL5n3m67a00IiICIiAiIgIiICIiAiIgIiICIiAiIg5WnOjNNWAGVhEjPYljOrmiP4JBmB7jcHtBVaqqGqpMqhrqmnH+8QMvNGO+pphlIPxx397Qr0iDyHT9fDVxvp6VrKjWCzp3gimhOGwcxxGKaZu8YcmnhXoHRiLW07Ncxr3Ma2LG9oJlaxoGI3991FlaDplrSLt2Y51jmMXpjM7d/vVoAUwaY6KJubY2A+5oC3IioIiICr2mehcMzzPC51NVHfLEBaT3Txnqyj8+t3EKwogoFVUPpsq9jYbbqmPE+lf/ADOzdTO9zsuwOKr09Samoglpo8EdNK2VtRM0xyzAXuyni3shdfMuzd3HevXyFWuirQanSVxfDXtAvnhHoNMbDuzJP6qYmOxS0kcjGukhjDnAOILRk45nsUqKnYz2Wtb/ACgBbEVUREQEREBERAREQcar0+9sr4mQF+rwguL2Mzc3FYA57itfrBP4X50a0VdLUNqJntgfIyQxkFjoh7MQaQQ54O8L4tU+El54PMQSvWCfwvzo09YJ/C/OjUW1T4SXng8xLVPhJeeDzEEr1gn8L86NPWCfwvzmKLap8JLzweYlqnwkvPB5iCV6wT+F+dGnrBP4X50ai2qfCS88HmJap8JLzweYglesE/hfnRp6wT+F+dGotqnwkvPB5iWqfCS88HmIJXrBP4X50aesE/hfnRqLap8JLzweYlqnwkvPB5iCV6wT+F+dGnrBP4X50ai2qfCS88HmJap8JLzweYghmap9PFZ6OMAozTYdazFiM7ZL7rWs1db1gn8L85ii2qfCS88HmJap8JLzweYglesE/hfnRp6wT+F+cxRbVPhJeeDzEtU+El54PMQSvWCfwvzo09YJ/C/OjUW1T4SXng8xRBpOT0g0vos2uEIntigtqzIWA31m/EDkg6vrBP4X50aesE/hfnRqLap8JLzweYlqnwkvPB5iCV6wT+F+cxcrQ1RUwS1chpwRVVInaBMy7Wimhis7LfeMn9QpdqnwkvPB5iWqfCS88HmIJXrBP4X50aesE/hfnRqLap8JLzweYlqnwkvPB5iCV6wT+F+dGnrBP4X50ai2qfCS88HmJap8JLzweYglesE/hfnRp6wT+F+dGotqnwkvPB5iWqfCS88HmIJXrBP4X50aesE/hfnMUW1T4SXng8xLVPhJeeDzEEr1gn8L86NbqDTj5JRE+EsLmPeDjbIPuywEG27+IFz7VPhJeeDzFu0ZSzmpZI+B0bGRStJe6N13PdDYANcT/YKCwoiICIiAiIgIiICIiAiIgIiICIiAiIgKrg2004n/AJUz/GPU/S/SiKF+oja+eqIuIIbFzQdzpnHqxM/E4i/ZfcqvV9GH1Uxqa4tc90Yi1EWL0dkbXl4a++c5DiTdwAvuaFm1oquPQUXnxlqtGRvmgfrKWFjpHU9Q5zg1jG4iKabNzDYGzXYm92FX6CUPa1w3OaHZ+8XStotH8MfaIi0giIgIiICIiAiIgIiIPl0gFgSAXGwvlc2JsO/IH9l9Kt9JejE1XPBMydsYpCJGNLMWKXWscS43yBYwsyztI9V6j6GaTtCH1Bbe7n/ezP1TgIgH/wATryEtcbfw8t2ZQehRzNd7LmutvwkG1wDn+hB/VZfI0WuQLmwubXJ3Ae9Umi6B1UOrDKpuFh9n75jWkQwMD2hsjcRBieLOytKfffRS/Z5Vtwl1Z94G4dYDI57AJXSNDLuzsXuOfcO8oL+o8OkYXnCyWNx7mua49vYD7j+yq2j+htUx8cjqp33b2uDGPnLGNEt3sGKQl4cy4697YzbIBfFb0BkOtMEzITLUSzXjYWHDJTsjDCQe9rs+55tmguiLhdGOj8lKHmWd8z36sAuc92BrIWNwgE29sPNwATcX3LuoCIiAiIgIiICIiAsFZWCgoHR/SskE1WNUJIn1tS86sXmxNnLcm/7Tq2yFyLbtyuMmAtDgD1gDZwLSLjtBzB9xVK0VA6SWdvUMe0akvDwcxrnZsPY73i391jba6TCAO5oGefYvD7ddVWem0/8AkdUP+lmHyXK0VTJjRWgNpjC3ARlZ2EW7R/UKldLpL0lT/wBtN/6nK6y1D20YfFm8QtLbDHc4RuHapwzurZyZH6WY6QANfd7i0ta3ARh7Q6XE0Cwwi/WcXXsN0vQ09cNY6dsh6oc1lo88MQFg4EWLnAnPi7Ny10OkK1kM08wxNDSWMw9fEJHjc1oIZhwb7nI5qD63VZcw+j4G2OMObIbZsGtJDMowS7Lf1D2ZjoZamVul4LRPaHvDZJi4WmY4F0Ti0v6paG45gGgE9Vgz7d0b9JPdFIWyn2SGnDC0guBcZQ2QhpzcLOD7tDbYXElZpOlVbghx0pLngAmz2kkRxF3VwXabyONrHKJ3b7MzQ3SaaaRjHwFgdE5xdZ9g5rnDuths0Z53LuzIENVNU6WwY3RtxNaCGWYDI5z7OBdi6uEZjvFv1+DNpU6wPYcLS/8AgiNr3gNcGCJzjZuLqG5BsS79Nw6Uz6hsvozhKZcBitLdsef3pOD2QBjta+HL2uqt401IamRgcNUyO+cTx1iGYcJ3vzc69gBYtAuQ5Bo0JFXCVutMpZhN8Zbg1eEYW2uXGQSYusd7QL5mwsyqWjNPVb3xA9Zr3Nt905hkY4kPx5kRFgAdbPJwBubq2oCIiAiIgIiICIiAiIgIiICIiAiIgIiICIiAhREHldbFU0ddILhrpp5ZYw72KlkkhkAYTk6RuIgsyfldtwcrF0o0/FThutJ1kjW4Y2NLpZHYRcRx+0f6DtKtdbQxTMMc0bJI3ZFsjQ9rvzaciqZD0apItK6iOFrY30DpSG3uXNqWMbZ17hoaT1Rl7l5zx6uqxURVFWCJyYYHZGGN15JGneKiUbgeBn6uO5eidEIJGQnECGE9QHKwtmQO5TqfQdNGbtibcdpu7+qnrVaxWMhBERaBERAREQEREBERAREQcGr0zUa6SONkOGLALyOfclzA7cG2AzXxtat4aXml+lfVXomp10skYhc2UsPXe9hBbGGkWDCDuXx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XOMdX6YKz/JrimdTYLy2s6ZsmK+H8NrLobOreCm+LJ5S55qKv0sUeqgxmnNTi1r8OFsrY8P8K97uug6O1q3hpeaX6U2tW8NLzS/SsbOreCm+LJ5SbOreCm+LJ5SDO1q3hpeaX6U2tW8NLzS/SsbOreCm+LJ5SbOreCm+LJ5SDO1q3hpeaX6U2tW8NLzS/SsbOreCm+LJ5SbOreCm+LJ5SDO1q3hpeaX6U2tW8NLzS/SsbOreCm+LJ5SbOreCm+LJ5SDO1q3hpeaX6U2tW8NLzS/SsbOreCm+LJ5SbOreCm+LJ5SDO1q3hpeaX6U2tW8NLzS/SsbOreCm+LJ5SbOreCm+LJ5SDO1q3hpeaX6Vu0fped07YpWw2fHI8GMvJBjdGLEFoyOs/uWjZ1bwU3xZPKW3R2i6gTtllEIayORlo3OeSZHRHtYLAas/ug7qIiAiIgIiICIiAiIgIiICIiAiIgIiICrD/8AXTP/ABcn+MjW3pF0iqI5RS0kLJKgxa9zpSWxQRY8DXPt1nuc4EBot7JuRbOiaRdpptT6X6REJRCYbRwAM1ZkDyLOcT7TRndelOO1+jzvy1p+nrqLzLQf2l1kc0cNfFE6OWRsQmha6JzHvcGsMkZLgWlxAu05X3L01S9LUnLQtOSt42siIiw2IiICIiAiIgIiICIiDg6d6VNpJRGYXvaItc97S0auPWtjvhJu7N17DsB37lo//QaLEWgykMEpc4RuswwugBacr3PpEdsrZ52XWrdBU08jJZYmPki9lzhe1nB4y3Gzmg59oBUMdC9HABopYgAbiwIsfu92eVtTFbu1bbbggi13TQMLHMhdJBLRyVrZQ9rBqYmMc67D1r/eR5Wv1j3KRR9NqKaQRRvc95lMQDWPILm4rm9rYBgf1t3V/K846CpSxsepZgZA6ma22TYJA0PjH4SGMy/CFil6P0sT9ZHCxr8bpLgbnPBDiO69zu7z3lB0EREBERAREQEREBERAREQEREHm3SiZ7dORYHvYTQRi7Da49JnyI3Ee43Cten34YsTQzEQDctxD9rhVPpc0jTlOTkJKINbf+05lRKXhveQHtJHcVa+kf8ABH8v/wAXTXMp73clpnb+9nmE9W+Z5MhBwT02EABob/nCAbh2277r2PStdqIXy4cWBt8N8OI3sBexsvDqifCHgGz3zQNYBvc8VkT7NHbZrHH8gV6voPSjqnHBO1sjCw3JAIIvazxuIN1r5cZyZHhn4UzPHs+WarptFCJBLG/WxawFkZEgLo4TKA12XtMGRIFiCDbtmHpLG5s5jY976YgFm4uLnFowkXv1muFhc9XIEkAyToGkIANPDYAgdRuQdiv2duJ3M7vK+26HpgHtEMQEos8YW2eLk2cLZ5ucf1K5Ha5lN0xhIGMOa4u1Zwgva2QvcGxkkBwcQ0mxAI7bHJbB0tpySAJSGk3IYbNawML3H8LdYy5HGPfabsKl/wCBF7JZ7DfZJJI3dpcf3Pes7FprNGohsx2JowNs1wAFwLb7Nb+w7kDROlo6mPWR4rXw9YWN7A/rkQcu9TVppaSOJuCNjWNvezQGi5W5AREQEREBERAREQEREBERAREQEREBERAREQEREBERBB0voSmq2aqoiZIy+IBwza4bnMdva73ixXFn+z+Fwwir0i1m7AKqV4A7gXYj/erQiCqaM+zPR1O7WNZI6Q5F8sjpXkHeMZzAPusrLS0ccQwxtDR7u38z2rciGYIiICIiAiIgIiICIiAiIg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22" descr="data:image/jpeg;base64,/9j/4AAQSkZJRgABAQAAAQABAAD/2wCEAAkGBg4PDxAPDw8NDw8QEAwQDhAQEBAPDg8PFRAVFBUQFRUXGyYeFxkjGRUUHy8gJScpLCwsFR4xNTAqNSYtLCkBCQoKDgwOGg8PGC8fHyQpLDApKS0sLCksLCkpKTAsLCwtLC01KSksLCwsKikpLCkpLCwuKS0sKiwyKikpLCwpLP/AABEIAMwAzAMBIgACEQEDEQH/xAAcAAABBAMBAAAAAAAAAAAAAAAAAQIDBwQFBgj/xABEEAABAwICBQcGDAUFAQAAAAABAAIDBBESIQUGMVFxBxMyQWGBsSJyc5GhshQjJDNCUlNUYpLB0hc0Q2OTgpSi0eHC/8QAGgEAAQUBAAAAAAAAAAAAAAAAAAECBAUGA//EADARAAICAQIDBAkFAQAAAAAAAAABAgMRBDEFEiEyQVHwExQiUmFxgbHRFUKRocEz/9oADAMBAAIRAxEAPwC8UIQgAQhCABCEIAELD0ppinpYzJUSsiYOtxtc7mja49gXF6T5QqiW4o4RFHn8oqRYkb2xDxce5dq6Z2dlDJTjHc758gaCSQAMyTkAFoK7X7RsJLTUNkePoQh07v8AgCPaqw0lpMSm9TPPWO+q52GAHsYLN8VhHSrgLRsjjG5oCsq+GN9p/wCef4IstVjYsWflOb/Roqt/a/m4W+0k+xYcnKPWno0ULR+OpLj7GBV8+tldte7uNvBRFxO0k8TdTI8OqW6+5xepkWB/EXSF/wCXpLbuclv6/wDxSR8pdWOnRRO8yoLT6iwqukocRsJHenPh9Ph9/wAjfWZ+JaNPypQ/1qWqj3loZK3/AIm/sW60frzo6c2ZUxh31JPincLPsqYbUvH0j35pzqnFk9rXcQuM+GQe3Q6R1cu89AtlB2FPVEaN0zPTkfBqiWG39MnHCezA7Id1l2Oh+VAts2tiwj7aG7o+LmHNvdfuVfbw+2HVdSTDURlv0LGQsSg0pDOwSRSMkYdjmkEcOPYstQGsbkgEIQkAEIQgAQhCABCEIAEISOcALnIDMk7EAKuP1h17DHOp6JrZ523EkhPyeA/iI6bvwjv3LT6za4Pq8cVNIYqNt2zVLTZ89trIj1M6i7r6lxdVpEYeahHNxDIAZF3FWul0Ll7U/wCPz+CJbfjpEzK/SQ5wyyyOq6n7R/Qj/CxoyaOwetauprHyG73E9mxo7lAhXsKow2K+U3IEIQuo0EITo43OIa0FzjkAASSdwA2pBBqVbJ2rNcG4jSVWHfzL7+q11ri0g2ORGRB2hJGUZbPIrTW4iLJUJwgie15CahIGTM0bpOamfzlPIYn/AEhtjk7HN2FWZqrr/FVEQzAQ1HU0nyJO1hPgc+KqhBF9vEHrB3gqHqNHC5eD8TvVfKB6Ha4FKqz1N19c1zaasde9mxTnrPUyTt3FWTHICFm7qZ0y5ZFpCamsoehCFxHghCEACEIQAKt9cNZvhbn00T8NHES2qlabc+8bYGn6g6z17OO4171hcwCip3YZ5mkyvG2Cn2F3Y52wd53Ks9I1TbCGLKKPIAfSI6+1Wuh0vO+eX0/P4Il9uOiGV9fzlmtGGJuTGDIW3lYaELQKKSwitbyCEIThAQhLZAArm1L1Wjo4GPLQaiRodK85ltxfm2nqA9qpuMgEE7AWk8AV6FhkDmtc3MOa0jgRcKn4rZJRjFbPOSbo4ptseuN5Q9WI5oH1UbQ2eEYnkDOSMdIHeQMweyy7JYGnpmspKhz+iIZr/kOSpqLJV2Jx8SbZFSi0yhrIsgBOstgUglkJUWQAiE6yLIEGltxY7F3moWuLg5tJUOJOynkcc3D7Nx37j1rhbJC3tsRYgjIgjYQo+oojfDlf0OtVrreUehGPuLpy47UPWk1MXNyn4+Kwk/GOqQcevtXYgrKWVyrk4y3RcxkpLKBCEJg4Fh6Y0pHSwSVEhsyNpcd53NHaTYd6zFX/AChaTEs8VGD8XEBVVO64uImHvu7uC7U1+kmojJy5Y5OP0lXyWfLKflNU4vk/ts2NjG4AZetaRTVlSZHuees5dg6lAtZVDkjgp5SyxUIQuo0EISoEABKhFkCAu81O5QGwRtpqvEWMsIpQMRa36rhtIHUQuESrjdTC6PLMfCxweUXS7XrRoF/hLD2BshPqwrh9c9efhjeYgDmwXBe52TpSDcC3U2+fbZcelUWnh9VUubq38TrPUzmsbCWS2S2S2U8jCWRZLZLZADbJbJ1kWQINsiydZFkAT6L0k+lnZUMv5Bs9o+nGek39eIV3aMrWzRte0hzXNDmkbCCLgqirLvOTTTHkvpXHOI4o+2Nx2dzvEKn4nRmPpV3b/In6OzD5GWKhIClVCWQ2R4aCSbAAkk7AN6pHSmkjKJ6k3xVcz3N3iEZMH5QPzFWfr7XGHR9QWmzpGiFnnSkM8CVUeliA5kY2Rsa0er/oBXHDK8ty89PKIWql3GAlQhX5XghCVAgJUiVAgLf6saoyaQEhZLHHzRYDja43xAnK3BaFWRyS9Cq8+D3XqLrLZVVOUd+n3O1MVOaizB/hPU/eYPyPS/woqPvMH5HqzUKi/Ub/AB/pFh6rX4FZfwoqPvMH5HodyVVABPwmDK56D1ZqZN0Xea7wR+o3+P8ASE9Vr8Dz+4gEi4yJCTnW71C9uZ4nxQAtRgp8k3PDtRzw7VFZLhRhCZJeeG4o54dqZhRhRhBkk54dqXnGqPCkwowgyTYhvCz9A1/werhlvZuIRv8AMfl7DYrVYUhZkVzsrU4uL7x0Jcskz0BSSYmhTrRap6Q56mhkvcujYT51rO9oK3qxkk4vDNAnlZOI5TZ/Jo4fr1GN3mxxk+8Wqsa1+KR5/EfZkrB5R5L1lG3qbFVu73Fjf/lVy43JO8krR8OjipPzuVupftCIQhWZEBKhF7ZoEFQ5wG02WPJVdTfWork7c05REyZDqncO8pI6uVvRkkbfbhe5l/UVCAngJ2ENybTQtbMamnBmmIM0FwZXkHyx2q/l580IPlVP6eD3wvQaz3F0lKOPBllon0YJk3Rdwd4J6ZL0XcHeCpkWB57eMzxPigNT3DM8T4pQFtzNjQE4BODU4NQIMwowqTClwpMgR4UmFS4UYUZAiwoa3NSYUNGYRkVFicmtRemwfZySt7r3Hiu6Vccm77Gdv91jvWwD9FYwWR1axdJfEvqHmtFb8ot/h1Pu+DS2487n+ir1WLylx2qqN/1o6tnqLHDxKrtwsTxIV9w//kvPeyBqe2xEoSBQz1OHIbfBWKWSKSSzBvHcsR8pdt9XUmXvmUoXRRwNbHAJwCQBPAQNFATwEgCeAkAzdCD5VT+ng98L0CqB0KPlNP6eD3wr+We4v2o/JlnodpAmS9F3A+CemS9F3A+CpkWBQTm5nifFKAnOGZ4nxShq2xmhA1ODU4BODUgDMKXCpA1LhSZEI8KTCpcKMKAIsKGtzHEKTClYzMcQjIqOq5PgRLUbsUPrwn/xWS3Yq85P4/KqHb5Wt9TB/wBqw27FldY83y89xfaf/mjh+VKn+Kppvs6gNPmyMc3xwqsaltnu4+KujXjR5noKhgF3BhkZ50ZxjwPrVJ6TqMmuG17QeCteFyzDl8+dyJq1h5MeoqLZDb1ncsQJE4K9SwQGxwTwmhPCBBwT2hNCe0JBBwCe0JoCkATQM3Qo+U0/poPfCv1UJoUfKaf00HvhX2s/xftR+TLPQ7SBMl6LuB8E9Ml6LuB8FTIsCiHDM8T4pwCVwzPE+KcAtoZoA1ODU4NTw1IIMDUuFSBqXCkyIR4UYVLhRhRkCHCn08d3DvKcWp3Rjkf12wt7Scv1CbJ9B0dzsuT6D4jH9pJK/uLrD2BduFodVqHmoI2fVY0HjbP23W+WTunz2Sl4s0VceWKQyVtwQqA1m0Uaeeent81ITH2xO8pvsNu5eglW/KpoX5usaOj8TN5hN2OPA3H+oblM4dd6O3HicdTDmhnwKoCeEsseFxHV1cEBa3OSnHBPCYFIEgg5qeE1qeE0Qe1PaE0KRoSCGdoUfKYPTQ++FfKofQ38zB6aH3wr4Wf4t2o/Us9DtIE2Xou4HwTk2Xou4HwVMixKNIzPE+Ke0IIzPE+Ke0LZmZABSBqGhPa1NEEDU4NTw1ODUmRCPCjCpsKQtSZAgLVnUlHzk9PD1A89JwbsH5repMp4QTc5NaMTj1ZLf6mUJeX1LhnKRgv1RNyb68yoesu5K356vzkl6Wvnmjs6CLC0LKTWNsE5ZsvQWJpOgZPE+KQXY9rmuHYR4rLQlTx1A88ad0Q+mmkgk6UZ8l312HouHEe1asK6eUHVT4VFzsQ+URAln9xm0x/qO3iqbljsdlt42EFa3Q6pXV9d1uU2oq5JfAaE8JgTwp5FJGp4TGqRqaA8KRqjC6XQGpNTWxc9E+BrcTmWkc8OuAD1MItmuVlka1mTwhYwc3iKNbob+Zg9ND74V7qtdH8m1ZHLFI6SlIZJG82fLewcCbfFqylnuJXQslHkeS00dcoJ8ywCbL0XcD4Jya8XBG8FVSJxSRGZ4nxT2hdOeTurufjKbafpyfsWDpjViakY18jonBzsIwF5N7X62hauOpqk+WMupnpUWRWWjVNClaExoUrQuzOA5rU8NQ0KUNTRBmFGBS4VMSIWc44Fz3HDCwdJ7zsTHLAsVl4InUhkcylbtfZ9QR9GO+zidisPRNGI2AAWsAANw3LRaraELAXyeVLIcUru3qaOwbF1rW2Cz2qv9LLC2XnJf6ar0ceu4qEIUQkghCEAI5twqy5QdSTd1XTNuTczxtG3+40b9471ZyZJGCLLtRdKmfNEZOCmsM82WTgrG115PTd1RSNzN3SQjY49bmbj2darotIJBBBGRByIO5a3TamF8cx370U1tTreGOapGqNqkapBwJAra5MP5E+nl91iqQLPpNK1MTcMU9RG25OGOWRjb77NNrqHq6HfXyJ4O1FqqlzMvtCo1usFb97q/wDcTfuUjdP1n3ur/wBxN+5VH6TP3kTfXo+6XchUqNPVn3qr/wA8v7lI3TtX96qv88v7kn6VL3kJ6/H3S5lynKH8xF6U+4VxDdN1f3mq/wA8v7kTaQmlAEkssgBuA+R7wDvzK608PlVYpuWxyt1inBxwNapWqFqmarRlaSsUzQoWLLJZCA6S7nHKOJub3ndZc5PAKLZK1rI2c7KbMGwbS89QA6+Cz9B6IkmkFRO2ztkUfVEz9x60uiNByTPE1QPKHzcYzZEP1d2rsqamDAqXVarm9iD+b/xfnv8AkXGl03J7Uh9PCGiylQhVpYAhCEACEIQAIQhADXsBXH616gw1V5GWin+uBk/seOvjtXZIIT67JVy5ovDGyipLDPPuldB1FI/DMwtz8l4zjdwd+m1YbV6CrdGRytLXta5pyLXAEHuK4XTXJiw3dTOMRz8h13Rnh1t9qvtPxWL6WrHxK23RtdYFdhSNWfX6tVlPfnIXlo+mzy2+zMLXsI3q1hZCazF5IUoSj0aJWqRqjaFI0HcUrGYJWqRqja07j6lKxjtxTWJgkaVK0psdO49Sk+Lb0pG33NzJXNyQcrHtKyoacnM2a3rLssk+jo55PmacgfaTeQOIG0re0OppeQ6oe6U7Q3oxD/SNveoV2srh3/75+pIr0s59xqKRzpDhpWYzsdM/KNvD6x7Aul0JquGHnHkySnpSO28APojsW9o9EsYAAALbABYBbBrQFTX6uVvRdF53LSnTRr67sjhpw0ZKVCFEJIIQhAAhCEACEIQAIQhAAhCEACQhKhAEElK13UtTX6p0s3zkMbjvLRi/MM1vUJVJxeU8CNJ7nDVPJtTHoc7H5rzb1G6wX8m5HRqJRxax36BWOkspC1dy/c/ucnRW+4rccn0t/wCYdb0bb+Klj5P3fSqJjwDG/oVYeEIwhOetvf7vsJ6vX4HEwcn8H0+dk8+RxHqC3NDqtBF0I2N4NAPr2rfWQuM7rJ9qTZ0jXGOyMWKga3qWQ1gCchch4IQhAAhCEACEIQAIQhAH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5" name="Picture 2" descr="http://image.shutterstock.com/display_pic_with_logo/711187/106278554/stock-photo-smartphone-apps-touchscreen-smartphone-with-application-software-icons-extruding-from-the-screen-1062785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571" y="2414988"/>
            <a:ext cx="1725589" cy="18022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090880" y="4202653"/>
            <a:ext cx="135806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Applications</a:t>
            </a:r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2818134" y="4058445"/>
            <a:ext cx="480354" cy="76163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6" descr="http://freemove.co.uk/wp-content/uploads/2012/11/Information-icon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64" y="4869160"/>
            <a:ext cx="1240020" cy="12400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612775" y="5279964"/>
            <a:ext cx="131318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4242562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640305"/>
            <a:ext cx="7496175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Visualising the Extent of Information Duplication (1)</a:t>
            </a:r>
          </a:p>
        </p:txBody>
      </p:sp>
      <p:pic>
        <p:nvPicPr>
          <p:cNvPr id="11" name="Picture 26" descr="http://freemove.co.uk/wp-content/uploads/2012/11/Information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692696"/>
            <a:ext cx="1240020" cy="12400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208584" y="692696"/>
            <a:ext cx="131318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Information</a:t>
            </a:r>
          </a:p>
        </p:txBody>
      </p:sp>
      <p:sp>
        <p:nvSpPr>
          <p:cNvPr id="9" name="Bevel 8"/>
          <p:cNvSpPr/>
          <p:nvPr/>
        </p:nvSpPr>
        <p:spPr>
          <a:xfrm>
            <a:off x="2107196" y="6251684"/>
            <a:ext cx="5691608" cy="521208"/>
          </a:xfrm>
          <a:prstGeom prst="bevel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Benefit to client: reduce rekeying, increase quality</a:t>
            </a:r>
          </a:p>
        </p:txBody>
      </p:sp>
    </p:spTree>
    <p:extLst>
      <p:ext uri="{BB962C8B-B14F-4D97-AF65-F5344CB8AC3E}">
        <p14:creationId xmlns:p14="http://schemas.microsoft.com/office/powerpoint/2010/main" val="4059061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923" y="831450"/>
            <a:ext cx="1165227" cy="101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bespoke metamodel (used with many clients)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648000" y="6732000"/>
            <a:ext cx="252000" cy="1047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22</a:t>
            </a:fld>
            <a:endParaRPr lang="en-US" noProof="0" dirty="0"/>
          </a:p>
        </p:txBody>
      </p:sp>
      <p:pic>
        <p:nvPicPr>
          <p:cNvPr id="1026" name="Picture 2" descr="http://image.shutterstock.com/display_pic_with_logo/711187/106278554/stock-photo-smartphone-apps-touchscreen-smartphone-with-application-software-icons-extruding-from-the-screen-106278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571" y="2414988"/>
            <a:ext cx="1725589" cy="18022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data:image/jpeg;base64,/9j/4AAQSkZJRgABAQAAAQABAAD/2wCEAAkGBg8QERQQERERFBEQERYRGBYRFxYQFRESExAVFRYVEhUjHCkgGBkjGRQWITAgJDMsLi0sFx89NTwqNyYrMCoBCQoKDgwOGg8PFDUkHyAvNSwsLSwyLiwpLSwsKiosLCkpKiwsKSwsLSksKTU0NCspLCopKTQqKS8pLCwpKSksLP/AABEIALoBDwMBIgACEQEDEQH/xAAbAAEAAgMBAQAAAAAAAAAAAAAABAYBAwUHAv/EAEgQAAEDAgIGBgcGAwMNAQAAAAEAAgMEERIhBRMVMVKSBiJBUVTTFBYyYZOj0gcjYnGBkTNysUKhtCQlNDVDRFNVZHR1s8EX/8QAGAEBAQEBAQAAAAAAAAAAAAAAAAECBAP/xAAgEQEAAwABBAMBAAAAAAAAAAAAAQIRAzFBUfAEEjIh/9oADAMBAAIRAxEAPwD3FERAREQEREBERAREQEREBYe8AEkgAC5JyAA3klZWupp2yMdG8Xa9pY4brtcLEfsUEGm6Q00hAbJm7cC17SR1cwC0dU422duN1vl0tTtbjdNEG4cdy9tsN7Yr33XIF1yanohHMAyaonkwtLRcsaQx2EWyaLexv3k39wHx6i0+EjE/Ecy6zL3tNn7O687jb3D33CyIiICIiAiIgj1tfHC0OkJALg0ABz3OcbkNa0AlxsCbAbge5aqbTNPILtlaRdoueqLvALRc9pBGW/NZ0lo7XBlnujfE/WMezCS12BzDkQQQWvcLHv71x5uhEEhxmWZziW3LnNcXYWOjdiyzJDnX7j+yDuM0jCXiMSML3YiGhwJODDjsPdjbf+YKQuPo7oxDBI2SMuu1hZY4bEEMuTle/UGa7CAiIgIiICIiAiIgIiICIiAiIgIiICIiAiIgLn9IZ3MpKh7CWvZTyuaRva5sTiCPyIXQXI6X1DGUNU57mtHo0rbuIaLuic1oue0kgAe9B5noahhkLHMllp67VtfrmSOL5Q5jTeRzicYPa19x+WSkPGlqOYSMmneXEN+8c+qjlzyD2E9U/wAuD3E7ls0NSxSRtikAxtZE7he0ejxdZp3jMFWSmqXR0r2ue52rqTEHOtiLWSRkAnt3qTGR1ecS6XR3pU6of6PPA+CpEZkwnrxyMa5rXOifvyL23a4AjF271YV5n0c0tGdLsD3taXUs7G4iG43umpyGt73ENcbb8ivTEhuBERVRERBU/tIqHtpomsc5utq4onYXOjL2OxXYXAggGwvYhVHRWiWOa40FRLTOdlJDFIY2PcO/fhdl7TbOPbdWn7SZ2COljLm4318Ja24xODcRcQN5ABzPYuFRUkcsYkaS2WOL24zhcHsbctf35jcUze7FpnUfQ+ktL0curDZJ25uMUznyAi+ZjnN3M/XE3Pc3evQ9A6eZVsc5rJI3xP1ckcoAdHJga+xIJDhhe0ggkZqv6S0kRFA4nN8GM9ly6NhJUf7MNIRvNazG3WelB+C4xYPRYGh2HfhxNIv3grMdcWJXtERaaEREBERAREQVvpL6Zr4dV6TqcDv9F1V/SNZHg12PLVYMfu33zwrjUtdpyNzG6nGHSAOdJ1jhwxZZO6osZTi72N7876iCn6Im0tNK1lUDHE+CQOMLAy0j4aR7etjcWua99QwHcdX+S5sUunKeKLAx8sjoYzIagiQslJnLmhrSBa4hBtuDj+Y9CRBztBy1Loy6pDWyGWWzWjDhibK5sd+scRLWh18va3BdFEQEREBERAREQF5z9qGlxTVNDMY2ytZHUODXZjFjphjZ2B4YXEO7BfsumldKy109RSulMcVPK6M08RdHJMwAWknfk8xuvkxlgRvcQuPXdHHNjMUJAiJx+jSYjDjFyHwFvXppM8nR3aO0OzUmU11YtHw1TWzU1yHDWaonVSxF2ZMLuz+X2fySrZIKbURmR9RLUOfhe20guGdZ/YR1b4gbf0VV0dpuoppBSugeXFt4yWtLiGuALYwxzRObf2oOt3syIVyh+0KljhsXunqXPc1sEN5JyBa2saWMMQzzMgbbvNrps5jP17ubX9GoKeEmWPXPdhu1/WL3FwGZtlb8OeXYrR9m2lxNQxNdI50jNY04yXOLWzva3rEkuAAAvmcs1SquOprTiq3COI7qaBxsR3TzZGT+Vtm/mrh0R0G9jmvwauKNpa1oGAEEWAa3saFIjGojFwREWlFglaa6oMcT5A0vLGOeGje8taSGj3m1v1XmQJ0rG2eolbOxwyhjuKeBxGbSy93yN3Y5MwfZaFJnEadNaeig0tVxzwiRk74oi4C8kbTSw4WtPAXF5wi2YJGYK6U2gzYyROkkaWkY4SBMBb2ZWGwkH7FcDTOgpyAQ4zCIWZrSPSIG3xYGTPyljvb7qbO/suac1jQvS2XE9jonsdTkiRwZI0jqAtc9oDpIW3NiXsey97OyzkTMTsMzES7+lKJ9S+GnhLiyKFjJHsBbhAYARc+y7q7t4XE6WUUNFDjjZaaNrnslYS10BbbNrxmSd2Zse0FWPSH2hQljYqICrnLGlxjcBBES0G804GG/4WXPuC4Eeh3zyCSqf6RLe7WNaRBEezVxZ4j+J9z+SYuPWKKtZM3Gw3F7dxB7iFIXE6L6MkhY50mRkI6vaAL5n3m67a00IiICIiAiIgIiICIiAiIgIiICIiAiIg5WnOjNNWAGVhEjPYljOrmiP4JBmB7jcHtBVaqqGqpMqhrqmnH+8QMvNGO+pphlIPxx397Qr0iDyHT9fDVxvp6VrKjWCzp3gimhOGwcxxGKaZu8YcmnhXoHRiLW07Ncxr3Ma2LG9oJlaxoGI3991FlaDplrSLt2Y51jmMXpjM7d/vVoAUwaY6KJubY2A+5oC3IioIiICr2mehcMzzPC51NVHfLEBaT3Txnqyj8+t3EKwogoFVUPpsq9jYbbqmPE+lf/ADOzdTO9zsuwOKr09Samoglpo8EdNK2VtRM0xyzAXuyni3shdfMuzd3HevXyFWuirQanSVxfDXtAvnhHoNMbDuzJP6qYmOxS0kcjGukhjDnAOILRk45nsUqKnYz2Wtb/ACgBbEVUREQEREBERAREQcar0+9sr4mQF+rwguL2Mzc3FYA57itfrBP4X50a0VdLUNqJntgfIyQxkFjoh7MQaQQ54O8L4tU+El54PMQSvWCfwvzo09YJ/C/OjUW1T4SXng8xLVPhJeeDzEEr1gn8L86NPWCfwvzmKLap8JLzweYlqnwkvPB5iCV6wT+F+dGnrBP4X50ai2qfCS88HmJap8JLzweYglesE/hfnRp6wT+F+dGotqnwkvPB5iWqfCS88HmIJXrBP4X50aesE/hfnRqLap8JLzweYlqnwkvPB5iCV6wT+F+dGnrBP4X50ai2qfCS88HmJap8JLzweYghmap9PFZ6OMAozTYdazFiM7ZL7rWs1db1gn8L85ii2qfCS88HmJap8JLzweYglesE/hfnRp6wT+F+cxRbVPhJeeDzEtU+El54PMQSvWCfwvzo09YJ/C/OjUW1T4SXng8xRBpOT0g0vos2uEIntigtqzIWA31m/EDkg6vrBP4X50aesE/hfnRqLap8JLzweYlqnwkvPB5iCV6wT+F+cxcrQ1RUwS1chpwRVVInaBMy7Wimhis7LfeMn9QpdqnwkvPB5iWqfCS88HmIJXrBP4X50aesE/hfnRqLap8JLzweYlqnwkvPB5iCV6wT+F+dGnrBP4X50ai2qfCS88HmJap8JLzweYglesE/hfnRp6wT+F+dGotqnwkvPB5iWqfCS88HmIJXrBP4X50aesE/hfnMUW1T4SXng8xLVPhJeeDzEEr1gn8L86NbqDTj5JRE+EsLmPeDjbIPuywEG27+IFz7VPhJeeDzFu0ZSzmpZI+B0bGRStJe6N13PdDYANcT/YKCwoiICIiAiIgIiICIiAiIgIiICIiAiIgKrg2004n/AJUz/GPU/S/SiKF+oja+eqIuIIbFzQdzpnHqxM/E4i/ZfcqvV9GH1Uxqa4tc90Yi1EWL0dkbXl4a++c5DiTdwAvuaFm1oquPQUXnxlqtGRvmgfrKWFjpHU9Q5zg1jG4iKabNzDYGzXYm92FX6CUPa1w3OaHZ+8XStotH8MfaIi0giIgIiICIiAiIgIiIPl0gFgSAXGwvlc2JsO/IH9l9Kt9JejE1XPBMydsYpCJGNLMWKXWscS43yBYwsyztI9V6j6GaTtCH1Bbe7n/ezP1TgIgH/wATryEtcbfw8t2ZQehRzNd7LmutvwkG1wDn+hB/VZfI0WuQLmwubXJ3Ae9Umi6B1UOrDKpuFh9n75jWkQwMD2hsjcRBieLOytKfffRS/Z5Vtwl1Z94G4dYDI57AJXSNDLuzsXuOfcO8oL+o8OkYXnCyWNx7mua49vYD7j+yq2j+htUx8cjqp33b2uDGPnLGNEt3sGKQl4cy4697YzbIBfFb0BkOtMEzITLUSzXjYWHDJTsjDCQe9rs+55tmguiLhdGOj8lKHmWd8z36sAuc92BrIWNwgE29sPNwATcX3LuoCIiAiIgIiICIiAsFZWCgoHR/SskE1WNUJIn1tS86sXmxNnLcm/7Tq2yFyLbtyuMmAtDgD1gDZwLSLjtBzB9xVK0VA6SWdvUMe0akvDwcxrnZsPY73i391jba6TCAO5oGefYvD7ddVWem0/8AkdUP+lmHyXK0VTJjRWgNpjC3ARlZ2EW7R/UKldLpL0lT/wBtN/6nK6y1D20YfFm8QtLbDHc4RuHapwzurZyZH6WY6QANfd7i0ta3ARh7Q6XE0Cwwi/WcXXsN0vQ09cNY6dsh6oc1lo88MQFg4EWLnAnPi7Ny10OkK1kM08wxNDSWMw9fEJHjc1oIZhwb7nI5qD63VZcw+j4G2OMObIbZsGtJDMowS7Lf1D2ZjoZamVul4LRPaHvDZJi4WmY4F0Ti0v6paG45gGgE9Vgz7d0b9JPdFIWyn2SGnDC0guBcZQ2QhpzcLOD7tDbYXElZpOlVbghx0pLngAmz2kkRxF3VwXabyONrHKJ3b7MzQ3SaaaRjHwFgdE5xdZ9g5rnDuths0Z53LuzIENVNU6WwY3RtxNaCGWYDI5z7OBdi6uEZjvFv1+DNpU6wPYcLS/8AgiNr3gNcGCJzjZuLqG5BsS79Nw6Uz6hsvozhKZcBitLdsef3pOD2QBjta+HL2uqt401IamRgcNUyO+cTx1iGYcJ3vzc69gBYtAuQ5Bo0JFXCVutMpZhN8Zbg1eEYW2uXGQSYusd7QL5mwsyqWjNPVb3xA9Zr3Nt905hkY4kPx5kRFgAdbPJwBubq2oCIiAiIgIiICIiAiIgIiICIiAiIgIiICIiAhREHldbFU0ddILhrpp5ZYw72KlkkhkAYTk6RuIgsyfldtwcrF0o0/FThutJ1kjW4Y2NLpZHYRcRx+0f6DtKtdbQxTMMc0bJI3ZFsjQ9rvzaciqZD0apItK6iOFrY30DpSG3uXNqWMbZ17hoaT1Rl7l5zx6uqxURVFWCJyYYHZGGN15JGneKiUbgeBn6uO5eidEIJGQnECGE9QHKwtmQO5TqfQdNGbtibcdpu7+qnrVaxWMhBERaBERAREQEREBERAREQcGr0zUa6SONkOGLALyOfclzA7cG2AzXxtat4aXml+lfVXomp10skYhc2UsPXe9hBbGGkWDCDuXx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XOMdX6YKz/JrimdTYLy2s6ZsmK+H8NrLobOreCm+LJ5S55qKv0sUeqgxmnNTi1r8OFsrY8P8K97uug6O1q3hpeaX6U2tW8NLzS/SsbOreCm+LJ5SbOreCm+LJ5SDO1q3hpeaX6U2tW8NLzS/SsbOreCm+LJ5SbOreCm+LJ5SDO1q3hpeaX6U2tW8NLzS/SsbOreCm+LJ5SbOreCm+LJ5SDO1q3hpeaX6U2tW8NLzS/SsbOreCm+LJ5SbOreCm+LJ5SDO1q3hpeaX6U2tW8NLzS/SsbOreCm+LJ5SbOreCm+LJ5SDO1q3hpeaX6U2tW8NLzS/SsbOreCm+LJ5SbOreCm+LJ5SDO1q3hpeaX6Vu0fped07YpWw2fHI8GMvJBjdGLEFoyOs/uWjZ1bwU3xZPKW3R2i6gTtllEIayORlo3OeSZHRHtYLAas/ug7qIiAiIgIiICIiAiIgIiICIiAiIgIiICrD/8AXTP/ABcn+MjW3pF0iqI5RS0kLJKgxa9zpSWxQRY8DXPt1nuc4EBot7JuRbOiaRdpptT6X6REJRCYbRwAM1ZkDyLOcT7TRndelOO1+jzvy1p+nrqLzLQf2l1kc0cNfFE6OWRsQmha6JzHvcGsMkZLgWlxAu05X3L01S9LUnLQtOSt42siIiw2IiICIiAiIgIiICIiDg6d6VNpJRGYXvaItc97S0auPWtjvhJu7N17DsB37lo//QaLEWgykMEpc4RuswwugBacr3PpEdsrZ52XWrdBU08jJZYmPki9lzhe1nB4y3Gzmg59oBUMdC9HABopYgAbiwIsfu92eVtTFbu1bbbggi13TQMLHMhdJBLRyVrZQ9rBqYmMc67D1r/eR5Wv1j3KRR9NqKaQRRvc95lMQDWPILm4rm9rYBgf1t3V/K846CpSxsepZgZA6ma22TYJA0PjH4SGMy/CFil6P0sT9ZHCxr8bpLgbnPBDiO69zu7z3lB0EREBERAREQEREBERAREQEREHm3SiZ7dORYHvYTQRi7Da49JnyI3Ee43Cten34YsTQzEQDctxD9rhVPpc0jTlOTkJKINbf+05lRKXhveQHtJHcVa+kf8ABH8v/wAXTXMp73clpnb+9nmE9W+Z5MhBwT02EABob/nCAbh2277r2PStdqIXy4cWBt8N8OI3sBexsvDqifCHgGz3zQNYBvc8VkT7NHbZrHH8gV6voPSjqnHBO1sjCw3JAIIvazxuIN1r5cZyZHhn4UzPHs+WarptFCJBLG/WxawFkZEgLo4TKA12XtMGRIFiCDbtmHpLG5s5jY976YgFm4uLnFowkXv1muFhc9XIEkAyToGkIANPDYAgdRuQdiv2duJ3M7vK+26HpgHtEMQEos8YW2eLk2cLZ5ucf1K5Ha5lN0xhIGMOa4u1Zwgva2QvcGxkkBwcQ0mxAI7bHJbB0tpySAJSGk3IYbNawML3H8LdYy5HGPfabsKl/wCBF7JZ7DfZJJI3dpcf3Pes7FprNGohsx2JowNs1wAFwLb7Nb+w7kDROlo6mPWR4rXw9YWN7A/rkQcu9TVppaSOJuCNjWNvezQGi5W5AREQEREBERAREQEREBERAREQEREBERAREQEREBERBB0voSmq2aqoiZIy+IBwza4bnMdva73ixXFn+z+Fwwir0i1m7AKqV4A7gXYj/erQiCqaM+zPR1O7WNZI6Q5F8sjpXkHeMZzAPusrLS0ccQwxtDR7u38z2rciGYIiICIiAiIgIiICIiAiI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data:image/jpeg;base64,/9j/4AAQSkZJRgABAQAAAQABAAD/2wCEAAkGBg8QERQQERERFBEQERYRGBYRFxYQFRESExAVFRYVEhUjHCkgGBkjGRQWITAgJDMsLi0sFx89NTwqNyYrMCoBCQoKDgwOGg8PFDUkHyAvNSwsLSwyLiwpLSwsKiosLCkpKiwsKSwsLSksKTU0NCspLCopKTQqKS8pLCwpKSksLP/AABEIALoBDwMBIgACEQEDEQH/xAAbAAEAAgMBAQAAAAAAAAAAAAAABAYBAwUHAv/EAEgQAAEDAgIGBgcGAwMNAQAAAAEAAgMEERIhBRMVMVKSBiJBUVTTFBYyYZOj0gcjYnGBkTNysUKhtCQlNDVDRFNVZHR1s8EX/8QAGAEBAQEBAQAAAAAAAAAAAAAAAAECBAP/xAAgEQEAAwABBAMBAAAAAAAAAAAAAQIRAzFBUfAEEjIh/9oADAMBAAIRAxEAPwD3FERAREQEREBERAREQEREBYe8AEkgAC5JyAA3klZWupp2yMdG8Xa9pY4brtcLEfsUEGm6Q00hAbJm7cC17SR1cwC0dU422duN1vl0tTtbjdNEG4cdy9tsN7Yr33XIF1yanohHMAyaonkwtLRcsaQx2EWyaLexv3k39wHx6i0+EjE/Ecy6zL3tNn7O687jb3D33CyIiICIiAiIgj1tfHC0OkJALg0ABz3OcbkNa0AlxsCbAbge5aqbTNPILtlaRdoueqLvALRc9pBGW/NZ0lo7XBlnujfE/WMezCS12BzDkQQQWvcLHv71x5uhEEhxmWZziW3LnNcXYWOjdiyzJDnX7j+yDuM0jCXiMSML3YiGhwJODDjsPdjbf+YKQuPo7oxDBI2SMuu1hZY4bEEMuTle/UGa7CAiIgIiICIiAiIgIiICIiAiIgIiICIiAiIgLn9IZ3MpKh7CWvZTyuaRva5sTiCPyIXQXI6X1DGUNU57mtHo0rbuIaLuic1oue0kgAe9B5noahhkLHMllp67VtfrmSOL5Q5jTeRzicYPa19x+WSkPGlqOYSMmneXEN+8c+qjlzyD2E9U/wAuD3E7ls0NSxSRtikAxtZE7he0ejxdZp3jMFWSmqXR0r2ue52rqTEHOtiLWSRkAnt3qTGR1ecS6XR3pU6of6PPA+CpEZkwnrxyMa5rXOifvyL23a4AjF271YV5n0c0tGdLsD3taXUs7G4iG43umpyGt73ENcbb8ivTEhuBERVRERBU/tIqHtpomsc5utq4onYXOjL2OxXYXAggGwvYhVHRWiWOa40FRLTOdlJDFIY2PcO/fhdl7TbOPbdWn7SZ2COljLm4318Ja24xODcRcQN5ABzPYuFRUkcsYkaS2WOL24zhcHsbctf35jcUze7FpnUfQ+ktL0curDZJ25uMUznyAi+ZjnN3M/XE3Pc3evQ9A6eZVsc5rJI3xP1ckcoAdHJga+xIJDhhe0ggkZqv6S0kRFA4nN8GM9ly6NhJUf7MNIRvNazG3WelB+C4xYPRYGh2HfhxNIv3grMdcWJXtERaaEREBERAREQVvpL6Zr4dV6TqcDv9F1V/SNZHg12PLVYMfu33zwrjUtdpyNzG6nGHSAOdJ1jhwxZZO6osZTi72N7876iCn6Im0tNK1lUDHE+CQOMLAy0j4aR7etjcWua99QwHcdX+S5sUunKeKLAx8sjoYzIagiQslJnLmhrSBa4hBtuDj+Y9CRBztBy1Loy6pDWyGWWzWjDhibK5sd+scRLWh18va3BdFEQEREBERAREQF5z9qGlxTVNDMY2ytZHUODXZjFjphjZ2B4YXEO7BfsumldKy109RSulMcVPK6M08RdHJMwAWknfk8xuvkxlgRvcQuPXdHHNjMUJAiJx+jSYjDjFyHwFvXppM8nR3aO0OzUmU11YtHw1TWzU1yHDWaonVSxF2ZMLuz+X2fySrZIKbURmR9RLUOfhe20guGdZ/YR1b4gbf0VV0dpuoppBSugeXFt4yWtLiGuALYwxzRObf2oOt3syIVyh+0KljhsXunqXPc1sEN5JyBa2saWMMQzzMgbbvNrps5jP17ubX9GoKeEmWPXPdhu1/WL3FwGZtlb8OeXYrR9m2lxNQxNdI50jNY04yXOLWzva3rEkuAAAvmcs1SquOprTiq3COI7qaBxsR3TzZGT+Vtm/mrh0R0G9jmvwauKNpa1oGAEEWAa3saFIjGojFwREWlFglaa6oMcT5A0vLGOeGje8taSGj3m1v1XmQJ0rG2eolbOxwyhjuKeBxGbSy93yN3Y5MwfZaFJnEadNaeig0tVxzwiRk74oi4C8kbTSw4WtPAXF5wi2YJGYK6U2gzYyROkkaWkY4SBMBb2ZWGwkH7FcDTOgpyAQ4zCIWZrSPSIG3xYGTPyljvb7qbO/suac1jQvS2XE9jonsdTkiRwZI0jqAtc9oDpIW3NiXsey97OyzkTMTsMzES7+lKJ9S+GnhLiyKFjJHsBbhAYARc+y7q7t4XE6WUUNFDjjZaaNrnslYS10BbbNrxmSd2Zse0FWPSH2hQljYqICrnLGlxjcBBES0G804GG/4WXPuC4Eeh3zyCSqf6RLe7WNaRBEezVxZ4j+J9z+SYuPWKKtZM3Gw3F7dxB7iFIXE6L6MkhY50mRkI6vaAL5n3m67a00IiICIiAiIgIiICIiAiIgIiICIiAiIg5WnOjNNWAGVhEjPYljOrmiP4JBmB7jcHtBVaqqGqpMqhrqmnH+8QMvNGO+pphlIPxx397Qr0iDyHT9fDVxvp6VrKjWCzp3gimhOGwcxxGKaZu8YcmnhXoHRiLW07Ncxr3Ma2LG9oJlaxoGI3991FlaDplrSLt2Y51jmMXpjM7d/vVoAUwaY6KJubY2A+5oC3IioIiICr2mehcMzzPC51NVHfLEBaT3Txnqyj8+t3EKwogoFVUPpsq9jYbbqmPE+lf/ADOzdTO9zsuwOKr09Samoglpo8EdNK2VtRM0xyzAXuyni3shdfMuzd3HevXyFWuirQanSVxfDXtAvnhHoNMbDuzJP6qYmOxS0kcjGukhjDnAOILRk45nsUqKnYz2Wtb/ACgBbEVUREQEREBERAREQcar0+9sr4mQF+rwguL2Mzc3FYA57itfrBP4X50a0VdLUNqJntgfIyQxkFjoh7MQaQQ54O8L4tU+El54PMQSvWCfwvzo09YJ/C/OjUW1T4SXng8xLVPhJeeDzEEr1gn8L86NPWCfwvzmKLap8JLzweYlqnwkvPB5iCV6wT+F+dGnrBP4X50ai2qfCS88HmJap8JLzweYglesE/hfnRp6wT+F+dGotqnwkvPB5iWqfCS88HmIJXrBP4X50aesE/hfnRqLap8JLzweYlqnwkvPB5iCV6wT+F+dGnrBP4X50ai2qfCS88HmJap8JLzweYghmap9PFZ6OMAozTYdazFiM7ZL7rWs1db1gn8L85ii2qfCS88HmJap8JLzweYglesE/hfnRp6wT+F+cxRbVPhJeeDzEtU+El54PMQSvWCfwvzo09YJ/C/OjUW1T4SXng8xRBpOT0g0vos2uEIntigtqzIWA31m/EDkg6vrBP4X50aesE/hfnRqLap8JLzweYlqnwkvPB5iCV6wT+F+cxcrQ1RUwS1chpwRVVInaBMy7Wimhis7LfeMn9QpdqnwkvPB5iWqfCS88HmIJXrBP4X50aesE/hfnRqLap8JLzweYlqnwkvPB5iCV6wT+F+dGnrBP4X50ai2qfCS88HmJap8JLzweYglesE/hfnRp6wT+F+dGotqnwkvPB5iWqfCS88HmIJXrBP4X50aesE/hfnMUW1T4SXng8xLVPhJeeDzEEr1gn8L86NbqDTj5JRE+EsLmPeDjbIPuywEG27+IFz7VPhJeeDzFu0ZSzmpZI+B0bGRStJe6N13PdDYANcT/YKCwoiICIiAiIgIiICIiAiIgIiICIiAiIgKrg2004n/AJUz/GPU/S/SiKF+oja+eqIuIIbFzQdzpnHqxM/E4i/ZfcqvV9GH1Uxqa4tc90Yi1EWL0dkbXl4a++c5DiTdwAvuaFm1oquPQUXnxlqtGRvmgfrKWFjpHU9Q5zg1jG4iKabNzDYGzXYm92FX6CUPa1w3OaHZ+8XStotH8MfaIi0giIgIiICIiAiIgIiIPl0gFgSAXGwvlc2JsO/IH9l9Kt9JejE1XPBMydsYpCJGNLMWKXWscS43yBYwsyztI9V6j6GaTtCH1Bbe7n/ezP1TgIgH/wATryEtcbfw8t2ZQehRzNd7LmutvwkG1wDn+hB/VZfI0WuQLmwubXJ3Ae9Umi6B1UOrDKpuFh9n75jWkQwMD2hsjcRBieLOytKfffRS/Z5Vtwl1Z94G4dYDI57AJXSNDLuzsXuOfcO8oL+o8OkYXnCyWNx7mua49vYD7j+yq2j+htUx8cjqp33b2uDGPnLGNEt3sGKQl4cy4697YzbIBfFb0BkOtMEzITLUSzXjYWHDJTsjDCQe9rs+55tmguiLhdGOj8lKHmWd8z36sAuc92BrIWNwgE29sPNwATcX3LuoCIiAiIgIiICIiAsFZWCgoHR/SskE1WNUJIn1tS86sXmxNnLcm/7Tq2yFyLbtyuMmAtDgD1gDZwLSLjtBzB9xVK0VA6SWdvUMe0akvDwcxrnZsPY73i391jba6TCAO5oGefYvD7ddVWem0/8AkdUP+lmHyXK0VTJjRWgNpjC3ARlZ2EW7R/UKldLpL0lT/wBtN/6nK6y1D20YfFm8QtLbDHc4RuHapwzurZyZH6WY6QANfd7i0ta3ARh7Q6XE0Cwwi/WcXXsN0vQ09cNY6dsh6oc1lo88MQFg4EWLnAnPi7Ny10OkK1kM08wxNDSWMw9fEJHjc1oIZhwb7nI5qD63VZcw+j4G2OMObIbZsGtJDMowS7Lf1D2ZjoZamVul4LRPaHvDZJi4WmY4F0Ti0v6paG45gGgE9Vgz7d0b9JPdFIWyn2SGnDC0guBcZQ2QhpzcLOD7tDbYXElZpOlVbghx0pLngAmz2kkRxF3VwXabyONrHKJ3b7MzQ3SaaaRjHwFgdE5xdZ9g5rnDuths0Z53LuzIENVNU6WwY3RtxNaCGWYDI5z7OBdi6uEZjvFv1+DNpU6wPYcLS/8AgiNr3gNcGCJzjZuLqG5BsS79Nw6Uz6hsvozhKZcBitLdsef3pOD2QBjta+HL2uqt401IamRgcNUyO+cTx1iGYcJ3vzc69gBYtAuQ5Bo0JFXCVutMpZhN8Zbg1eEYW2uXGQSYusd7QL5mwsyqWjNPVb3xA9Zr3Nt905hkY4kPx5kRFgAdbPJwBubq2oCIiAiIgIiICIiAiIgIiICIiAiIgIiICIiAhREHldbFU0ddILhrpp5ZYw72KlkkhkAYTk6RuIgsyfldtwcrF0o0/FThutJ1kjW4Y2NLpZHYRcRx+0f6DtKtdbQxTMMc0bJI3ZFsjQ9rvzaciqZD0apItK6iOFrY30DpSG3uXNqWMbZ17hoaT1Rl7l5zx6uqxURVFWCJyYYHZGGN15JGneKiUbgeBn6uO5eidEIJGQnECGE9QHKwtmQO5TqfQdNGbtibcdpu7+qnrVaxWMhBERaBERAREQEREBERAREQcGr0zUa6SONkOGLALyOfclzA7cG2AzXxtat4aXml+lfVXomp10skYhc2UsPXe9hBbGGkWDCDuXx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XOMdX6YKz/JrimdTYLy2s6ZsmK+H8NrLobOreCm+LJ5S55qKv0sUeqgxmnNTi1r8OFsrY8P8K97uug6O1q3hpeaX6U2tW8NLzS/SsbOreCm+LJ5SbOreCm+LJ5SDO1q3hpeaX6U2tW8NLzS/SsbOreCm+LJ5SbOreCm+LJ5SDO1q3hpeaX6U2tW8NLzS/SsbOreCm+LJ5SbOreCm+LJ5SDO1q3hpeaX6U2tW8NLzS/SsbOreCm+LJ5SbOreCm+LJ5SDO1q3hpeaX6U2tW8NLzS/SsbOreCm+LJ5SbOreCm+LJ5SDO1q3hpeaX6U2tW8NLzS/SsbOreCm+LJ5SbOreCm+LJ5SDO1q3hpeaX6Vu0fped07YpWw2fHI8GMvJBjdGLEFoyOs/uWjZ1bwU3xZPKW3R2i6gTtllEIayORlo3OeSZHRHtYLAas/ug7qIiAiIgIiICIiAiIgIiICIiAiIgIiICrD/8AXTP/ABcn+MjW3pF0iqI5RS0kLJKgxa9zpSWxQRY8DXPt1nuc4EBot7JuRbOiaRdpptT6X6REJRCYbRwAM1ZkDyLOcT7TRndelOO1+jzvy1p+nrqLzLQf2l1kc0cNfFE6OWRsQmha6JzHvcGsMkZLgWlxAu05X3L01S9LUnLQtOSt42siIiw2IiICIiAiIgIiICIiDg6d6VNpJRGYXvaItc97S0auPWtjvhJu7N17DsB37lo//QaLEWgykMEpc4RuswwugBacr3PpEdsrZ52XWrdBU08jJZYmPki9lzhe1nB4y3Gzmg59oBUMdC9HABopYgAbiwIsfu92eVtTFbu1bbbggi13TQMLHMhdJBLRyVrZQ9rBqYmMc67D1r/eR5Wv1j3KRR9NqKaQRRvc95lMQDWPILm4rm9rYBgf1t3V/K846CpSxsepZgZA6ma22TYJA0PjH4SGMy/CFil6P0sT9ZHCxr8bpLgbnPBDiO69zu7z3lB0EREBERAREQEREBERAREQEREHm3SiZ7dORYHvYTQRi7Da49JnyI3Ee43Cten34YsTQzEQDctxD9rhVPpc0jTlOTkJKINbf+05lRKXhveQHtJHcVa+kf8ABH8v/wAXTXMp73clpnb+9nmE9W+Z5MhBwT02EABob/nCAbh2277r2PStdqIXy4cWBt8N8OI3sBexsvDqifCHgGz3zQNYBvc8VkT7NHbZrHH8gV6voPSjqnHBO1sjCw3JAIIvazxuIN1r5cZyZHhn4UzPHs+WarptFCJBLG/WxawFkZEgLo4TKA12XtMGRIFiCDbtmHpLG5s5jY976YgFm4uLnFowkXv1muFhc9XIEkAyToGkIANPDYAgdRuQdiv2duJ3M7vK+26HpgHtEMQEos8YW2eLk2cLZ5ucf1K5Ha5lN0xhIGMOa4u1Zwgva2QvcGxkkBwcQ0mxAI7bHJbB0tpySAJSGk3IYbNawML3H8LdYy5HGPfabsKl/wCBF7JZ7DfZJJI3dpcf3Pes7FprNGohsx2JowNs1wAFwLb7Nb+w7kDROlo6mPWR4rXw9YWN7A/rkQcu9TVppaSOJuCNjWNvezQGi5W5AREQEREBERAREQEREBERAREQEREBERAREQEREBERBB0voSmq2aqoiZIy+IBwza4bnMdva73ixXFn+z+Fwwir0i1m7AKqV4A7gXYj/erQiCqaM+zPR1O7WNZI6Q5F8sjpXkHeMZzAPusrLS0ccQwxtDR7u38z2rciGYIiICIiAiIgIiICIiAiI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data:image/jpeg;base64,/9j/4AAQSkZJRgABAQAAAQABAAD/2wCEAAkGBg8QERQQERERFBEQERYRGBYRFxYQFRESExAVFRYVEhUjHCkgGBkjGRQWITAgJDMsLi0sFx89NTwqNyYrMCoBCQoKDgwOGg8PFDUkHyAvNSwsLSwyLiwpLSwsKiosLCkpKiwsKSwsLSksKTU0NCspLCopKTQqKS8pLCwpKSksLP/AABEIALoBDwMBIgACEQEDEQH/xAAbAAEAAgMBAQAAAAAAAAAAAAAABAYBAwUHAv/EAEgQAAEDAgIGBgcGAwMNAQAAAAEAAgMEERIhBRMVMVKSBiJBUVTTFBYyYZOj0gcjYnGBkTNysUKhtCQlNDVDRFNVZHR1s8EX/8QAGAEBAQEBAQAAAAAAAAAAAAAAAAECBAP/xAAgEQEAAwABBAMBAAAAAAAAAAAAAQIRAzFBUfAEEjIh/9oADAMBAAIRAxEAPwD3FERAREQEREBERAREQEREBYe8AEkgAC5JyAA3klZWupp2yMdG8Xa9pY4brtcLEfsUEGm6Q00hAbJm7cC17SR1cwC0dU422duN1vl0tTtbjdNEG4cdy9tsN7Yr33XIF1yanohHMAyaonkwtLRcsaQx2EWyaLexv3k39wHx6i0+EjE/Ecy6zL3tNn7O687jb3D33CyIiICIiAiIgj1tfHC0OkJALg0ABz3OcbkNa0AlxsCbAbge5aqbTNPILtlaRdoueqLvALRc9pBGW/NZ0lo7XBlnujfE/WMezCS12BzDkQQQWvcLHv71x5uhEEhxmWZziW3LnNcXYWOjdiyzJDnX7j+yDuM0jCXiMSML3YiGhwJODDjsPdjbf+YKQuPo7oxDBI2SMuu1hZY4bEEMuTle/UGa7CAiIgIiICIiAiIgIiICIiAiIgIiICIiAiIgLn9IZ3MpKh7CWvZTyuaRva5sTiCPyIXQXI6X1DGUNU57mtHo0rbuIaLuic1oue0kgAe9B5noahhkLHMllp67VtfrmSOL5Q5jTeRzicYPa19x+WSkPGlqOYSMmneXEN+8c+qjlzyD2E9U/wAuD3E7ls0NSxSRtikAxtZE7he0ejxdZp3jMFWSmqXR0r2ue52rqTEHOtiLWSRkAnt3qTGR1ecS6XR3pU6of6PPA+CpEZkwnrxyMa5rXOifvyL23a4AjF271YV5n0c0tGdLsD3taXUs7G4iG43umpyGt73ENcbb8ivTEhuBERVRERBU/tIqHtpomsc5utq4onYXOjL2OxXYXAggGwvYhVHRWiWOa40FRLTOdlJDFIY2PcO/fhdl7TbOPbdWn7SZ2COljLm4318Ja24xODcRcQN5ABzPYuFRUkcsYkaS2WOL24zhcHsbctf35jcUze7FpnUfQ+ktL0curDZJ25uMUznyAi+ZjnN3M/XE3Pc3evQ9A6eZVsc5rJI3xP1ckcoAdHJga+xIJDhhe0ggkZqv6S0kRFA4nN8GM9ly6NhJUf7MNIRvNazG3WelB+C4xYPRYGh2HfhxNIv3grMdcWJXtERaaEREBERAREQVvpL6Zr4dV6TqcDv9F1V/SNZHg12PLVYMfu33zwrjUtdpyNzG6nGHSAOdJ1jhwxZZO6osZTi72N7876iCn6Im0tNK1lUDHE+CQOMLAy0j4aR7etjcWua99QwHcdX+S5sUunKeKLAx8sjoYzIagiQslJnLmhrSBa4hBtuDj+Y9CRBztBy1Loy6pDWyGWWzWjDhibK5sd+scRLWh18va3BdFEQEREBERAREQF5z9qGlxTVNDMY2ytZHUODXZjFjphjZ2B4YXEO7BfsumldKy109RSulMcVPK6M08RdHJMwAWknfk8xuvkxlgRvcQuPXdHHNjMUJAiJx+jSYjDjFyHwFvXppM8nR3aO0OzUmU11YtHw1TWzU1yHDWaonVSxF2ZMLuz+X2fySrZIKbURmR9RLUOfhe20guGdZ/YR1b4gbf0VV0dpuoppBSugeXFt4yWtLiGuALYwxzRObf2oOt3syIVyh+0KljhsXunqXPc1sEN5JyBa2saWMMQzzMgbbvNrps5jP17ubX9GoKeEmWPXPdhu1/WL3FwGZtlb8OeXYrR9m2lxNQxNdI50jNY04yXOLWzva3rEkuAAAvmcs1SquOprTiq3COI7qaBxsR3TzZGT+Vtm/mrh0R0G9jmvwauKNpa1oGAEEWAa3saFIjGojFwREWlFglaa6oMcT5A0vLGOeGje8taSGj3m1v1XmQJ0rG2eolbOxwyhjuKeBxGbSy93yN3Y5MwfZaFJnEadNaeig0tVxzwiRk74oi4C8kbTSw4WtPAXF5wi2YJGYK6U2gzYyROkkaWkY4SBMBb2ZWGwkH7FcDTOgpyAQ4zCIWZrSPSIG3xYGTPyljvb7qbO/suac1jQvS2XE9jonsdTkiRwZI0jqAtc9oDpIW3NiXsey97OyzkTMTsMzES7+lKJ9S+GnhLiyKFjJHsBbhAYARc+y7q7t4XE6WUUNFDjjZaaNrnslYS10BbbNrxmSd2Zse0FWPSH2hQljYqICrnLGlxjcBBES0G804GG/4WXPuC4Eeh3zyCSqf6RLe7WNaRBEezVxZ4j+J9z+SYuPWKKtZM3Gw3F7dxB7iFIXE6L6MkhY50mRkI6vaAL5n3m67a00IiICIiAiIgIiICIiAiIgIiICIiAiIg5WnOjNNWAGVhEjPYljOrmiP4JBmB7jcHtBVaqqGqpMqhrqmnH+8QMvNGO+pphlIPxx397Qr0iDyHT9fDVxvp6VrKjWCzp3gimhOGwcxxGKaZu8YcmnhXoHRiLW07Ncxr3Ma2LG9oJlaxoGI3991FlaDplrSLt2Y51jmMXpjM7d/vVoAUwaY6KJubY2A+5oC3IioIiICr2mehcMzzPC51NVHfLEBaT3Txnqyj8+t3EKwogoFVUPpsq9jYbbqmPE+lf/ADOzdTO9zsuwOKr09Samoglpo8EdNK2VtRM0xyzAXuyni3shdfMuzd3HevXyFWuirQanSVxfDXtAvnhHoNMbDuzJP6qYmOxS0kcjGukhjDnAOILRk45nsUqKnYz2Wtb/ACgBbEVUREQEREBERAREQcar0+9sr4mQF+rwguL2Mzc3FYA57itfrBP4X50a0VdLUNqJntgfIyQxkFjoh7MQaQQ54O8L4tU+El54PMQSvWCfwvzo09YJ/C/OjUW1T4SXng8xLVPhJeeDzEEr1gn8L86NPWCfwvzmKLap8JLzweYlqnwkvPB5iCV6wT+F+dGnrBP4X50ai2qfCS88HmJap8JLzweYglesE/hfnRp6wT+F+dGotqnwkvPB5iWqfCS88HmIJXrBP4X50aesE/hfnRqLap8JLzweYlqnwkvPB5iCV6wT+F+dGnrBP4X50ai2qfCS88HmJap8JLzweYghmap9PFZ6OMAozTYdazFiM7ZL7rWs1db1gn8L85ii2qfCS88HmJap8JLzweYglesE/hfnRp6wT+F+cxRbVPhJeeDzEtU+El54PMQSvWCfwvzo09YJ/C/OjUW1T4SXng8xRBpOT0g0vos2uEIntigtqzIWA31m/EDkg6vrBP4X50aesE/hfnRqLap8JLzweYlqnwkvPB5iCV6wT+F+cxcrQ1RUwS1chpwRVVInaBMy7Wimhis7LfeMn9QpdqnwkvPB5iWqfCS88HmIJXrBP4X50aesE/hfnRqLap8JLzweYlqnwkvPB5iCV6wT+F+dGnrBP4X50ai2qfCS88HmJap8JLzweYglesE/hfnRp6wT+F+dGotqnwkvPB5iWqfCS88HmIJXrBP4X50aesE/hfnMUW1T4SXng8xLVPhJeeDzEEr1gn8L86NbqDTj5JRE+EsLmPeDjbIPuywEG27+IFz7VPhJeeDzFu0ZSzmpZI+B0bGRStJe6N13PdDYANcT/YKCwoiICIiAiIgIiICIiAiIgIiICIiAiIgKrg2004n/AJUz/GPU/S/SiKF+oja+eqIuIIbFzQdzpnHqxM/E4i/ZfcqvV9GH1Uxqa4tc90Yi1EWL0dkbXl4a++c5DiTdwAvuaFm1oquPQUXnxlqtGRvmgfrKWFjpHU9Q5zg1jG4iKabNzDYGzXYm92FX6CUPa1w3OaHZ+8XStotH8MfaIi0giIgIiICIiAiIgIiIPl0gFgSAXGwvlc2JsO/IH9l9Kt9JejE1XPBMydsYpCJGNLMWKXWscS43yBYwsyztI9V6j6GaTtCH1Bbe7n/ezP1TgIgH/wATryEtcbfw8t2ZQehRzNd7LmutvwkG1wDn+hB/VZfI0WuQLmwubXJ3Ae9Umi6B1UOrDKpuFh9n75jWkQwMD2hsjcRBieLOytKfffRS/Z5Vtwl1Z94G4dYDI57AJXSNDLuzsXuOfcO8oL+o8OkYXnCyWNx7mua49vYD7j+yq2j+htUx8cjqp33b2uDGPnLGNEt3sGKQl4cy4697YzbIBfFb0BkOtMEzITLUSzXjYWHDJTsjDCQe9rs+55tmguiLhdGOj8lKHmWd8z36sAuc92BrIWNwgE29sPNwATcX3LuoCIiAiIgIiICIiAsFZWCgoHR/SskE1WNUJIn1tS86sXmxNnLcm/7Tq2yFyLbtyuMmAtDgD1gDZwLSLjtBzB9xVK0VA6SWdvUMe0akvDwcxrnZsPY73i391jba6TCAO5oGefYvD7ddVWem0/8AkdUP+lmHyXK0VTJjRWgNpjC3ARlZ2EW7R/UKldLpL0lT/wBtN/6nK6y1D20YfFm8QtLbDHc4RuHapwzurZyZH6WY6QANfd7i0ta3ARh7Q6XE0Cwwi/WcXXsN0vQ09cNY6dsh6oc1lo88MQFg4EWLnAnPi7Ny10OkK1kM08wxNDSWMw9fEJHjc1oIZhwb7nI5qD63VZcw+j4G2OMObIbZsGtJDMowS7Lf1D2ZjoZamVul4LRPaHvDZJi4WmY4F0Ti0v6paG45gGgE9Vgz7d0b9JPdFIWyn2SGnDC0guBcZQ2QhpzcLOD7tDbYXElZpOlVbghx0pLngAmz2kkRxF3VwXabyONrHKJ3b7MzQ3SaaaRjHwFgdE5xdZ9g5rnDuths0Z53LuzIENVNU6WwY3RtxNaCGWYDI5z7OBdi6uEZjvFv1+DNpU6wPYcLS/8AgiNr3gNcGCJzjZuLqG5BsS79Nw6Uz6hsvozhKZcBitLdsef3pOD2QBjta+HL2uqt401IamRgcNUyO+cTx1iGYcJ3vzc69gBYtAuQ5Bo0JFXCVutMpZhN8Zbg1eEYW2uXGQSYusd7QL5mwsyqWjNPVb3xA9Zr3Nt905hkY4kPx5kRFgAdbPJwBubq2oCIiAiIgIiICIiAiIgIiICIiAiIgIiICIiAhREHldbFU0ddILhrpp5ZYw72KlkkhkAYTk6RuIgsyfldtwcrF0o0/FThutJ1kjW4Y2NLpZHYRcRx+0f6DtKtdbQxTMMc0bJI3ZFsjQ9rvzaciqZD0apItK6iOFrY30DpSG3uXNqWMbZ17hoaT1Rl7l5zx6uqxURVFWCJyYYHZGGN15JGneKiUbgeBn6uO5eidEIJGQnECGE9QHKwtmQO5TqfQdNGbtibcdpu7+qnrVaxWMhBERaBERAREQEREBERAREQcGr0zUa6SONkOGLALyOfclzA7cG2AzXxtat4aXml+lfVXomp10skYhc2UsPXe9hBbGGkWDCDuXx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XOMdX6YKz/JrimdTYLy2s6ZsmK+H8NrLobOreCm+LJ5S55qKv0sUeqgxmnNTi1r8OFsrY8P8K97uug6O1q3hpeaX6U2tW8NLzS/SsbOreCm+LJ5SbOreCm+LJ5SDO1q3hpeaX6U2tW8NLzS/SsbOreCm+LJ5SbOreCm+LJ5SDO1q3hpeaX6U2tW8NLzS/SsbOreCm+LJ5SbOreCm+LJ5SDO1q3hpeaX6U2tW8NLzS/SsbOreCm+LJ5SbOreCm+LJ5SDO1q3hpeaX6U2tW8NLzS/SsbOreCm+LJ5SbOreCm+LJ5SDO1q3hpeaX6U2tW8NLzS/SsbOreCm+LJ5SbOreCm+LJ5SDO1q3hpeaX6Vu0fped07YpWw2fHI8GMvJBjdGLEFoyOs/uWjZ1bwU3xZPKW3R2i6gTtllEIayORlo3OeSZHRHtYLAas/ug7qIiAiIgIiICIiAiIgIiICIiAiIgIiICrD/8AXTP/ABcn+MjW3pF0iqI5RS0kLJKgxa9zpSWxQRY8DXPt1nuc4EBot7JuRbOiaRdpptT6X6REJRCYbRwAM1ZkDyLOcT7TRndelOO1+jzvy1p+nrqLzLQf2l1kc0cNfFE6OWRsQmha6JzHvcGsMkZLgWlxAu05X3L01S9LUnLQtOSt42siIiw2IiICIiAiIgIiICIiDg6d6VNpJRGYXvaItc97S0auPWtjvhJu7N17DsB37lo//QaLEWgykMEpc4RuswwugBacr3PpEdsrZ52XWrdBU08jJZYmPki9lzhe1nB4y3Gzmg59oBUMdC9HABopYgAbiwIsfu92eVtTFbu1bbbggi13TQMLHMhdJBLRyVrZQ9rBqYmMc67D1r/eR5Wv1j3KRR9NqKaQRRvc95lMQDWPILm4rm9rYBgf1t3V/K846CpSxsepZgZA6ma22TYJA0PjH4SGMy/CFil6P0sT9ZHCxr8bpLgbnPBDiO69zu7z3lB0EREBERAREQEREBERAREQEREHm3SiZ7dORYHvYTQRi7Da49JnyI3Ee43Cten34YsTQzEQDctxD9rhVPpc0jTlOTkJKINbf+05lRKXhveQHtJHcVa+kf8ABH8v/wAXTXMp73clpnb+9nmE9W+Z5MhBwT02EABob/nCAbh2277r2PStdqIXy4cWBt8N8OI3sBexsvDqifCHgGz3zQNYBvc8VkT7NHbZrHH8gV6voPSjqnHBO1sjCw3JAIIvazxuIN1r5cZyZHhn4UzPHs+WarptFCJBLG/WxawFkZEgLo4TKA12XtMGRIFiCDbtmHpLG5s5jY976YgFm4uLnFowkXv1muFhc9XIEkAyToGkIANPDYAgdRuQdiv2duJ3M7vK+26HpgHtEMQEos8YW2eLk2cLZ5ucf1K5Ha5lN0xhIGMOa4u1Zwgva2QvcGxkkBwcQ0mxAI7bHJbB0tpySAJSGk3IYbNawML3H8LdYy5HGPfabsKl/wCBF7JZ7DfZJJI3dpcf3Pes7FprNGohsx2JowNs1wAFwLb7Nb+w7kDROlo6mPWR4rXw9YWN7A/rkQcu9TVppaSOJuCNjWNvezQGi5W5AREQEREBERAREQEREBERAREQEREBERAREQEREBERBB0voSmq2aqoiZIy+IBwza4bnMdva73ixXFn+z+Fwwir0i1m7AKqV4A7gXYj/erQiCqaM+zPR1O7WNZI6Q5F8sjpXkHeMZzAPusrLS0ccQwxtDR7u38z2rciGYIiICIiAiIgIiICIiAiIg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0" name="Picture 16" descr="http://techo-ecco.com/blog/wp-content/uploads/2011/04/hierarch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161" y="2414988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52" y="4820080"/>
            <a:ext cx="1944216" cy="1289100"/>
          </a:xfrm>
          <a:prstGeom prst="rect">
            <a:avLst/>
          </a:prstGeom>
        </p:spPr>
      </p:pic>
      <p:sp>
        <p:nvSpPr>
          <p:cNvPr id="11" name="AutoShape 22" descr="data:image/jpeg;base64,/9j/4AAQSkZJRgABAQAAAQABAAD/2wCEAAkGBg4PDxAPDw8NDw8QEAwQDhAQEBAPDg8PFRAVFBUQFRUXGyYeFxkjGRUUHy8gJScpLCwsFR4xNTAqNSYtLCkBCQoKDgwOGg8PGC8fHyQpLDApKS0sLCksLCkpKTAsLCwtLC01KSksLCwsKikpLCkpLCwuKS0sKiwyKikpLCwpLP/AABEIAMwAzAMBIgACEQEDEQH/xAAcAAABBAMBAAAAAAAAAAAAAAAAAQIDBwQFBgj/xABEEAABAwICBQcGDAUFAQAAAAABAAIDBBESIQUGMVFxBxMyQWGBsSJyc5GhshQjJDNCUlNUYpLB0hc0Q2OTgpSi0eHC/8QAGgEAAQUBAAAAAAAAAAAAAAAAAAECBAUGA//EADARAAICAQIDBAkFAQAAAAAAAAABAgMRBDEFEiEyQVHwExQiUmFxgbHRFUKRocEz/9oADAMBAAIRAxEAPwC8UIQgAQhCABCEIAELD0ppinpYzJUSsiYOtxtc7mja49gXF6T5QqiW4o4RFHn8oqRYkb2xDxce5dq6Z2dlDJTjHc758gaCSQAMyTkAFoK7X7RsJLTUNkePoQh07v8AgCPaqw0lpMSm9TPPWO+q52GAHsYLN8VhHSrgLRsjjG5oCsq+GN9p/wCef4IstVjYsWflOb/Roqt/a/m4W+0k+xYcnKPWno0ULR+OpLj7GBV8+tldte7uNvBRFxO0k8TdTI8OqW6+5xepkWB/EXSF/wCXpLbuclv6/wDxSR8pdWOnRRO8yoLT6iwqukocRsJHenPh9Ph9/wAjfWZ+JaNPypQ/1qWqj3loZK3/AIm/sW60frzo6c2ZUxh31JPincLPsqYbUvH0j35pzqnFk9rXcQuM+GQe3Q6R1cu89AtlB2FPVEaN0zPTkfBqiWG39MnHCezA7Id1l2Oh+VAts2tiwj7aG7o+LmHNvdfuVfbw+2HVdSTDURlv0LGQsSg0pDOwSRSMkYdjmkEcOPYstQGsbkgEIQkAEIQgAQhCABCEIAEISOcALnIDMk7EAKuP1h17DHOp6JrZ523EkhPyeA/iI6bvwjv3LT6za4Pq8cVNIYqNt2zVLTZ89trIj1M6i7r6lxdVpEYeahHNxDIAZF3FWul0Ll7U/wCPz+CJbfjpEzK/SQ5wyyyOq6n7R/Qj/CxoyaOwetauprHyG73E9mxo7lAhXsKow2K+U3IEIQuo0EITo43OIa0FzjkAASSdwA2pBBqVbJ2rNcG4jSVWHfzL7+q11ri0g2ORGRB2hJGUZbPIrTW4iLJUJwgie15CahIGTM0bpOamfzlPIYn/AEhtjk7HN2FWZqrr/FVEQzAQ1HU0nyJO1hPgc+KqhBF9vEHrB3gqHqNHC5eD8TvVfKB6Ha4FKqz1N19c1zaasde9mxTnrPUyTt3FWTHICFm7qZ0y5ZFpCamsoehCFxHghCEACEIQAKt9cNZvhbn00T8NHES2qlabc+8bYGn6g6z17OO4171hcwCip3YZ5mkyvG2Cn2F3Y52wd53Ks9I1TbCGLKKPIAfSI6+1Wuh0vO+eX0/P4Il9uOiGV9fzlmtGGJuTGDIW3lYaELQKKSwitbyCEIThAQhLZAArm1L1Wjo4GPLQaiRodK85ltxfm2nqA9qpuMgEE7AWk8AV6FhkDmtc3MOa0jgRcKn4rZJRjFbPOSbo4ptseuN5Q9WI5oH1UbQ2eEYnkDOSMdIHeQMweyy7JYGnpmspKhz+iIZr/kOSpqLJV2Jx8SbZFSi0yhrIsgBOstgUglkJUWQAiE6yLIEGltxY7F3moWuLg5tJUOJOynkcc3D7Nx37j1rhbJC3tsRYgjIgjYQo+oojfDlf0OtVrreUehGPuLpy47UPWk1MXNyn4+Kwk/GOqQcevtXYgrKWVyrk4y3RcxkpLKBCEJg4Fh6Y0pHSwSVEhsyNpcd53NHaTYd6zFX/AChaTEs8VGD8XEBVVO64uImHvu7uC7U1+kmojJy5Y5OP0lXyWfLKflNU4vk/ts2NjG4AZetaRTVlSZHuees5dg6lAtZVDkjgp5SyxUIQuo0EISoEABKhFkCAu81O5QGwRtpqvEWMsIpQMRa36rhtIHUQuESrjdTC6PLMfCxweUXS7XrRoF/hLD2BshPqwrh9c9efhjeYgDmwXBe52TpSDcC3U2+fbZcelUWnh9VUubq38TrPUzmsbCWS2S2S2U8jCWRZLZLZADbJbJ1kWQINsiydZFkAT6L0k+lnZUMv5Bs9o+nGek39eIV3aMrWzRte0hzXNDmkbCCLgqirLvOTTTHkvpXHOI4o+2Nx2dzvEKn4nRmPpV3b/In6OzD5GWKhIClVCWQ2R4aCSbAAkk7AN6pHSmkjKJ6k3xVcz3N3iEZMH5QPzFWfr7XGHR9QWmzpGiFnnSkM8CVUeliA5kY2Rsa0er/oBXHDK8ty89PKIWql3GAlQhX5XghCVAgJUiVAgLf6saoyaQEhZLHHzRYDja43xAnK3BaFWRyS9Cq8+D3XqLrLZVVOUd+n3O1MVOaizB/hPU/eYPyPS/woqPvMH5HqzUKi/Ub/AB/pFh6rX4FZfwoqPvMH5HodyVVABPwmDK56D1ZqZN0Xea7wR+o3+P8ASE9Vr8Dz+4gEi4yJCTnW71C9uZ4nxQAtRgp8k3PDtRzw7VFZLhRhCZJeeG4o54dqZhRhRhBkk54dqXnGqPCkwowgyTYhvCz9A1/werhlvZuIRv8AMfl7DYrVYUhZkVzsrU4uL7x0Jcskz0BSSYmhTrRap6Q56mhkvcujYT51rO9oK3qxkk4vDNAnlZOI5TZ/Jo4fr1GN3mxxk+8Wqsa1+KR5/EfZkrB5R5L1lG3qbFVu73Fjf/lVy43JO8krR8OjipPzuVupftCIQhWZEBKhF7ZoEFQ5wG02WPJVdTfWork7c05REyZDqncO8pI6uVvRkkbfbhe5l/UVCAngJ2ENybTQtbMamnBmmIM0FwZXkHyx2q/l580IPlVP6eD3wvQaz3F0lKOPBllon0YJk3Rdwd4J6ZL0XcHeCpkWB57eMzxPigNT3DM8T4pQFtzNjQE4BODU4NQIMwowqTClwpMgR4UmFS4UYUZAiwoa3NSYUNGYRkVFicmtRemwfZySt7r3Hiu6Vccm77Gdv91jvWwD9FYwWR1axdJfEvqHmtFb8ot/h1Pu+DS2487n+ir1WLylx2qqN/1o6tnqLHDxKrtwsTxIV9w//kvPeyBqe2xEoSBQz1OHIbfBWKWSKSSzBvHcsR8pdt9XUmXvmUoXRRwNbHAJwCQBPAQNFATwEgCeAkAzdCD5VT+ng98L0CqB0KPlNP6eD3wr+We4v2o/JlnodpAmS9F3A+CemS9F3A+CpkWBQTm5nifFKAnOGZ4nxShq2xmhA1ODU4BODUgDMKXCpA1LhSZEI8KTCpcKMKAIsKGtzHEKTClYzMcQjIqOq5PgRLUbsUPrwn/xWS3Yq85P4/KqHb5Wt9TB/wBqw27FldY83y89xfaf/mjh+VKn+Kppvs6gNPmyMc3xwqsaltnu4+KujXjR5noKhgF3BhkZ50ZxjwPrVJ6TqMmuG17QeCteFyzDl8+dyJq1h5MeoqLZDb1ncsQJE4K9SwQGxwTwmhPCBBwT2hNCe0JBBwCe0JoCkATQM3Qo+U0/poPfCv1UJoUfKaf00HvhX2s/xftR+TLPQ7SBMl6LuB8E9Ml6LuB8FTIsCiHDM8T4pwCVwzPE+KcAtoZoA1ODU4NTw1IIMDUuFSBqXCkyIR4UYVLhRhRkCHCn08d3DvKcWp3Rjkf12wt7Scv1CbJ9B0dzsuT6D4jH9pJK/uLrD2BduFodVqHmoI2fVY0HjbP23W+WTunz2Sl4s0VceWKQyVtwQqA1m0Uaeeent81ITH2xO8pvsNu5eglW/KpoX5usaOj8TN5hN2OPA3H+oblM4dd6O3HicdTDmhnwKoCeEsseFxHV1cEBa3OSnHBPCYFIEgg5qeE1qeE0Qe1PaE0KRoSCGdoUfKYPTQ++FfKofQ38zB6aH3wr4Wf4t2o/Us9DtIE2Xou4HwTk2Xou4HwVMixKNIzPE+Ke0IIzPE+Ke0LZmZABSBqGhPa1NEEDU4NTw1ODUmRCPCjCpsKQtSZAgLVnUlHzk9PD1A89JwbsH5repMp4QTc5NaMTj1ZLf6mUJeX1LhnKRgv1RNyb68yoesu5K356vzkl6Wvnmjs6CLC0LKTWNsE5ZsvQWJpOgZPE+KQXY9rmuHYR4rLQlTx1A88ad0Q+mmkgk6UZ8l312HouHEe1asK6eUHVT4VFzsQ+URAln9xm0x/qO3iqbljsdlt42EFa3Q6pXV9d1uU2oq5JfAaE8JgTwp5FJGp4TGqRqaA8KRqjC6XQGpNTWxc9E+BrcTmWkc8OuAD1MItmuVlka1mTwhYwc3iKNbob+Zg9ND74V7qtdH8m1ZHLFI6SlIZJG82fLewcCbfFqylnuJXQslHkeS00dcoJ8ywCbL0XcD4Jya8XBG8FVSJxSRGZ4nxT2hdOeTurufjKbafpyfsWDpjViakY18jonBzsIwF5N7X62hauOpqk+WMupnpUWRWWjVNClaExoUrQuzOA5rU8NQ0KUNTRBmFGBS4VMSIWc44Fz3HDCwdJ7zsTHLAsVl4InUhkcylbtfZ9QR9GO+zidisPRNGI2AAWsAANw3LRaraELAXyeVLIcUru3qaOwbF1rW2Cz2qv9LLC2XnJf6ar0ceu4qEIUQkghCEAI5twqy5QdSTd1XTNuTczxtG3+40b9471ZyZJGCLLtRdKmfNEZOCmsM82WTgrG115PTd1RSNzN3SQjY49bmbj2darotIJBBBGRByIO5a3TamF8cx370U1tTreGOapGqNqkapBwJAra5MP5E+nl91iqQLPpNK1MTcMU9RG25OGOWRjb77NNrqHq6HfXyJ4O1FqqlzMvtCo1usFb97q/wDcTfuUjdP1n3ur/wBxN+5VH6TP3kTfXo+6XchUqNPVn3qr/wA8v7lI3TtX96qv88v7kn6VL3kJ6/H3S5lynKH8xF6U+4VxDdN1f3mq/wA8v7kTaQmlAEkssgBuA+R7wDvzK608PlVYpuWxyt1inBxwNapWqFqmarRlaSsUzQoWLLJZCA6S7nHKOJub3ndZc5PAKLZK1rI2c7KbMGwbS89QA6+Cz9B6IkmkFRO2ztkUfVEz9x60uiNByTPE1QPKHzcYzZEP1d2rsqamDAqXVarm9iD+b/xfnv8AkXGl03J7Uh9PCGiylQhVpYAhCEACEIQAIQhADXsBXH616gw1V5GWin+uBk/seOvjtXZIIT67JVy5ovDGyipLDPPuldB1FI/DMwtz8l4zjdwd+m1YbV6CrdGRytLXta5pyLXAEHuK4XTXJiw3dTOMRz8h13Rnh1t9qvtPxWL6WrHxK23RtdYFdhSNWfX6tVlPfnIXlo+mzy2+zMLXsI3q1hZCazF5IUoSj0aJWqRqjaFI0HcUrGYJWqRqja07j6lKxjtxTWJgkaVK0psdO49Sk+Lb0pG33NzJXNyQcrHtKyoacnM2a3rLssk+jo55PmacgfaTeQOIG0re0OppeQ6oe6U7Q3oxD/SNveoV2srh3/75+pIr0s59xqKRzpDhpWYzsdM/KNvD6x7Aul0JquGHnHkySnpSO28APojsW9o9EsYAAALbABYBbBrQFTX6uVvRdF53LSnTRr67sjhpw0ZKVCFEJIIQhAAhCEACEIQAIQhAAhCEACQhKhAEElK13UtTX6p0s3zkMbjvLRi/MM1vUJVJxeU8CNJ7nDVPJtTHoc7H5rzb1G6wX8m5HRqJRxax36BWOkspC1dy/c/ucnRW+4rccn0t/wCYdb0bb+Klj5P3fSqJjwDG/oVYeEIwhOetvf7vsJ6vX4HEwcn8H0+dk8+RxHqC3NDqtBF0I2N4NAPr2rfWQuM7rJ9qTZ0jXGOyMWKga3qWQ1gCchch4IQhAAhCEACEIQAIQhAH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24" descr="data:image/jpeg;base64,/9j/4AAQSkZJRgABAQAAAQABAAD/2wCEAAkGBg4PDxAPDw8NDw8QEAwQDhAQEBAPDg8PFRAVFBUQFRUXGyYeFxkjGRUUHy8gJScpLCwsFR4xNTAqNSYtLCkBCQoKDgwOGg8PGC8fHyQpLDApKS0sLCksLCkpKTAsLCwtLC01KSksLCwsKikpLCkpLCwuKS0sKiwyKikpLCwpLP/AABEIAMwAzAMBIgACEQEDEQH/xAAcAAABBAMBAAAAAAAAAAAAAAAAAQIDBwQFBgj/xABEEAABAwICBQcGDAUFAQAAAAABAAIDBBESIQUGMVFxBxMyQWGBsSJyc5GhshQjJDNCUlNUYpLB0hc0Q2OTgpSi0eHC/8QAGgEAAQUBAAAAAAAAAAAAAAAAAAECBAUGA//EADARAAICAQIDBAkFAQAAAAAAAAABAgMRBDEFEiEyQVHwExQiUmFxgbHRFUKRocEz/9oADAMBAAIRAxEAPwC8UIQgAQhCABCEIAELD0ppinpYzJUSsiYOtxtc7mja49gXF6T5QqiW4o4RFHn8oqRYkb2xDxce5dq6Z2dlDJTjHc758gaCSQAMyTkAFoK7X7RsJLTUNkePoQh07v8AgCPaqw0lpMSm9TPPWO+q52GAHsYLN8VhHSrgLRsjjG5oCsq+GN9p/wCef4IstVjYsWflOb/Roqt/a/m4W+0k+xYcnKPWno0ULR+OpLj7GBV8+tldte7uNvBRFxO0k8TdTI8OqW6+5xepkWB/EXSF/wCXpLbuclv6/wDxSR8pdWOnRRO8yoLT6iwqukocRsJHenPh9Ph9/wAjfWZ+JaNPypQ/1qWqj3loZK3/AIm/sW60frzo6c2ZUxh31JPincLPsqYbUvH0j35pzqnFk9rXcQuM+GQe3Q6R1cu89AtlB2FPVEaN0zPTkfBqiWG39MnHCezA7Id1l2Oh+VAts2tiwj7aG7o+LmHNvdfuVfbw+2HVdSTDURlv0LGQsSg0pDOwSRSMkYdjmkEcOPYstQGsbkgEIQkAEIQgAQhCABCEIAEISOcALnIDMk7EAKuP1h17DHOp6JrZ523EkhPyeA/iI6bvwjv3LT6za4Pq8cVNIYqNt2zVLTZ89trIj1M6i7r6lxdVpEYeahHNxDIAZF3FWul0Ll7U/wCPz+CJbfjpEzK/SQ5wyyyOq6n7R/Qj/CxoyaOwetauprHyG73E9mxo7lAhXsKow2K+U3IEIQuo0EITo43OIa0FzjkAASSdwA2pBBqVbJ2rNcG4jSVWHfzL7+q11ri0g2ORGRB2hJGUZbPIrTW4iLJUJwgie15CahIGTM0bpOamfzlPIYn/AEhtjk7HN2FWZqrr/FVEQzAQ1HU0nyJO1hPgc+KqhBF9vEHrB3gqHqNHC5eD8TvVfKB6Ha4FKqz1N19c1zaasde9mxTnrPUyTt3FWTHICFm7qZ0y5ZFpCamsoehCFxHghCEACEIQAKt9cNZvhbn00T8NHES2qlabc+8bYGn6g6z17OO4171hcwCip3YZ5mkyvG2Cn2F3Y52wd53Ks9I1TbCGLKKPIAfSI6+1Wuh0vO+eX0/P4Il9uOiGV9fzlmtGGJuTGDIW3lYaELQKKSwitbyCEIThAQhLZAArm1L1Wjo4GPLQaiRodK85ltxfm2nqA9qpuMgEE7AWk8AV6FhkDmtc3MOa0jgRcKn4rZJRjFbPOSbo4ptseuN5Q9WI5oH1UbQ2eEYnkDOSMdIHeQMweyy7JYGnpmspKhz+iIZr/kOSpqLJV2Jx8SbZFSi0yhrIsgBOstgUglkJUWQAiE6yLIEGltxY7F3moWuLg5tJUOJOynkcc3D7Nx37j1rhbJC3tsRYgjIgjYQo+oojfDlf0OtVrreUehGPuLpy47UPWk1MXNyn4+Kwk/GOqQcevtXYgrKWVyrk4y3RcxkpLKBCEJg4Fh6Y0pHSwSVEhsyNpcd53NHaTYd6zFX/AChaTEs8VGD8XEBVVO64uImHvu7uC7U1+kmojJy5Y5OP0lXyWfLKflNU4vk/ts2NjG4AZetaRTVlSZHuees5dg6lAtZVDkjgp5SyxUIQuo0EISoEABKhFkCAu81O5QGwRtpqvEWMsIpQMRa36rhtIHUQuESrjdTC6PLMfCxweUXS7XrRoF/hLD2BshPqwrh9c9efhjeYgDmwXBe52TpSDcC3U2+fbZcelUWnh9VUubq38TrPUzmsbCWS2S2S2U8jCWRZLZLZADbJbJ1kWQINsiydZFkAT6L0k+lnZUMv5Bs9o+nGek39eIV3aMrWzRte0hzXNDmkbCCLgqirLvOTTTHkvpXHOI4o+2Nx2dzvEKn4nRmPpV3b/In6OzD5GWKhIClVCWQ2R4aCSbAAkk7AN6pHSmkjKJ6k3xVcz3N3iEZMH5QPzFWfr7XGHR9QWmzpGiFnnSkM8CVUeliA5kY2Rsa0er/oBXHDK8ty89PKIWql3GAlQhX5XghCVAgJUiVAgLf6saoyaQEhZLHHzRYDja43xAnK3BaFWRyS9Cq8+D3XqLrLZVVOUd+n3O1MVOaizB/hPU/eYPyPS/woqPvMH5HqzUKi/Ub/AB/pFh6rX4FZfwoqPvMH5HodyVVABPwmDK56D1ZqZN0Xea7wR+o3+P8ASE9Vr8Dz+4gEi4yJCTnW71C9uZ4nxQAtRgp8k3PDtRzw7VFZLhRhCZJeeG4o54dqZhRhRhBkk54dqXnGqPCkwowgyTYhvCz9A1/werhlvZuIRv8AMfl7DYrVYUhZkVzsrU4uL7x0Jcskz0BSSYmhTrRap6Q56mhkvcujYT51rO9oK3qxkk4vDNAnlZOI5TZ/Jo4fr1GN3mxxk+8Wqsa1+KR5/EfZkrB5R5L1lG3qbFVu73Fjf/lVy43JO8krR8OjipPzuVupftCIQhWZEBKhF7ZoEFQ5wG02WPJVdTfWork7c05REyZDqncO8pI6uVvRkkbfbhe5l/UVCAngJ2ENybTQtbMamnBmmIM0FwZXkHyx2q/l580IPlVP6eD3wvQaz3F0lKOPBllon0YJk3Rdwd4J6ZL0XcHeCpkWB57eMzxPigNT3DM8T4pQFtzNjQE4BODU4NQIMwowqTClwpMgR4UmFS4UYUZAiwoa3NSYUNGYRkVFicmtRemwfZySt7r3Hiu6Vccm77Gdv91jvWwD9FYwWR1axdJfEvqHmtFb8ot/h1Pu+DS2487n+ir1WLylx2qqN/1o6tnqLHDxKrtwsTxIV9w//kvPeyBqe2xEoSBQz1OHIbfBWKWSKSSzBvHcsR8pdt9XUmXvmUoXRRwNbHAJwCQBPAQNFATwEgCeAkAzdCD5VT+ng98L0CqB0KPlNP6eD3wr+We4v2o/JlnodpAmS9F3A+CemS9F3A+CpkWBQTm5nifFKAnOGZ4nxShq2xmhA1ODU4BODUgDMKXCpA1LhSZEI8KTCpcKMKAIsKGtzHEKTClYzMcQjIqOq5PgRLUbsUPrwn/xWS3Yq85P4/KqHb5Wt9TB/wBqw27FldY83y89xfaf/mjh+VKn+Kppvs6gNPmyMc3xwqsaltnu4+KujXjR5noKhgF3BhkZ50ZxjwPrVJ6TqMmuG17QeCteFyzDl8+dyJq1h5MeoqLZDb1ncsQJE4K9SwQGxwTwmhPCBBwT2hNCe0JBBwCe0JoCkATQM3Qo+U0/poPfCv1UJoUfKaf00HvhX2s/xftR+TLPQ7SBMl6LuB8E9Ml6LuB8FTIsCiHDM8T4pwCVwzPE+KcAtoZoA1ODU4NTw1IIMDUuFSBqXCkyIR4UYVLhRhRkCHCn08d3DvKcWp3Rjkf12wt7Scv1CbJ9B0dzsuT6D4jH9pJK/uLrD2BduFodVqHmoI2fVY0HjbP23W+WTunz2Sl4s0VceWKQyVtwQqA1m0Uaeeent81ITH2xO8pvsNu5eglW/KpoX5usaOj8TN5hN2OPA3H+oblM4dd6O3HicdTDmhnwKoCeEsseFxHV1cEBa3OSnHBPCYFIEgg5qeE1qeE0Qe1PaE0KRoSCGdoUfKYPTQ++FfKofQ38zB6aH3wr4Wf4t2o/Us9DtIE2Xou4HwTk2Xou4HwVMixKNIzPE+Ke0IIzPE+Ke0LZmZABSBqGhPa1NEEDU4NTw1ODUmRCPCjCpsKQtSZAgLVnUlHzk9PD1A89JwbsH5repMp4QTc5NaMTj1ZLf6mUJeX1LhnKRgv1RNyb68yoesu5K356vzkl6Wvnmjs6CLC0LKTWNsE5ZsvQWJpOgZPE+KQXY9rmuHYR4rLQlTx1A88ad0Q+mmkgk6UZ8l312HouHEe1asK6eUHVT4VFzsQ+URAln9xm0x/qO3iqbljsdlt42EFa3Q6pXV9d1uU2oq5JfAaE8JgTwp5FJGp4TGqRqaA8KRqjC6XQGpNTWxc9E+BrcTmWkc8OuAD1MItmuVlka1mTwhYwc3iKNbob+Zg9ND74V7qtdH8m1ZHLFI6SlIZJG82fLewcCbfFqylnuJXQslHkeS00dcoJ8ywCbL0XcD4Jya8XBG8FVSJxSRGZ4nxT2hdOeTurufjKbafpyfsWDpjViakY18jonBzsIwF5N7X62hauOpqk+WMupnpUWRWWjVNClaExoUrQuzOA5rU8NQ0KUNTRBmFGBS4VMSIWc44Fz3HDCwdJ7zsTHLAsVl4InUhkcylbtfZ9QR9GO+zidisPRNGI2AAWsAANw3LRaraELAXyeVLIcUru3qaOwbF1rW2Cz2qv9LLC2XnJf6ar0ceu4qEIUQkghCEAI5twqy5QdSTd1XTNuTczxtG3+40b9471ZyZJGCLLtRdKmfNEZOCmsM82WTgrG115PTd1RSNzN3SQjY49bmbj2darotIJBBBGRByIO5a3TamF8cx370U1tTreGOapGqNqkapBwJAra5MP5E+nl91iqQLPpNK1MTcMU9RG25OGOWRjb77NNrqHq6HfXyJ4O1FqqlzMvtCo1usFb97q/wDcTfuUjdP1n3ur/wBxN+5VH6TP3kTfXo+6XchUqNPVn3qr/wA8v7lI3TtX96qv88v7kn6VL3kJ6/H3S5lynKH8xF6U+4VxDdN1f3mq/wA8v7kTaQmlAEkssgBuA+R7wDvzK608PlVYpuWxyt1inBxwNapWqFqmarRlaSsUzQoWLLJZCA6S7nHKOJub3ndZc5PAKLZK1rI2c7KbMGwbS89QA6+Cz9B6IkmkFRO2ztkUfVEz9x60uiNByTPE1QPKHzcYzZEP1d2rsqamDAqXVarm9iD+b/xfnv8AkXGl03J7Uh9PCGiylQhVpYAhCEACEIQAIQhADXsBXH616gw1V5GWin+uBk/seOvjtXZIIT67JVy5ovDGyipLDPPuldB1FI/DMwtz8l4zjdwd+m1YbV6CrdGRytLXta5pyLXAEHuK4XTXJiw3dTOMRz8h13Rnh1t9qvtPxWL6WrHxK23RtdYFdhSNWfX6tVlPfnIXlo+mzy2+zMLXsI3q1hZCazF5IUoSj0aJWqRqjaFI0HcUrGYJWqRqja07j6lKxjtxTWJgkaVK0psdO49Sk+Lb0pG33NzJXNyQcrHtKyoacnM2a3rLssk+jo55PmacgfaTeQOIG0re0OppeQ6oe6U7Q3oxD/SNveoV2srh3/75+pIr0s59xqKRzpDhpWYzsdM/KNvD6x7Aul0JquGHnHkySnpSO28APojsW9o9EsYAAALbABYBbBrQFTX6uVvRdF53LSnTRr67sjhpw0ZKVCFEJIIQhAAhCEACEIQAIQhAAhCEACQhKhAEElK13UtTX6p0s3zkMbjvLRi/MM1vUJVJxeU8CNJ7nDVPJtTHoc7H5rzb1G6wX8m5HRqJRxax36BWOkspC1dy/c/ucnRW+4rccn0t/wCYdb0bb+Klj5P3fSqJjwDG/oVYeEIwhOetvf7vsJ6vX4HEwcn8H0+dk8+RxHqC3NDqtBF0I2N4NAPr2rfWQuM7rJ9qTZ0jXGOyMWKga3qWQ1gCchch4IQhAAhCEACEIQAIQhAH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50" name="Picture 26" descr="http://freemove.co.uk/wp-content/uploads/2012/11/Information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64" y="4869160"/>
            <a:ext cx="1240020" cy="12400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92" y="756023"/>
            <a:ext cx="1360364" cy="1169489"/>
          </a:xfrm>
          <a:prstGeom prst="rect">
            <a:avLst/>
          </a:prstGeom>
        </p:spPr>
      </p:pic>
      <p:pic>
        <p:nvPicPr>
          <p:cNvPr id="1058" name="Picture 34" descr="https://businessservices.ucf.edu/images/main-im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580189"/>
            <a:ext cx="2076602" cy="115366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2775" y="769938"/>
            <a:ext cx="141417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Organisation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0472" y="4217269"/>
            <a:ext cx="173477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Business Services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98488" y="5739848"/>
            <a:ext cx="114005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IS Services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90880" y="4202653"/>
            <a:ext cx="135806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Applications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49597" y="4202653"/>
            <a:ext cx="254268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Application Components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29333" y="4202638"/>
            <a:ext cx="146867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Infrastructure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95636" y="1595993"/>
            <a:ext cx="10198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Products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043572" y="1740846"/>
            <a:ext cx="164019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Product Aliases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061851" y="3157023"/>
            <a:ext cx="9607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272913" y="1740846"/>
            <a:ext cx="619779" cy="9680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978488" y="1780825"/>
            <a:ext cx="472283" cy="733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2818134" y="4058445"/>
            <a:ext cx="480354" cy="7616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753267" y="4058445"/>
            <a:ext cx="480353" cy="8107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438544" y="4058445"/>
            <a:ext cx="298432" cy="7616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495225" y="3247086"/>
            <a:ext cx="11610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147134" y="3261115"/>
            <a:ext cx="8964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4325483" y="1844824"/>
            <a:ext cx="339485" cy="6337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043572" y="1844824"/>
            <a:ext cx="247522" cy="6618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889104" y="1303443"/>
            <a:ext cx="969562" cy="65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Program Files (x86)\Microsoft Office\MEDIA\CAGCAT10\j0205462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206" y="4724549"/>
            <a:ext cx="1165293" cy="1159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8121352" y="5739848"/>
            <a:ext cx="10118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Location</a:t>
            </a:r>
          </a:p>
        </p:txBody>
      </p:sp>
      <p:cxnSp>
        <p:nvCxnSpPr>
          <p:cNvPr id="66" name="Straight Connector 65"/>
          <p:cNvCxnSpPr>
            <a:stCxn id="1027" idx="0"/>
          </p:cNvCxnSpPr>
          <p:nvPr/>
        </p:nvCxnSpPr>
        <p:spPr>
          <a:xfrm flipV="1">
            <a:off x="7682853" y="4058445"/>
            <a:ext cx="457938" cy="6661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12775" y="5279964"/>
            <a:ext cx="131318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Information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98" y="2545605"/>
            <a:ext cx="1149122" cy="1581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003" y="778987"/>
            <a:ext cx="1124388" cy="118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34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Visualising Business Risk from Obsolete Technology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191" y="1062028"/>
            <a:ext cx="7589291" cy="4967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4" descr="https://businessservices.ucf.edu/images/main-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6" y="547140"/>
            <a:ext cx="2076602" cy="115366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35242" y="692696"/>
            <a:ext cx="173477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Business Services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817270-846E-844D-A3B5-1332AC594222}"/>
              </a:ext>
            </a:extLst>
          </p:cNvPr>
          <p:cNvSpPr/>
          <p:nvPr/>
        </p:nvSpPr>
        <p:spPr>
          <a:xfrm>
            <a:off x="128464" y="6049250"/>
            <a:ext cx="7265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C. Spence and V. Michell: Assessing the Business Risk of Technology Obsolescence through Enterprise Modelling, Symposium on Business Modeling and Software Design,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SciTePress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 (2011).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002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BF8A8-4D16-2C44-9B57-B9A83D8A2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00" y="168000"/>
            <a:ext cx="9906000" cy="1188000"/>
          </a:xfrm>
        </p:spPr>
        <p:txBody>
          <a:bodyPr/>
          <a:lstStyle/>
          <a:p>
            <a:r>
              <a:rPr lang="en-US" dirty="0"/>
              <a:t>One-off vs. Sustainable EA modelling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36591-5503-B74A-84DE-5DABEAA65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 can be used as a targeted offer to develop consulting business</a:t>
            </a:r>
          </a:p>
          <a:p>
            <a:endParaRPr lang="en-US" dirty="0"/>
          </a:p>
          <a:p>
            <a:r>
              <a:rPr lang="en-US" dirty="0"/>
              <a:t>To use long-term requires embedding in change processes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A07CE-4613-C94E-9A43-73BB83C65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24</a:t>
            </a:fld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46B8A-E296-5F48-B90E-54517FAF04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2019 Cameron Spence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286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closing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648000" y="6732000"/>
            <a:ext cx="252000" cy="1047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25</a:t>
            </a:fld>
            <a:endParaRPr lang="en-US" noProof="0" dirty="0"/>
          </a:p>
        </p:txBody>
      </p:sp>
      <p:sp>
        <p:nvSpPr>
          <p:cNvPr id="7" name="AutoShape 4" descr="data:image/jpeg;base64,/9j/4AAQSkZJRgABAQAAAQABAAD/2wCEAAkGBg8QERQQERERFBEQERYRGBYRFxYQFRESExAVFRYVEhUjHCkgGBkjGRQWITAgJDMsLi0sFx89NTwqNyYrMCoBCQoKDgwOGg8PFDUkHyAvNSwsLSwyLiwpLSwsKiosLCkpKiwsKSwsLSksKTU0NCspLCopKTQqKS8pLCwpKSksLP/AABEIALoBDwMBIgACEQEDEQH/xAAbAAEAAgMBAQAAAAAAAAAAAAAABAYBAwUHAv/EAEgQAAEDAgIGBgcGAwMNAQAAAAEAAgMEERIhBRMVMVKSBiJBUVTTFBYyYZOj0gcjYnGBkTNysUKhtCQlNDVDRFNVZHR1s8EX/8QAGAEBAQEBAQAAAAAAAAAAAAAAAAECBAP/xAAgEQEAAwABBAMBAAAAAAAAAAAAAQIRAzFBUfAEEjIh/9oADAMBAAIRAxEAPwD3FERAREQEREBERAREQEREBYe8AEkgAC5JyAA3klZWupp2yMdG8Xa9pY4brtcLEfsUEGm6Q00hAbJm7cC17SR1cwC0dU422duN1vl0tTtbjdNEG4cdy9tsN7Yr33XIF1yanohHMAyaonkwtLRcsaQx2EWyaLexv3k39wHx6i0+EjE/Ecy6zL3tNn7O687jb3D33CyIiICIiAiIgj1tfHC0OkJALg0ABz3OcbkNa0AlxsCbAbge5aqbTNPILtlaRdoueqLvALRc9pBGW/NZ0lo7XBlnujfE/WMezCS12BzDkQQQWvcLHv71x5uhEEhxmWZziW3LnNcXYWOjdiyzJDnX7j+yDuM0jCXiMSML3YiGhwJODDjsPdjbf+YKQuPo7oxDBI2SMuu1hZY4bEEMuTle/UGa7CAiIgIiICIiAiIgIiICIiAiIgIiICIiAiIgLn9IZ3MpKh7CWvZTyuaRva5sTiCPyIXQXI6X1DGUNU57mtHo0rbuIaLuic1oue0kgAe9B5noahhkLHMllp67VtfrmSOL5Q5jTeRzicYPa19x+WSkPGlqOYSMmneXEN+8c+qjlzyD2E9U/wAuD3E7ls0NSxSRtikAxtZE7he0ejxdZp3jMFWSmqXR0r2ue52rqTEHOtiLWSRkAnt3qTGR1ecS6XR3pU6of6PPA+CpEZkwnrxyMa5rXOifvyL23a4AjF271YV5n0c0tGdLsD3taXUs7G4iG43umpyGt73ENcbb8ivTEhuBERVRERBU/tIqHtpomsc5utq4onYXOjL2OxXYXAggGwvYhVHRWiWOa40FRLTOdlJDFIY2PcO/fhdl7TbOPbdWn7SZ2COljLm4318Ja24xODcRcQN5ABzPYuFRUkcsYkaS2WOL24zhcHsbctf35jcUze7FpnUfQ+ktL0curDZJ25uMUznyAi+ZjnN3M/XE3Pc3evQ9A6eZVsc5rJI3xP1ckcoAdHJga+xIJDhhe0ggkZqv6S0kRFA4nN8GM9ly6NhJUf7MNIRvNazG3WelB+C4xYPRYGh2HfhxNIv3grMdcWJXtERaaEREBERAREQVvpL6Zr4dV6TqcDv9F1V/SNZHg12PLVYMfu33zwrjUtdpyNzG6nGHSAOdJ1jhwxZZO6osZTi72N7876iCn6Im0tNK1lUDHE+CQOMLAy0j4aR7etjcWua99QwHcdX+S5sUunKeKLAx8sjoYzIagiQslJnLmhrSBa4hBtuDj+Y9CRBztBy1Loy6pDWyGWWzWjDhibK5sd+scRLWh18va3BdFEQEREBERAREQF5z9qGlxTVNDMY2ytZHUODXZjFjphjZ2B4YXEO7BfsumldKy109RSulMcVPK6M08RdHJMwAWknfk8xuvkxlgRvcQuPXdHHNjMUJAiJx+jSYjDjFyHwFvXppM8nR3aO0OzUmU11YtHw1TWzU1yHDWaonVSxF2ZMLuz+X2fySrZIKbURmR9RLUOfhe20guGdZ/YR1b4gbf0VV0dpuoppBSugeXFt4yWtLiGuALYwxzRObf2oOt3syIVyh+0KljhsXunqXPc1sEN5JyBa2saWMMQzzMgbbvNrps5jP17ubX9GoKeEmWPXPdhu1/WL3FwGZtlb8OeXYrR9m2lxNQxNdI50jNY04yXOLWzva3rEkuAAAvmcs1SquOprTiq3COI7qaBxsR3TzZGT+Vtm/mrh0R0G9jmvwauKNpa1oGAEEWAa3saFIjGojFwREWlFglaa6oMcT5A0vLGOeGje8taSGj3m1v1XmQJ0rG2eolbOxwyhjuKeBxGbSy93yN3Y5MwfZaFJnEadNaeig0tVxzwiRk74oi4C8kbTSw4WtPAXF5wi2YJGYK6U2gzYyROkkaWkY4SBMBb2ZWGwkH7FcDTOgpyAQ4zCIWZrSPSIG3xYGTPyljvb7qbO/suac1jQvS2XE9jonsdTkiRwZI0jqAtc9oDpIW3NiXsey97OyzkTMTsMzES7+lKJ9S+GnhLiyKFjJHsBbhAYARc+y7q7t4XE6WUUNFDjjZaaNrnslYS10BbbNrxmSd2Zse0FWPSH2hQljYqICrnLGlxjcBBES0G804GG/4WXPuC4Eeh3zyCSqf6RLe7WNaRBEezVxZ4j+J9z+SYuPWKKtZM3Gw3F7dxB7iFIXE6L6MkhY50mRkI6vaAL5n3m67a00IiICIiAiIgIiICIiAiIgIiICIiAiIg5WnOjNNWAGVhEjPYljOrmiP4JBmB7jcHtBVaqqGqpMqhrqmnH+8QMvNGO+pphlIPxx397Qr0iDyHT9fDVxvp6VrKjWCzp3gimhOGwcxxGKaZu8YcmnhXoHRiLW07Ncxr3Ma2LG9oJlaxoGI3991FlaDplrSLt2Y51jmMXpjM7d/vVoAUwaY6KJubY2A+5oC3IioIiICr2mehcMzzPC51NVHfLEBaT3Txnqyj8+t3EKwogoFVUPpsq9jYbbqmPE+lf/ADOzdTO9zsuwOKr09Samoglpo8EdNK2VtRM0xyzAXuyni3shdfMuzd3HevXyFWuirQanSVxfDXtAvnhHoNMbDuzJP6qYmOxS0kcjGukhjDnAOILRk45nsUqKnYz2Wtb/ACgBbEVUREQEREBERAREQcar0+9sr4mQF+rwguL2Mzc3FYA57itfrBP4X50a0VdLUNqJntgfIyQxkFjoh7MQaQQ54O8L4tU+El54PMQSvWCfwvzo09YJ/C/OjUW1T4SXng8xLVPhJeeDzEEr1gn8L86NPWCfwvzmKLap8JLzweYlqnwkvPB5iCV6wT+F+dGnrBP4X50ai2qfCS88HmJap8JLzweYglesE/hfnRp6wT+F+dGotqnwkvPB5iWqfCS88HmIJXrBP4X50aesE/hfnRqLap8JLzweYlqnwkvPB5iCV6wT+F+dGnrBP4X50ai2qfCS88HmJap8JLzweYghmap9PFZ6OMAozTYdazFiM7ZL7rWs1db1gn8L85ii2qfCS88HmJap8JLzweYglesE/hfnRp6wT+F+cxRbVPhJeeDzEtU+El54PMQSvWCfwvzo09YJ/C/OjUW1T4SXng8xRBpOT0g0vos2uEIntigtqzIWA31m/EDkg6vrBP4X50aesE/hfnRqLap8JLzweYlqnwkvPB5iCV6wT+F+cxcrQ1RUwS1chpwRVVInaBMy7Wimhis7LfeMn9QpdqnwkvPB5iWqfCS88HmIJXrBP4X50aesE/hfnRqLap8JLzweYlqnwkvPB5iCV6wT+F+dGnrBP4X50ai2qfCS88HmJap8JLzweYglesE/hfnRp6wT+F+dGotqnwkvPB5iWqfCS88HmIJXrBP4X50aesE/hfnMUW1T4SXng8xLVPhJeeDzEEr1gn8L86NbqDTj5JRE+EsLmPeDjbIPuywEG27+IFz7VPhJeeDzFu0ZSzmpZI+B0bGRStJe6N13PdDYANcT/YKCwoiICIiAiIgIiICIiAiIgIiICIiAiIgKrg2004n/AJUz/GPU/S/SiKF+oja+eqIuIIbFzQdzpnHqxM/E4i/ZfcqvV9GH1Uxqa4tc90Yi1EWL0dkbXl4a++c5DiTdwAvuaFm1oquPQUXnxlqtGRvmgfrKWFjpHU9Q5zg1jG4iKabNzDYGzXYm92FX6CUPa1w3OaHZ+8XStotH8MfaIi0giIgIiICIiAiIgIiIPl0gFgSAXGwvlc2JsO/IH9l9Kt9JejE1XPBMydsYpCJGNLMWKXWscS43yBYwsyztI9V6j6GaTtCH1Bbe7n/ezP1TgIgH/wATryEtcbfw8t2ZQehRzNd7LmutvwkG1wDn+hB/VZfI0WuQLmwubXJ3Ae9Umi6B1UOrDKpuFh9n75jWkQwMD2hsjcRBieLOytKfffRS/Z5Vtwl1Z94G4dYDI57AJXSNDLuzsXuOfcO8oL+o8OkYXnCyWNx7mua49vYD7j+yq2j+htUx8cjqp33b2uDGPnLGNEt3sGKQl4cy4697YzbIBfFb0BkOtMEzITLUSzXjYWHDJTsjDCQe9rs+55tmguiLhdGOj8lKHmWd8z36sAuc92BrIWNwgE29sPNwATcX3LuoCIiAiIgIiICIiAsFZWCgoHR/SskE1WNUJIn1tS86sXmxNnLcm/7Tq2yFyLbtyuMmAtDgD1gDZwLSLjtBzB9xVK0VA6SWdvUMe0akvDwcxrnZsPY73i391jba6TCAO5oGefYvD7ddVWem0/8AkdUP+lmHyXK0VTJjRWgNpjC3ARlZ2EW7R/UKldLpL0lT/wBtN/6nK6y1D20YfFm8QtLbDHc4RuHapwzurZyZH6WY6QANfd7i0ta3ARh7Q6XE0Cwwi/WcXXsN0vQ09cNY6dsh6oc1lo88MQFg4EWLnAnPi7Ny10OkK1kM08wxNDSWMw9fEJHjc1oIZhwb7nI5qD63VZcw+j4G2OMObIbZsGtJDMowS7Lf1D2ZjoZamVul4LRPaHvDZJi4WmY4F0Ti0v6paG45gGgE9Vgz7d0b9JPdFIWyn2SGnDC0guBcZQ2QhpzcLOD7tDbYXElZpOlVbghx0pLngAmz2kkRxF3VwXabyONrHKJ3b7MzQ3SaaaRjHwFgdE5xdZ9g5rnDuths0Z53LuzIENVNU6WwY3RtxNaCGWYDI5z7OBdi6uEZjvFv1+DNpU6wPYcLS/8AgiNr3gNcGCJzjZuLqG5BsS79Nw6Uz6hsvozhKZcBitLdsef3pOD2QBjta+HL2uqt401IamRgcNUyO+cTx1iGYcJ3vzc69gBYtAuQ5Bo0JFXCVutMpZhN8Zbg1eEYW2uXGQSYusd7QL5mwsyqWjNPVb3xA9Zr3Nt905hkY4kPx5kRFgAdbPJwBubq2oCIiAiIgIiICIiAiIgIiICIiAiIgIiICIiAhREHldbFU0ddILhrpp5ZYw72KlkkhkAYTk6RuIgsyfldtwcrF0o0/FThutJ1kjW4Y2NLpZHYRcRx+0f6DtKtdbQxTMMc0bJI3ZFsjQ9rvzaciqZD0apItK6iOFrY30DpSG3uXNqWMbZ17hoaT1Rl7l5zx6uqxURVFWCJyYYHZGGN15JGneKiUbgeBn6uO5eidEIJGQnECGE9QHKwtmQO5TqfQdNGbtibcdpu7+qnrVaxWMhBERaBERAREQEREBERAREQcGr0zUa6SONkOGLALyOfclzA7cG2AzXxtat4aXml+lfVXomp10skYhc2UsPXe9hBbGGkWDCDuXx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XOMdX6YKz/JrimdTYLy2s6ZsmK+H8NrLobOreCm+LJ5S55qKv0sUeqgxmnNTi1r8OFsrY8P8K97uug6O1q3hpeaX6U2tW8NLzS/SsbOreCm+LJ5SbOreCm+LJ5SDO1q3hpeaX6U2tW8NLzS/SsbOreCm+LJ5SbOreCm+LJ5SDO1q3hpeaX6U2tW8NLzS/SsbOreCm+LJ5SbOreCm+LJ5SDO1q3hpeaX6U2tW8NLzS/SsbOreCm+LJ5SbOreCm+LJ5SDO1q3hpeaX6U2tW8NLzS/SsbOreCm+LJ5SbOreCm+LJ5SDO1q3hpeaX6U2tW8NLzS/SsbOreCm+LJ5SbOreCm+LJ5SDO1q3hpeaX6Vu0fped07YpWw2fHI8GMvJBjdGLEFoyOs/uWjZ1bwU3xZPKW3R2i6gTtllEIayORlo3OeSZHRHtYLAas/ug7qIiAiIgIiICIiAiIgIiICIiAiIgIiICrD/8AXTP/ABcn+MjW3pF0iqI5RS0kLJKgxa9zpSWxQRY8DXPt1nuc4EBot7JuRbOiaRdpptT6X6REJRCYbRwAM1ZkDyLOcT7TRndelOO1+jzvy1p+nrqLzLQf2l1kc0cNfFE6OWRsQmha6JzHvcGsMkZLgWlxAu05X3L01S9LUnLQtOSt42siIiw2IiICIiAiIgIiICIiDg6d6VNpJRGYXvaItc97S0auPWtjvhJu7N17DsB37lo//QaLEWgykMEpc4RuswwugBacr3PpEdsrZ52XWrdBU08jJZYmPki9lzhe1nB4y3Gzmg59oBUMdC9HABopYgAbiwIsfu92eVtTFbu1bbbggi13TQMLHMhdJBLRyVrZQ9rBqYmMc67D1r/eR5Wv1j3KRR9NqKaQRRvc95lMQDWPILm4rm9rYBgf1t3V/K846CpSxsepZgZA6ma22TYJA0PjH4SGMy/CFil6P0sT9ZHCxr8bpLgbnPBDiO69zu7z3lB0EREBERAREQEREBERAREQEREHm3SiZ7dORYHvYTQRi7Da49JnyI3Ee43Cten34YsTQzEQDctxD9rhVPpc0jTlOTkJKINbf+05lRKXhveQHtJHcVa+kf8ABH8v/wAXTXMp73clpnb+9nmE9W+Z5MhBwT02EABob/nCAbh2277r2PStdqIXy4cWBt8N8OI3sBexsvDqifCHgGz3zQNYBvc8VkT7NHbZrHH8gV6voPSjqnHBO1sjCw3JAIIvazxuIN1r5cZyZHhn4UzPHs+WarptFCJBLG/WxawFkZEgLo4TKA12XtMGRIFiCDbtmHpLG5s5jY976YgFm4uLnFowkXv1muFhc9XIEkAyToGkIANPDYAgdRuQdiv2duJ3M7vK+26HpgHtEMQEos8YW2eLk2cLZ5ucf1K5Ha5lN0xhIGMOa4u1Zwgva2QvcGxkkBwcQ0mxAI7bHJbB0tpySAJSGk3IYbNawML3H8LdYy5HGPfabsKl/wCBF7JZ7DfZJJI3dpcf3Pes7FprNGohsx2JowNs1wAFwLb7Nb+w7kDROlo6mPWR4rXw9YWN7A/rkQcu9TVppaSOJuCNjWNvezQGi5W5AREQEREBERAREQEREBERAREQEREBERAREQEREBERBB0voSmq2aqoiZIy+IBwza4bnMdva73ixXFn+z+Fwwir0i1m7AKqV4A7gXYj/erQiCqaM+zPR1O7WNZI6Q5F8sjpXkHeMZzAPusrLS0ccQwxtDR7u38z2rciGYIiICIiAiIgIiICIiAiI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data:image/jpeg;base64,/9j/4AAQSkZJRgABAQAAAQABAAD/2wCEAAkGBg8QERQQERERFBEQERYRGBYRFxYQFRESExAVFRYVEhUjHCkgGBkjGRQWITAgJDMsLi0sFx89NTwqNyYrMCoBCQoKDgwOGg8PFDUkHyAvNSwsLSwyLiwpLSwsKiosLCkpKiwsKSwsLSksKTU0NCspLCopKTQqKS8pLCwpKSksLP/AABEIALoBDwMBIgACEQEDEQH/xAAbAAEAAgMBAQAAAAAAAAAAAAAABAYBAwUHAv/EAEgQAAEDAgIGBgcGAwMNAQAAAAEAAgMEERIhBRMVMVKSBiJBUVTTFBYyYZOj0gcjYnGBkTNysUKhtCQlNDVDRFNVZHR1s8EX/8QAGAEBAQEBAQAAAAAAAAAAAAAAAAECBAP/xAAgEQEAAwABBAMBAAAAAAAAAAAAAQIRAzFBUfAEEjIh/9oADAMBAAIRAxEAPwD3FERAREQEREBERAREQEREBYe8AEkgAC5JyAA3klZWupp2yMdG8Xa9pY4brtcLEfsUEGm6Q00hAbJm7cC17SR1cwC0dU422duN1vl0tTtbjdNEG4cdy9tsN7Yr33XIF1yanohHMAyaonkwtLRcsaQx2EWyaLexv3k39wHx6i0+EjE/Ecy6zL3tNn7O687jb3D33CyIiICIiAiIgj1tfHC0OkJALg0ABz3OcbkNa0AlxsCbAbge5aqbTNPILtlaRdoueqLvALRc9pBGW/NZ0lo7XBlnujfE/WMezCS12BzDkQQQWvcLHv71x5uhEEhxmWZziW3LnNcXYWOjdiyzJDnX7j+yDuM0jCXiMSML3YiGhwJODDjsPdjbf+YKQuPo7oxDBI2SMuu1hZY4bEEMuTle/UGa7CAiIgIiICIiAiIgIiICIiAiIgIiICIiAiIgLn9IZ3MpKh7CWvZTyuaRva5sTiCPyIXQXI6X1DGUNU57mtHo0rbuIaLuic1oue0kgAe9B5noahhkLHMllp67VtfrmSOL5Q5jTeRzicYPa19x+WSkPGlqOYSMmneXEN+8c+qjlzyD2E9U/wAuD3E7ls0NSxSRtikAxtZE7he0ejxdZp3jMFWSmqXR0r2ue52rqTEHOtiLWSRkAnt3qTGR1ecS6XR3pU6of6PPA+CpEZkwnrxyMa5rXOifvyL23a4AjF271YV5n0c0tGdLsD3taXUs7G4iG43umpyGt73ENcbb8ivTEhuBERVRERBU/tIqHtpomsc5utq4onYXOjL2OxXYXAggGwvYhVHRWiWOa40FRLTOdlJDFIY2PcO/fhdl7TbOPbdWn7SZ2COljLm4318Ja24xODcRcQN5ABzPYuFRUkcsYkaS2WOL24zhcHsbctf35jcUze7FpnUfQ+ktL0curDZJ25uMUznyAi+ZjnN3M/XE3Pc3evQ9A6eZVsc5rJI3xP1ckcoAdHJga+xIJDhhe0ggkZqv6S0kRFA4nN8GM9ly6NhJUf7MNIRvNazG3WelB+C4xYPRYGh2HfhxNIv3grMdcWJXtERaaEREBERAREQVvpL6Zr4dV6TqcDv9F1V/SNZHg12PLVYMfu33zwrjUtdpyNzG6nGHSAOdJ1jhwxZZO6osZTi72N7876iCn6Im0tNK1lUDHE+CQOMLAy0j4aR7etjcWua99QwHcdX+S5sUunKeKLAx8sjoYzIagiQslJnLmhrSBa4hBtuDj+Y9CRBztBy1Loy6pDWyGWWzWjDhibK5sd+scRLWh18va3BdFEQEREBERAREQF5z9qGlxTVNDMY2ytZHUODXZjFjphjZ2B4YXEO7BfsumldKy109RSulMcVPK6M08RdHJMwAWknfk8xuvkxlgRvcQuPXdHHNjMUJAiJx+jSYjDjFyHwFvXppM8nR3aO0OzUmU11YtHw1TWzU1yHDWaonVSxF2ZMLuz+X2fySrZIKbURmR9RLUOfhe20guGdZ/YR1b4gbf0VV0dpuoppBSugeXFt4yWtLiGuALYwxzRObf2oOt3syIVyh+0KljhsXunqXPc1sEN5JyBa2saWMMQzzMgbbvNrps5jP17ubX9GoKeEmWPXPdhu1/WL3FwGZtlb8OeXYrR9m2lxNQxNdI50jNY04yXOLWzva3rEkuAAAvmcs1SquOprTiq3COI7qaBxsR3TzZGT+Vtm/mrh0R0G9jmvwauKNpa1oGAEEWAa3saFIjGojFwREWlFglaa6oMcT5A0vLGOeGje8taSGj3m1v1XmQJ0rG2eolbOxwyhjuKeBxGbSy93yN3Y5MwfZaFJnEadNaeig0tVxzwiRk74oi4C8kbTSw4WtPAXF5wi2YJGYK6U2gzYyROkkaWkY4SBMBb2ZWGwkH7FcDTOgpyAQ4zCIWZrSPSIG3xYGTPyljvb7qbO/suac1jQvS2XE9jonsdTkiRwZI0jqAtc9oDpIW3NiXsey97OyzkTMTsMzES7+lKJ9S+GnhLiyKFjJHsBbhAYARc+y7q7t4XE6WUUNFDjjZaaNrnslYS10BbbNrxmSd2Zse0FWPSH2hQljYqICrnLGlxjcBBES0G804GG/4WXPuC4Eeh3zyCSqf6RLe7WNaRBEezVxZ4j+J9z+SYuPWKKtZM3Gw3F7dxB7iFIXE6L6MkhY50mRkI6vaAL5n3m67a00IiICIiAiIgIiICIiAiIgIiICIiAiIg5WnOjNNWAGVhEjPYljOrmiP4JBmB7jcHtBVaqqGqpMqhrqmnH+8QMvNGO+pphlIPxx397Qr0iDyHT9fDVxvp6VrKjWCzp3gimhOGwcxxGKaZu8YcmnhXoHRiLW07Ncxr3Ma2LG9oJlaxoGI3991FlaDplrSLt2Y51jmMXpjM7d/vVoAUwaY6KJubY2A+5oC3IioIiICr2mehcMzzPC51NVHfLEBaT3Txnqyj8+t3EKwogoFVUPpsq9jYbbqmPE+lf/ADOzdTO9zsuwOKr09Samoglpo8EdNK2VtRM0xyzAXuyni3shdfMuzd3HevXyFWuirQanSVxfDXtAvnhHoNMbDuzJP6qYmOxS0kcjGukhjDnAOILRk45nsUqKnYz2Wtb/ACgBbEVUREQEREBERAREQcar0+9sr4mQF+rwguL2Mzc3FYA57itfrBP4X50a0VdLUNqJntgfIyQxkFjoh7MQaQQ54O8L4tU+El54PMQSvWCfwvzo09YJ/C/OjUW1T4SXng8xLVPhJeeDzEEr1gn8L86NPWCfwvzmKLap8JLzweYlqnwkvPB5iCV6wT+F+dGnrBP4X50ai2qfCS88HmJap8JLzweYglesE/hfnRp6wT+F+dGotqnwkvPB5iWqfCS88HmIJXrBP4X50aesE/hfnRqLap8JLzweYlqnwkvPB5iCV6wT+F+dGnrBP4X50ai2qfCS88HmJap8JLzweYghmap9PFZ6OMAozTYdazFiM7ZL7rWs1db1gn8L85ii2qfCS88HmJap8JLzweYglesE/hfnRp6wT+F+cxRbVPhJeeDzEtU+El54PMQSvWCfwvzo09YJ/C/OjUW1T4SXng8xRBpOT0g0vos2uEIntigtqzIWA31m/EDkg6vrBP4X50aesE/hfnRqLap8JLzweYlqnwkvPB5iCV6wT+F+cxcrQ1RUwS1chpwRVVInaBMy7Wimhis7LfeMn9QpdqnwkvPB5iWqfCS88HmIJXrBP4X50aesE/hfnRqLap8JLzweYlqnwkvPB5iCV6wT+F+dGnrBP4X50ai2qfCS88HmJap8JLzweYglesE/hfnRp6wT+F+dGotqnwkvPB5iWqfCS88HmIJXrBP4X50aesE/hfnMUW1T4SXng8xLVPhJeeDzEEr1gn8L86NbqDTj5JRE+EsLmPeDjbIPuywEG27+IFz7VPhJeeDzFu0ZSzmpZI+B0bGRStJe6N13PdDYANcT/YKCwoiICIiAiIgIiICIiAiIgIiICIiAiIgKrg2004n/AJUz/GPU/S/SiKF+oja+eqIuIIbFzQdzpnHqxM/E4i/ZfcqvV9GH1Uxqa4tc90Yi1EWL0dkbXl4a++c5DiTdwAvuaFm1oquPQUXnxlqtGRvmgfrKWFjpHU9Q5zg1jG4iKabNzDYGzXYm92FX6CUPa1w3OaHZ+8XStotH8MfaIi0giIgIiICIiAiIgIiIPl0gFgSAXGwvlc2JsO/IH9l9Kt9JejE1XPBMydsYpCJGNLMWKXWscS43yBYwsyztI9V6j6GaTtCH1Bbe7n/ezP1TgIgH/wATryEtcbfw8t2ZQehRzNd7LmutvwkG1wDn+hB/VZfI0WuQLmwubXJ3Ae9Umi6B1UOrDKpuFh9n75jWkQwMD2hsjcRBieLOytKfffRS/Z5Vtwl1Z94G4dYDI57AJXSNDLuzsXuOfcO8oL+o8OkYXnCyWNx7mua49vYD7j+yq2j+htUx8cjqp33b2uDGPnLGNEt3sGKQl4cy4697YzbIBfFb0BkOtMEzITLUSzXjYWHDJTsjDCQe9rs+55tmguiLhdGOj8lKHmWd8z36sAuc92BrIWNwgE29sPNwATcX3LuoCIiAiIgIiICIiAsFZWCgoHR/SskE1WNUJIn1tS86sXmxNnLcm/7Tq2yFyLbtyuMmAtDgD1gDZwLSLjtBzB9xVK0VA6SWdvUMe0akvDwcxrnZsPY73i391jba6TCAO5oGefYvD7ddVWem0/8AkdUP+lmHyXK0VTJjRWgNpjC3ARlZ2EW7R/UKldLpL0lT/wBtN/6nK6y1D20YfFm8QtLbDHc4RuHapwzurZyZH6WY6QANfd7i0ta3ARh7Q6XE0Cwwi/WcXXsN0vQ09cNY6dsh6oc1lo88MQFg4EWLnAnPi7Ny10OkK1kM08wxNDSWMw9fEJHjc1oIZhwb7nI5qD63VZcw+j4G2OMObIbZsGtJDMowS7Lf1D2ZjoZamVul4LRPaHvDZJi4WmY4F0Ti0v6paG45gGgE9Vgz7d0b9JPdFIWyn2SGnDC0guBcZQ2QhpzcLOD7tDbYXElZpOlVbghx0pLngAmz2kkRxF3VwXabyONrHKJ3b7MzQ3SaaaRjHwFgdE5xdZ9g5rnDuths0Z53LuzIENVNU6WwY3RtxNaCGWYDI5z7OBdi6uEZjvFv1+DNpU6wPYcLS/8AgiNr3gNcGCJzjZuLqG5BsS79Nw6Uz6hsvozhKZcBitLdsef3pOD2QBjta+HL2uqt401IamRgcNUyO+cTx1iGYcJ3vzc69gBYtAuQ5Bo0JFXCVutMpZhN8Zbg1eEYW2uXGQSYusd7QL5mwsyqWjNPVb3xA9Zr3Nt905hkY4kPx5kRFgAdbPJwBubq2oCIiAiIgIiICIiAiIgIiICIiAiIgIiICIiAhREHldbFU0ddILhrpp5ZYw72KlkkhkAYTk6RuIgsyfldtwcrF0o0/FThutJ1kjW4Y2NLpZHYRcRx+0f6DtKtdbQxTMMc0bJI3ZFsjQ9rvzaciqZD0apItK6iOFrY30DpSG3uXNqWMbZ17hoaT1Rl7l5zx6uqxURVFWCJyYYHZGGN15JGneKiUbgeBn6uO5eidEIJGQnECGE9QHKwtmQO5TqfQdNGbtibcdpu7+qnrVaxWMhBERaBERAREQEREBERAREQcGr0zUa6SONkOGLALyOfclzA7cG2AzXxtat4aXml+lfVXomp10skYhc2UsPXe9hBbGGkWDCDuXx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XOMdX6YKz/JrimdTYLy2s6ZsmK+H8NrLobOreCm+LJ5S55qKv0sUeqgxmnNTi1r8OFsrY8P8K97uug6O1q3hpeaX6U2tW8NLzS/SsbOreCm+LJ5SbOreCm+LJ5SDO1q3hpeaX6U2tW8NLzS/SsbOreCm+LJ5SbOreCm+LJ5SDO1q3hpeaX6U2tW8NLzS/SsbOreCm+LJ5SbOreCm+LJ5SDO1q3hpeaX6U2tW8NLzS/SsbOreCm+LJ5SbOreCm+LJ5SDO1q3hpeaX6U2tW8NLzS/SsbOreCm+LJ5SbOreCm+LJ5SDO1q3hpeaX6U2tW8NLzS/SsbOreCm+LJ5SbOreCm+LJ5SDO1q3hpeaX6Vu0fped07YpWw2fHI8GMvJBjdGLEFoyOs/uWjZ1bwU3xZPKW3R2i6gTtllEIayORlo3OeSZHRHtYLAas/ug7qIiAiIgIiICIiAiIgIiICIiAiIgIiICrD/8AXTP/ABcn+MjW3pF0iqI5RS0kLJKgxa9zpSWxQRY8DXPt1nuc4EBot7JuRbOiaRdpptT6X6REJRCYbRwAM1ZkDyLOcT7TRndelOO1+jzvy1p+nrqLzLQf2l1kc0cNfFE6OWRsQmha6JzHvcGsMkZLgWlxAu05X3L01S9LUnLQtOSt42siIiw2IiICIiAiIgIiICIiDg6d6VNpJRGYXvaItc97S0auPWtjvhJu7N17DsB37lo//QaLEWgykMEpc4RuswwugBacr3PpEdsrZ52XWrdBU08jJZYmPki9lzhe1nB4y3Gzmg59oBUMdC9HABopYgAbiwIsfu92eVtTFbu1bbbggi13TQMLHMhdJBLRyVrZQ9rBqYmMc67D1r/eR5Wv1j3KRR9NqKaQRRvc95lMQDWPILm4rm9rYBgf1t3V/K846CpSxsepZgZA6ma22TYJA0PjH4SGMy/CFil6P0sT9ZHCxr8bpLgbnPBDiO69zu7z3lB0EREBERAREQEREBERAREQEREHm3SiZ7dORYHvYTQRi7Da49JnyI3Ee43Cten34YsTQzEQDctxD9rhVPpc0jTlOTkJKINbf+05lRKXhveQHtJHcVa+kf8ABH8v/wAXTXMp73clpnb+9nmE9W+Z5MhBwT02EABob/nCAbh2277r2PStdqIXy4cWBt8N8OI3sBexsvDqifCHgGz3zQNYBvc8VkT7NHbZrHH8gV6voPSjqnHBO1sjCw3JAIIvazxuIN1r5cZyZHhn4UzPHs+WarptFCJBLG/WxawFkZEgLo4TKA12XtMGRIFiCDbtmHpLG5s5jY976YgFm4uLnFowkXv1muFhc9XIEkAyToGkIANPDYAgdRuQdiv2duJ3M7vK+26HpgHtEMQEos8YW2eLk2cLZ5ucf1K5Ha5lN0xhIGMOa4u1Zwgva2QvcGxkkBwcQ0mxAI7bHJbB0tpySAJSGk3IYbNawML3H8LdYy5HGPfabsKl/wCBF7JZ7DfZJJI3dpcf3Pes7FprNGohsx2JowNs1wAFwLb7Nb+w7kDROlo6mPWR4rXw9YWN7A/rkQcu9TVppaSOJuCNjWNvezQGi5W5AREQEREBERAREQEREBERAREQEREBERAREQEREBERBB0voSmq2aqoiZIy+IBwza4bnMdva73ixXFn+z+Fwwir0i1m7AKqV4A7gXYj/erQiCqaM+zPR1O7WNZI6Q5F8sjpXkHeMZzAPusrLS0ccQwxtDR7u38z2rciGYIiICIiAiIgIiICIiAiI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data:image/jpeg;base64,/9j/4AAQSkZJRgABAQAAAQABAAD/2wCEAAkGBg8QERQQERERFBEQERYRGBYRFxYQFRESExAVFRYVEhUjHCkgGBkjGRQWITAgJDMsLi0sFx89NTwqNyYrMCoBCQoKDgwOGg8PFDUkHyAvNSwsLSwyLiwpLSwsKiosLCkpKiwsKSwsLSksKTU0NCspLCopKTQqKS8pLCwpKSksLP/AABEIALoBDwMBIgACEQEDEQH/xAAbAAEAAgMBAQAAAAAAAAAAAAAABAYBAwUHAv/EAEgQAAEDAgIGBgcGAwMNAQAAAAEAAgMEERIhBRMVMVKSBiJBUVTTFBYyYZOj0gcjYnGBkTNysUKhtCQlNDVDRFNVZHR1s8EX/8QAGAEBAQEBAQAAAAAAAAAAAAAAAAECBAP/xAAgEQEAAwABBAMBAAAAAAAAAAAAAQIRAzFBUfAEEjIh/9oADAMBAAIRAxEAPwD3FERAREQEREBERAREQEREBYe8AEkgAC5JyAA3klZWupp2yMdG8Xa9pY4brtcLEfsUEGm6Q00hAbJm7cC17SR1cwC0dU422duN1vl0tTtbjdNEG4cdy9tsN7Yr33XIF1yanohHMAyaonkwtLRcsaQx2EWyaLexv3k39wHx6i0+EjE/Ecy6zL3tNn7O687jb3D33CyIiICIiAiIgj1tfHC0OkJALg0ABz3OcbkNa0AlxsCbAbge5aqbTNPILtlaRdoueqLvALRc9pBGW/NZ0lo7XBlnujfE/WMezCS12BzDkQQQWvcLHv71x5uhEEhxmWZziW3LnNcXYWOjdiyzJDnX7j+yDuM0jCXiMSML3YiGhwJODDjsPdjbf+YKQuPo7oxDBI2SMuu1hZY4bEEMuTle/UGa7CAiIgIiICIiAiIgIiICIiAiIgIiICIiAiIgLn9IZ3MpKh7CWvZTyuaRva5sTiCPyIXQXI6X1DGUNU57mtHo0rbuIaLuic1oue0kgAe9B5noahhkLHMllp67VtfrmSOL5Q5jTeRzicYPa19x+WSkPGlqOYSMmneXEN+8c+qjlzyD2E9U/wAuD3E7ls0NSxSRtikAxtZE7he0ejxdZp3jMFWSmqXR0r2ue52rqTEHOtiLWSRkAnt3qTGR1ecS6XR3pU6of6PPA+CpEZkwnrxyMa5rXOifvyL23a4AjF271YV5n0c0tGdLsD3taXUs7G4iG43umpyGt73ENcbb8ivTEhuBERVRERBU/tIqHtpomsc5utq4onYXOjL2OxXYXAggGwvYhVHRWiWOa40FRLTOdlJDFIY2PcO/fhdl7TbOPbdWn7SZ2COljLm4318Ja24xODcRcQN5ABzPYuFRUkcsYkaS2WOL24zhcHsbctf35jcUze7FpnUfQ+ktL0curDZJ25uMUznyAi+ZjnN3M/XE3Pc3evQ9A6eZVsc5rJI3xP1ckcoAdHJga+xIJDhhe0ggkZqv6S0kRFA4nN8GM9ly6NhJUf7MNIRvNazG3WelB+C4xYPRYGh2HfhxNIv3grMdcWJXtERaaEREBERAREQVvpL6Zr4dV6TqcDv9F1V/SNZHg12PLVYMfu33zwrjUtdpyNzG6nGHSAOdJ1jhwxZZO6osZTi72N7876iCn6Im0tNK1lUDHE+CQOMLAy0j4aR7etjcWua99QwHcdX+S5sUunKeKLAx8sjoYzIagiQslJnLmhrSBa4hBtuDj+Y9CRBztBy1Loy6pDWyGWWzWjDhibK5sd+scRLWh18va3BdFEQEREBERAREQF5z9qGlxTVNDMY2ytZHUODXZjFjphjZ2B4YXEO7BfsumldKy109RSulMcVPK6M08RdHJMwAWknfk8xuvkxlgRvcQuPXdHHNjMUJAiJx+jSYjDjFyHwFvXppM8nR3aO0OzUmU11YtHw1TWzU1yHDWaonVSxF2ZMLuz+X2fySrZIKbURmR9RLUOfhe20guGdZ/YR1b4gbf0VV0dpuoppBSugeXFt4yWtLiGuALYwxzRObf2oOt3syIVyh+0KljhsXunqXPc1sEN5JyBa2saWMMQzzMgbbvNrps5jP17ubX9GoKeEmWPXPdhu1/WL3FwGZtlb8OeXYrR9m2lxNQxNdI50jNY04yXOLWzva3rEkuAAAvmcs1SquOprTiq3COI7qaBxsR3TzZGT+Vtm/mrh0R0G9jmvwauKNpa1oGAEEWAa3saFIjGojFwREWlFglaa6oMcT5A0vLGOeGje8taSGj3m1v1XmQJ0rG2eolbOxwyhjuKeBxGbSy93yN3Y5MwfZaFJnEadNaeig0tVxzwiRk74oi4C8kbTSw4WtPAXF5wi2YJGYK6U2gzYyROkkaWkY4SBMBb2ZWGwkH7FcDTOgpyAQ4zCIWZrSPSIG3xYGTPyljvb7qbO/suac1jQvS2XE9jonsdTkiRwZI0jqAtc9oDpIW3NiXsey97OyzkTMTsMzES7+lKJ9S+GnhLiyKFjJHsBbhAYARc+y7q7t4XE6WUUNFDjjZaaNrnslYS10BbbNrxmSd2Zse0FWPSH2hQljYqICrnLGlxjcBBES0G804GG/4WXPuC4Eeh3zyCSqf6RLe7WNaRBEezVxZ4j+J9z+SYuPWKKtZM3Gw3F7dxB7iFIXE6L6MkhY50mRkI6vaAL5n3m67a00IiICIiAiIgIiICIiAiIgIiICIiAiIg5WnOjNNWAGVhEjPYljOrmiP4JBmB7jcHtBVaqqGqpMqhrqmnH+8QMvNGO+pphlIPxx397Qr0iDyHT9fDVxvp6VrKjWCzp3gimhOGwcxxGKaZu8YcmnhXoHRiLW07Ncxr3Ma2LG9oJlaxoGI3991FlaDplrSLt2Y51jmMXpjM7d/vVoAUwaY6KJubY2A+5oC3IioIiICr2mehcMzzPC51NVHfLEBaT3Txnqyj8+t3EKwogoFVUPpsq9jYbbqmPE+lf/ADOzdTO9zsuwOKr09Samoglpo8EdNK2VtRM0xyzAXuyni3shdfMuzd3HevXyFWuirQanSVxfDXtAvnhHoNMbDuzJP6qYmOxS0kcjGukhjDnAOILRk45nsUqKnYz2Wtb/ACgBbEVUREQEREBERAREQcar0+9sr4mQF+rwguL2Mzc3FYA57itfrBP4X50a0VdLUNqJntgfIyQxkFjoh7MQaQQ54O8L4tU+El54PMQSvWCfwvzo09YJ/C/OjUW1T4SXng8xLVPhJeeDzEEr1gn8L86NPWCfwvzmKLap8JLzweYlqnwkvPB5iCV6wT+F+dGnrBP4X50ai2qfCS88HmJap8JLzweYglesE/hfnRp6wT+F+dGotqnwkvPB5iWqfCS88HmIJXrBP4X50aesE/hfnRqLap8JLzweYlqnwkvPB5iCV6wT+F+dGnrBP4X50ai2qfCS88HmJap8JLzweYghmap9PFZ6OMAozTYdazFiM7ZL7rWs1db1gn8L85ii2qfCS88HmJap8JLzweYglesE/hfnRp6wT+F+cxRbVPhJeeDzEtU+El54PMQSvWCfwvzo09YJ/C/OjUW1T4SXng8xRBpOT0g0vos2uEIntigtqzIWA31m/EDkg6vrBP4X50aesE/hfnRqLap8JLzweYlqnwkvPB5iCV6wT+F+cxcrQ1RUwS1chpwRVVInaBMy7Wimhis7LfeMn9QpdqnwkvPB5iWqfCS88HmIJXrBP4X50aesE/hfnRqLap8JLzweYlqnwkvPB5iCV6wT+F+dGnrBP4X50ai2qfCS88HmJap8JLzweYglesE/hfnRp6wT+F+dGotqnwkvPB5iWqfCS88HmIJXrBP4X50aesE/hfnMUW1T4SXng8xLVPhJeeDzEEr1gn8L86NbqDTj5JRE+EsLmPeDjbIPuywEG27+IFz7VPhJeeDzFu0ZSzmpZI+B0bGRStJe6N13PdDYANcT/YKCwoiICIiAiIgIiICIiAiIgIiICIiAiIgKrg2004n/AJUz/GPU/S/SiKF+oja+eqIuIIbFzQdzpnHqxM/E4i/ZfcqvV9GH1Uxqa4tc90Yi1EWL0dkbXl4a++c5DiTdwAvuaFm1oquPQUXnxlqtGRvmgfrKWFjpHU9Q5zg1jG4iKabNzDYGzXYm92FX6CUPa1w3OaHZ+8XStotH8MfaIi0giIgIiICIiAiIgIiIPl0gFgSAXGwvlc2JsO/IH9l9Kt9JejE1XPBMydsYpCJGNLMWKXWscS43yBYwsyztI9V6j6GaTtCH1Bbe7n/ezP1TgIgH/wATryEtcbfw8t2ZQehRzNd7LmutvwkG1wDn+hB/VZfI0WuQLmwubXJ3Ae9Umi6B1UOrDKpuFh9n75jWkQwMD2hsjcRBieLOytKfffRS/Z5Vtwl1Z94G4dYDI57AJXSNDLuzsXuOfcO8oL+o8OkYXnCyWNx7mua49vYD7j+yq2j+htUx8cjqp33b2uDGPnLGNEt3sGKQl4cy4697YzbIBfFb0BkOtMEzITLUSzXjYWHDJTsjDCQe9rs+55tmguiLhdGOj8lKHmWd8z36sAuc92BrIWNwgE29sPNwATcX3LuoCIiAiIgIiICIiAsFZWCgoHR/SskE1WNUJIn1tS86sXmxNnLcm/7Tq2yFyLbtyuMmAtDgD1gDZwLSLjtBzB9xVK0VA6SWdvUMe0akvDwcxrnZsPY73i391jba6TCAO5oGefYvD7ddVWem0/8AkdUP+lmHyXK0VTJjRWgNpjC3ARlZ2EW7R/UKldLpL0lT/wBtN/6nK6y1D20YfFm8QtLbDHc4RuHapwzurZyZH6WY6QANfd7i0ta3ARh7Q6XE0Cwwi/WcXXsN0vQ09cNY6dsh6oc1lo88MQFg4EWLnAnPi7Ny10OkK1kM08wxNDSWMw9fEJHjc1oIZhwb7nI5qD63VZcw+j4G2OMObIbZsGtJDMowS7Lf1D2ZjoZamVul4LRPaHvDZJi4WmY4F0Ti0v6paG45gGgE9Vgz7d0b9JPdFIWyn2SGnDC0guBcZQ2QhpzcLOD7tDbYXElZpOlVbghx0pLngAmz2kkRxF3VwXabyONrHKJ3b7MzQ3SaaaRjHwFgdE5xdZ9g5rnDuths0Z53LuzIENVNU6WwY3RtxNaCGWYDI5z7OBdi6uEZjvFv1+DNpU6wPYcLS/8AgiNr3gNcGCJzjZuLqG5BsS79Nw6Uz6hsvozhKZcBitLdsef3pOD2QBjta+HL2uqt401IamRgcNUyO+cTx1iGYcJ3vzc69gBYtAuQ5Bo0JFXCVutMpZhN8Zbg1eEYW2uXGQSYusd7QL5mwsyqWjNPVb3xA9Zr3Nt905hkY4kPx5kRFgAdbPJwBubq2oCIiAiIgIiICIiAiIgIiICIiAiIgIiICIiAhREHldbFU0ddILhrpp5ZYw72KlkkhkAYTk6RuIgsyfldtwcrF0o0/FThutJ1kjW4Y2NLpZHYRcRx+0f6DtKtdbQxTMMc0bJI3ZFsjQ9rvzaciqZD0apItK6iOFrY30DpSG3uXNqWMbZ17hoaT1Rl7l5zx6uqxURVFWCJyYYHZGGN15JGneKiUbgeBn6uO5eidEIJGQnECGE9QHKwtmQO5TqfQdNGbtibcdpu7+qnrVaxWMhBERaBERAREQEREBERAREQcGr0zUa6SONkOGLALyOfclzA7cG2AzXxtat4aXml+lfVXomp10skYhc2UsPXe9hBbGGkWDCDuXx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Ta1bw0vNL9Kxs6t4Kb4snlJs6t4Kb4snlIM7WreGl5pfpXOMdX6YKz/JrimdTYLy2s6ZsmK+H8NrLobOreCm+LJ5S55qKv0sUeqgxmnNTi1r8OFsrY8P8K97uug6O1q3hpeaX6U2tW8NLzS/SsbOreCm+LJ5SbOreCm+LJ5SDO1q3hpeaX6U2tW8NLzS/SsbOreCm+LJ5SbOreCm+LJ5SDO1q3hpeaX6U2tW8NLzS/SsbOreCm+LJ5SbOreCm+LJ5SDO1q3hpeaX6U2tW8NLzS/SsbOreCm+LJ5SbOreCm+LJ5SDO1q3hpeaX6U2tW8NLzS/SsbOreCm+LJ5SbOreCm+LJ5SDO1q3hpeaX6U2tW8NLzS/SsbOreCm+LJ5SbOreCm+LJ5SDO1q3hpeaX6Vu0fped07YpWw2fHI8GMvJBjdGLEFoyOs/uWjZ1bwU3xZPKW3R2i6gTtllEIayORlo3OeSZHRHtYLAas/ug7qIiAiIgIiICIiAiIgIiICIiAiIgIiICrD/8AXTP/ABcn+MjW3pF0iqI5RS0kLJKgxa9zpSWxQRY8DXPt1nuc4EBot7JuRbOiaRdpptT6X6REJRCYbRwAM1ZkDyLOcT7TRndelOO1+jzvy1p+nrqLzLQf2l1kc0cNfFE6OWRsQmha6JzHvcGsMkZLgWlxAu05X3L01S9LUnLQtOSt42siIiw2IiICIiAiIgIiICIiDg6d6VNpJRGYXvaItc97S0auPWtjvhJu7N17DsB37lo//QaLEWgykMEpc4RuswwugBacr3PpEdsrZ52XWrdBU08jJZYmPki9lzhe1nB4y3Gzmg59oBUMdC9HABopYgAbiwIsfu92eVtTFbu1bbbggi13TQMLHMhdJBLRyVrZQ9rBqYmMc67D1r/eR5Wv1j3KRR9NqKaQRRvc95lMQDWPILm4rm9rYBgf1t3V/K846CpSxsepZgZA6ma22TYJA0PjH4SGMy/CFil6P0sT9ZHCxr8bpLgbnPBDiO69zu7z3lB0EREBERAREQEREBERAREQEREHm3SiZ7dORYHvYTQRi7Da49JnyI3Ee43Cten34YsTQzEQDctxD9rhVPpc0jTlOTkJKINbf+05lRKXhveQHtJHcVa+kf8ABH8v/wAXTXMp73clpnb+9nmE9W+Z5MhBwT02EABob/nCAbh2277r2PStdqIXy4cWBt8N8OI3sBexsvDqifCHgGz3zQNYBvc8VkT7NHbZrHH8gV6voPSjqnHBO1sjCw3JAIIvazxuIN1r5cZyZHhn4UzPHs+WarptFCJBLG/WxawFkZEgLo4TKA12XtMGRIFiCDbtmHpLG5s5jY976YgFm4uLnFowkXv1muFhc9XIEkAyToGkIANPDYAgdRuQdiv2duJ3M7vK+26HpgHtEMQEos8YW2eLk2cLZ5ucf1K5Ha5lN0xhIGMOa4u1Zwgva2QvcGxkkBwcQ0mxAI7bHJbB0tpySAJSGk3IYbNawML3H8LdYy5HGPfabsKl/wCBF7JZ7DfZJJI3dpcf3Pes7FprNGohsx2JowNs1wAFwLb7Nb+w7kDROlo6mPWR4rXw9YWN7A/rkQcu9TVppaSOJuCNjWNvezQGi5W5AREQEREBERAREQEREBERAREQEREBERAREQEREBERBB0voSmq2aqoiZIy+IBwza4bnMdva73ixXFn+z+Fwwir0i1m7AKqV4A7gXYj/erQiCqaM+zPR1O7WNZI6Q5F8sjpXkHeMZzAPusrLS0ccQwxtDR7u38z2rciGYIiICIiAiIgIiICIiAiIg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22" descr="data:image/jpeg;base64,/9j/4AAQSkZJRgABAQAAAQABAAD/2wCEAAkGBg4PDxAPDw8NDw8QEAwQDhAQEBAPDg8PFRAVFBUQFRUXGyYeFxkjGRUUHy8gJScpLCwsFR4xNTAqNSYtLCkBCQoKDgwOGg8PGC8fHyQpLDApKS0sLCksLCkpKTAsLCwtLC01KSksLCwsKikpLCkpLCwuKS0sKiwyKikpLCwpLP/AABEIAMwAzAMBIgACEQEDEQH/xAAcAAABBAMBAAAAAAAAAAAAAAAAAQIDBwQFBgj/xABEEAABAwICBQcGDAUFAQAAAAABAAIDBBESIQUGMVFxBxMyQWGBsSJyc5GhshQjJDNCUlNUYpLB0hc0Q2OTgpSi0eHC/8QAGgEAAQUBAAAAAAAAAAAAAAAAAAECBAUGA//EADARAAICAQIDBAkFAQAAAAAAAAABAgMRBDEFEiEyQVHwExQiUmFxgbHRFUKRocEz/9oADAMBAAIRAxEAPwC8UIQgAQhCABCEIAELD0ppinpYzJUSsiYOtxtc7mja49gXF6T5QqiW4o4RFHn8oqRYkb2xDxce5dq6Z2dlDJTjHc758gaCSQAMyTkAFoK7X7RsJLTUNkePoQh07v8AgCPaqw0lpMSm9TPPWO+q52GAHsYLN8VhHSrgLRsjjG5oCsq+GN9p/wCef4IstVjYsWflOb/Roqt/a/m4W+0k+xYcnKPWno0ULR+OpLj7GBV8+tldte7uNvBRFxO0k8TdTI8OqW6+5xepkWB/EXSF/wCXpLbuclv6/wDxSR8pdWOnRRO8yoLT6iwqukocRsJHenPh9Ph9/wAjfWZ+JaNPypQ/1qWqj3loZK3/AIm/sW60frzo6c2ZUxh31JPincLPsqYbUvH0j35pzqnFk9rXcQuM+GQe3Q6R1cu89AtlB2FPVEaN0zPTkfBqiWG39MnHCezA7Id1l2Oh+VAts2tiwj7aG7o+LmHNvdfuVfbw+2HVdSTDURlv0LGQsSg0pDOwSRSMkYdjmkEcOPYstQGsbkgEIQkAEIQgAQhCABCEIAEISOcALnIDMk7EAKuP1h17DHOp6JrZ523EkhPyeA/iI6bvwjv3LT6za4Pq8cVNIYqNt2zVLTZ89trIj1M6i7r6lxdVpEYeahHNxDIAZF3FWul0Ll7U/wCPz+CJbfjpEzK/SQ5wyyyOq6n7R/Qj/CxoyaOwetauprHyG73E9mxo7lAhXsKow2K+U3IEIQuo0EITo43OIa0FzjkAASSdwA2pBBqVbJ2rNcG4jSVWHfzL7+q11ri0g2ORGRB2hJGUZbPIrTW4iLJUJwgie15CahIGTM0bpOamfzlPIYn/AEhtjk7HN2FWZqrr/FVEQzAQ1HU0nyJO1hPgc+KqhBF9vEHrB3gqHqNHC5eD8TvVfKB6Ha4FKqz1N19c1zaasde9mxTnrPUyTt3FWTHICFm7qZ0y5ZFpCamsoehCFxHghCEACEIQAKt9cNZvhbn00T8NHES2qlabc+8bYGn6g6z17OO4171hcwCip3YZ5mkyvG2Cn2F3Y52wd53Ks9I1TbCGLKKPIAfSI6+1Wuh0vO+eX0/P4Il9uOiGV9fzlmtGGJuTGDIW3lYaELQKKSwitbyCEIThAQhLZAArm1L1Wjo4GPLQaiRodK85ltxfm2nqA9qpuMgEE7AWk8AV6FhkDmtc3MOa0jgRcKn4rZJRjFbPOSbo4ptseuN5Q9WI5oH1UbQ2eEYnkDOSMdIHeQMweyy7JYGnpmspKhz+iIZr/kOSpqLJV2Jx8SbZFSi0yhrIsgBOstgUglkJUWQAiE6yLIEGltxY7F3moWuLg5tJUOJOynkcc3D7Nx37j1rhbJC3tsRYgjIgjYQo+oojfDlf0OtVrreUehGPuLpy47UPWk1MXNyn4+Kwk/GOqQcevtXYgrKWVyrk4y3RcxkpLKBCEJg4Fh6Y0pHSwSVEhsyNpcd53NHaTYd6zFX/AChaTEs8VGD8XEBVVO64uImHvu7uC7U1+kmojJy5Y5OP0lXyWfLKflNU4vk/ts2NjG4AZetaRTVlSZHuees5dg6lAtZVDkjgp5SyxUIQuo0EISoEABKhFkCAu81O5QGwRtpqvEWMsIpQMRa36rhtIHUQuESrjdTC6PLMfCxweUXS7XrRoF/hLD2BshPqwrh9c9efhjeYgDmwXBe52TpSDcC3U2+fbZcelUWnh9VUubq38TrPUzmsbCWS2S2S2U8jCWRZLZLZADbJbJ1kWQINsiydZFkAT6L0k+lnZUMv5Bs9o+nGek39eIV3aMrWzRte0hzXNDmkbCCLgqirLvOTTTHkvpXHOI4o+2Nx2dzvEKn4nRmPpV3b/In6OzD5GWKhIClVCWQ2R4aCSbAAkk7AN6pHSmkjKJ6k3xVcz3N3iEZMH5QPzFWfr7XGHR9QWmzpGiFnnSkM8CVUeliA5kY2Rsa0er/oBXHDK8ty89PKIWql3GAlQhX5XghCVAgJUiVAgLf6saoyaQEhZLHHzRYDja43xAnK3BaFWRyS9Cq8+D3XqLrLZVVOUd+n3O1MVOaizB/hPU/eYPyPS/woqPvMH5HqzUKi/Ub/AB/pFh6rX4FZfwoqPvMH5HodyVVABPwmDK56D1ZqZN0Xea7wR+o3+P8ASE9Vr8Dz+4gEi4yJCTnW71C9uZ4nxQAtRgp8k3PDtRzw7VFZLhRhCZJeeG4o54dqZhRhRhBkk54dqXnGqPCkwowgyTYhvCz9A1/werhlvZuIRv8AMfl7DYrVYUhZkVzsrU4uL7x0Jcskz0BSSYmhTrRap6Q56mhkvcujYT51rO9oK3qxkk4vDNAnlZOI5TZ/Jo4fr1GN3mxxk+8Wqsa1+KR5/EfZkrB5R5L1lG3qbFVu73Fjf/lVy43JO8krR8OjipPzuVupftCIQhWZEBKhF7ZoEFQ5wG02WPJVdTfWork7c05REyZDqncO8pI6uVvRkkbfbhe5l/UVCAngJ2ENybTQtbMamnBmmIM0FwZXkHyx2q/l580IPlVP6eD3wvQaz3F0lKOPBllon0YJk3Rdwd4J6ZL0XcHeCpkWB57eMzxPigNT3DM8T4pQFtzNjQE4BODU4NQIMwowqTClwpMgR4UmFS4UYUZAiwoa3NSYUNGYRkVFicmtRemwfZySt7r3Hiu6Vccm77Gdv91jvWwD9FYwWR1axdJfEvqHmtFb8ot/h1Pu+DS2487n+ir1WLylx2qqN/1o6tnqLHDxKrtwsTxIV9w//kvPeyBqe2xEoSBQz1OHIbfBWKWSKSSzBvHcsR8pdt9XUmXvmUoXRRwNbHAJwCQBPAQNFATwEgCeAkAzdCD5VT+ng98L0CqB0KPlNP6eD3wr+We4v2o/JlnodpAmS9F3A+CemS9F3A+CpkWBQTm5nifFKAnOGZ4nxShq2xmhA1ODU4BODUgDMKXCpA1LhSZEI8KTCpcKMKAIsKGtzHEKTClYzMcQjIqOq5PgRLUbsUPrwn/xWS3Yq85P4/KqHb5Wt9TB/wBqw27FldY83y89xfaf/mjh+VKn+Kppvs6gNPmyMc3xwqsaltnu4+KujXjR5noKhgF3BhkZ50ZxjwPrVJ6TqMmuG17QeCteFyzDl8+dyJq1h5MeoqLZDb1ncsQJE4K9SwQGxwTwmhPCBBwT2hNCe0JBBwCe0JoCkATQM3Qo+U0/poPfCv1UJoUfKaf00HvhX2s/xftR+TLPQ7SBMl6LuB8E9Ml6LuB8FTIsCiHDM8T4pwCVwzPE+KcAtoZoA1ODU4NTw1IIMDUuFSBqXCkyIR4UYVLhRhRkCHCn08d3DvKcWp3Rjkf12wt7Scv1CbJ9B0dzsuT6D4jH9pJK/uLrD2BduFodVqHmoI2fVY0HjbP23W+WTunz2Sl4s0VceWKQyVtwQqA1m0Uaeeent81ITH2xO8pvsNu5eglW/KpoX5usaOj8TN5hN2OPA3H+oblM4dd6O3HicdTDmhnwKoCeEsseFxHV1cEBa3OSnHBPCYFIEgg5qeE1qeE0Qe1PaE0KRoSCGdoUfKYPTQ++FfKofQ38zB6aH3wr4Wf4t2o/Us9DtIE2Xou4HwTk2Xou4HwVMixKNIzPE+Ke0IIzPE+Ke0LZmZABSBqGhPa1NEEDU4NTw1ODUmRCPCjCpsKQtSZAgLVnUlHzk9PD1A89JwbsH5repMp4QTc5NaMTj1ZLf6mUJeX1LhnKRgv1RNyb68yoesu5K356vzkl6Wvnmjs6CLC0LKTWNsE5ZsvQWJpOgZPE+KQXY9rmuHYR4rLQlTx1A88ad0Q+mmkgk6UZ8l312HouHEe1asK6eUHVT4VFzsQ+URAln9xm0x/qO3iqbljsdlt42EFa3Q6pXV9d1uU2oq5JfAaE8JgTwp5FJGp4TGqRqaA8KRqjC6XQGpNTWxc9E+BrcTmWkc8OuAD1MItmuVlka1mTwhYwc3iKNbob+Zg9ND74V7qtdH8m1ZHLFI6SlIZJG82fLewcCbfFqylnuJXQslHkeS00dcoJ8ywCbL0XcD4Jya8XBG8FVSJxSRGZ4nxT2hdOeTurufjKbafpyfsWDpjViakY18jonBzsIwF5N7X62hauOpqk+WMupnpUWRWWjVNClaExoUrQuzOA5rU8NQ0KUNTRBmFGBS4VMSIWc44Fz3HDCwdJ7zsTHLAsVl4InUhkcylbtfZ9QR9GO+zidisPRNGI2AAWsAANw3LRaraELAXyeVLIcUru3qaOwbF1rW2Cz2qv9LLC2XnJf6ar0ceu4qEIUQkghCEAI5twqy5QdSTd1XTNuTczxtG3+40b9471ZyZJGCLLtRdKmfNEZOCmsM82WTgrG115PTd1RSNzN3SQjY49bmbj2darotIJBBBGRByIO5a3TamF8cx370U1tTreGOapGqNqkapBwJAra5MP5E+nl91iqQLPpNK1MTcMU9RG25OGOWRjb77NNrqHq6HfXyJ4O1FqqlzMvtCo1usFb97q/wDcTfuUjdP1n3ur/wBxN+5VH6TP3kTfXo+6XchUqNPVn3qr/wA8v7lI3TtX96qv88v7kn6VL3kJ6/H3S5lynKH8xF6U+4VxDdN1f3mq/wA8v7kTaQmlAEkssgBuA+R7wDvzK608PlVYpuWxyt1inBxwNapWqFqmarRlaSsUzQoWLLJZCA6S7nHKOJub3ndZc5PAKLZK1rI2c7KbMGwbS89QA6+Cz9B6IkmkFRO2ztkUfVEz9x60uiNByTPE1QPKHzcYzZEP1d2rsqamDAqXVarm9iD+b/xfnv8AkXGl03J7Uh9PCGiylQhVpYAhCEACEIQAIQhADXsBXH616gw1V5GWin+uBk/seOvjtXZIIT67JVy5ovDGyipLDPPuldB1FI/DMwtz8l4zjdwd+m1YbV6CrdGRytLXta5pyLXAEHuK4XTXJiw3dTOMRz8h13Rnh1t9qvtPxWL6WrHxK23RtdYFdhSNWfX6tVlPfnIXlo+mzy2+zMLXsI3q1hZCazF5IUoSj0aJWqRqjaFI0HcUrGYJWqRqja07j6lKxjtxTWJgkaVK0psdO49Sk+Lb0pG33NzJXNyQcrHtKyoacnM2a3rLssk+jo55PmacgfaTeQOIG0re0OppeQ6oe6U7Q3oxD/SNveoV2srh3/75+pIr0s59xqKRzpDhpWYzsdM/KNvD6x7Aul0JquGHnHkySnpSO28APojsW9o9EsYAAALbABYBbBrQFTX6uVvRdF53LSnTRr67sjhpw0ZKVCFEJIIQhAAhCEACEIQAIQhAAhCEACQhKhAEElK13UtTX6p0s3zkMbjvLRi/MM1vUJVJxeU8CNJ7nDVPJtTHoc7H5rzb1G6wX8m5HRqJRxax36BWOkspC1dy/c/ucnRW+4rccn0t/wCYdb0bb+Klj5P3fSqJjwDG/oVYeEIwhOetvf7vsJ6vX4HEwcn8H0+dk8+RxHqC3NDqtBF0I2N4NAPr2rfWQuM7rJ9qTZ0jXGOyMWKga3qWQ1gCchch4IQhAAhCEACEIQAIQhAH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24" descr="data:image/jpeg;base64,/9j/4AAQSkZJRgABAQAAAQABAAD/2wCEAAkGBg4PDxAPDw8NDw8QEAwQDhAQEBAPDg8PFRAVFBUQFRUXGyYeFxkjGRUUHy8gJScpLCwsFR4xNTAqNSYtLCkBCQoKDgwOGg8PGC8fHyQpLDApKS0sLCksLCkpKTAsLCwtLC01KSksLCwsKikpLCkpLCwuKS0sKiwyKikpLCwpLP/AABEIAMwAzAMBIgACEQEDEQH/xAAcAAABBAMBAAAAAAAAAAAAAAAAAQIDBwQFBgj/xABEEAABAwICBQcGDAUFAQAAAAABAAIDBBESIQUGMVFxBxMyQWGBsSJyc5GhshQjJDNCUlNUYpLB0hc0Q2OTgpSi0eHC/8QAGgEAAQUBAAAAAAAAAAAAAAAAAAECBAUGA//EADARAAICAQIDBAkFAQAAAAAAAAABAgMRBDEFEiEyQVHwExQiUmFxgbHRFUKRocEz/9oADAMBAAIRAxEAPwC8UIQgAQhCABCEIAELD0ppinpYzJUSsiYOtxtc7mja49gXF6T5QqiW4o4RFHn8oqRYkb2xDxce5dq6Z2dlDJTjHc758gaCSQAMyTkAFoK7X7RsJLTUNkePoQh07v8AgCPaqw0lpMSm9TPPWO+q52GAHsYLN8VhHSrgLRsjjG5oCsq+GN9p/wCef4IstVjYsWflOb/Roqt/a/m4W+0k+xYcnKPWno0ULR+OpLj7GBV8+tldte7uNvBRFxO0k8TdTI8OqW6+5xepkWB/EXSF/wCXpLbuclv6/wDxSR8pdWOnRRO8yoLT6iwqukocRsJHenPh9Ph9/wAjfWZ+JaNPypQ/1qWqj3loZK3/AIm/sW60frzo6c2ZUxh31JPincLPsqYbUvH0j35pzqnFk9rXcQuM+GQe3Q6R1cu89AtlB2FPVEaN0zPTkfBqiWG39MnHCezA7Id1l2Oh+VAts2tiwj7aG7o+LmHNvdfuVfbw+2HVdSTDURlv0LGQsSg0pDOwSRSMkYdjmkEcOPYstQGsbkgEIQkAEIQgAQhCABCEIAEISOcALnIDMk7EAKuP1h17DHOp6JrZ523EkhPyeA/iI6bvwjv3LT6za4Pq8cVNIYqNt2zVLTZ89trIj1M6i7r6lxdVpEYeahHNxDIAZF3FWul0Ll7U/wCPz+CJbfjpEzK/SQ5wyyyOq6n7R/Qj/CxoyaOwetauprHyG73E9mxo7lAhXsKow2K+U3IEIQuo0EITo43OIa0FzjkAASSdwA2pBBqVbJ2rNcG4jSVWHfzL7+q11ri0g2ORGRB2hJGUZbPIrTW4iLJUJwgie15CahIGTM0bpOamfzlPIYn/AEhtjk7HN2FWZqrr/FVEQzAQ1HU0nyJO1hPgc+KqhBF9vEHrB3gqHqNHC5eD8TvVfKB6Ha4FKqz1N19c1zaasde9mxTnrPUyTt3FWTHICFm7qZ0y5ZFpCamsoehCFxHghCEACEIQAKt9cNZvhbn00T8NHES2qlabc+8bYGn6g6z17OO4171hcwCip3YZ5mkyvG2Cn2F3Y52wd53Ks9I1TbCGLKKPIAfSI6+1Wuh0vO+eX0/P4Il9uOiGV9fzlmtGGJuTGDIW3lYaELQKKSwitbyCEIThAQhLZAArm1L1Wjo4GPLQaiRodK85ltxfm2nqA9qpuMgEE7AWk8AV6FhkDmtc3MOa0jgRcKn4rZJRjFbPOSbo4ptseuN5Q9WI5oH1UbQ2eEYnkDOSMdIHeQMweyy7JYGnpmspKhz+iIZr/kOSpqLJV2Jx8SbZFSi0yhrIsgBOstgUglkJUWQAiE6yLIEGltxY7F3moWuLg5tJUOJOynkcc3D7Nx37j1rhbJC3tsRYgjIgjYQo+oojfDlf0OtVrreUehGPuLpy47UPWk1MXNyn4+Kwk/GOqQcevtXYgrKWVyrk4y3RcxkpLKBCEJg4Fh6Y0pHSwSVEhsyNpcd53NHaTYd6zFX/AChaTEs8VGD8XEBVVO64uImHvu7uC7U1+kmojJy5Y5OP0lXyWfLKflNU4vk/ts2NjG4AZetaRTVlSZHuees5dg6lAtZVDkjgp5SyxUIQuo0EISoEABKhFkCAu81O5QGwRtpqvEWMsIpQMRa36rhtIHUQuESrjdTC6PLMfCxweUXS7XrRoF/hLD2BshPqwrh9c9efhjeYgDmwXBe52TpSDcC3U2+fbZcelUWnh9VUubq38TrPUzmsbCWS2S2S2U8jCWRZLZLZADbJbJ1kWQINsiydZFkAT6L0k+lnZUMv5Bs9o+nGek39eIV3aMrWzRte0hzXNDmkbCCLgqirLvOTTTHkvpXHOI4o+2Nx2dzvEKn4nRmPpV3b/In6OzD5GWKhIClVCWQ2R4aCSbAAkk7AN6pHSmkjKJ6k3xVcz3N3iEZMH5QPzFWfr7XGHR9QWmzpGiFnnSkM8CVUeliA5kY2Rsa0er/oBXHDK8ty89PKIWql3GAlQhX5XghCVAgJUiVAgLf6saoyaQEhZLHHzRYDja43xAnK3BaFWRyS9Cq8+D3XqLrLZVVOUd+n3O1MVOaizB/hPU/eYPyPS/woqPvMH5HqzUKi/Ub/AB/pFh6rX4FZfwoqPvMH5HodyVVABPwmDK56D1ZqZN0Xea7wR+o3+P8ASE9Vr8Dz+4gEi4yJCTnW71C9uZ4nxQAtRgp8k3PDtRzw7VFZLhRhCZJeeG4o54dqZhRhRhBkk54dqXnGqPCkwowgyTYhvCz9A1/werhlvZuIRv8AMfl7DYrVYUhZkVzsrU4uL7x0Jcskz0BSSYmhTrRap6Q56mhkvcujYT51rO9oK3qxkk4vDNAnlZOI5TZ/Jo4fr1GN3mxxk+8Wqsa1+KR5/EfZkrB5R5L1lG3qbFVu73Fjf/lVy43JO8krR8OjipPzuVupftCIQhWZEBKhF7ZoEFQ5wG02WPJVdTfWork7c05REyZDqncO8pI6uVvRkkbfbhe5l/UVCAngJ2ENybTQtbMamnBmmIM0FwZXkHyx2q/l580IPlVP6eD3wvQaz3F0lKOPBllon0YJk3Rdwd4J6ZL0XcHeCpkWB57eMzxPigNT3DM8T4pQFtzNjQE4BODU4NQIMwowqTClwpMgR4UmFS4UYUZAiwoa3NSYUNGYRkVFicmtRemwfZySt7r3Hiu6Vccm77Gdv91jvWwD9FYwWR1axdJfEvqHmtFb8ot/h1Pu+DS2487n+ir1WLylx2qqN/1o6tnqLHDxKrtwsTxIV9w//kvPeyBqe2xEoSBQz1OHIbfBWKWSKSSzBvHcsR8pdt9XUmXvmUoXRRwNbHAJwCQBPAQNFATwEgCeAkAzdCD5VT+ng98L0CqB0KPlNP6eD3wr+We4v2o/JlnodpAmS9F3A+CemS9F3A+CpkWBQTm5nifFKAnOGZ4nxShq2xmhA1ODU4BODUgDMKXCpA1LhSZEI8KTCpcKMKAIsKGtzHEKTClYzMcQjIqOq5PgRLUbsUPrwn/xWS3Yq85P4/KqHb5Wt9TB/wBqw27FldY83y89xfaf/mjh+VKn+Kppvs6gNPmyMc3xwqsaltnu4+KujXjR5noKhgF3BhkZ50ZxjwPrVJ6TqMmuG17QeCteFyzDl8+dyJq1h5MeoqLZDb1ncsQJE4K9SwQGxwTwmhPCBBwT2hNCe0JBBwCe0JoCkATQM3Qo+U0/poPfCv1UJoUfKaf00HvhX2s/xftR+TLPQ7SBMl6LuB8E9Ml6LuB8FTIsCiHDM8T4pwCVwzPE+KcAtoZoA1ODU4NTw1IIMDUuFSBqXCkyIR4UYVLhRhRkCHCn08d3DvKcWp3Rjkf12wt7Scv1CbJ9B0dzsuT6D4jH9pJK/uLrD2BduFodVqHmoI2fVY0HjbP23W+WTunz2Sl4s0VceWKQyVtwQqA1m0Uaeeent81ITH2xO8pvsNu5eglW/KpoX5usaOj8TN5hN2OPA3H+oblM4dd6O3HicdTDmhnwKoCeEsseFxHV1cEBa3OSnHBPCYFIEgg5qeE1qeE0Qe1PaE0KRoSCGdoUfKYPTQ++FfKofQ38zB6aH3wr4Wf4t2o/Us9DtIE2Xou4HwTk2Xou4HwVMixKNIzPE+Ke0IIzPE+Ke0LZmZABSBqGhPa1NEEDU4NTw1ODUmRCPCjCpsKQtSZAgLVnUlHzk9PD1A89JwbsH5repMp4QTc5NaMTj1ZLf6mUJeX1LhnKRgv1RNyb68yoesu5K356vzkl6Wvnmjs6CLC0LKTWNsE5ZsvQWJpOgZPE+KQXY9rmuHYR4rLQlTx1A88ad0Q+mmkgk6UZ8l312HouHEe1asK6eUHVT4VFzsQ+URAln9xm0x/qO3iqbljsdlt42EFa3Q6pXV9d1uU2oq5JfAaE8JgTwp5FJGp4TGqRqaA8KRqjC6XQGpNTWxc9E+BrcTmWkc8OuAD1MItmuVlka1mTwhYwc3iKNbob+Zg9ND74V7qtdH8m1ZHLFI6SlIZJG82fLewcCbfFqylnuJXQslHkeS00dcoJ8ywCbL0XcD4Jya8XBG8FVSJxSRGZ4nxT2hdOeTurufjKbafpyfsWDpjViakY18jonBzsIwF5N7X62hauOpqk+WMupnpUWRWWjVNClaExoUrQuzOA5rU8NQ0KUNTRBmFGBS4VMSIWc44Fz3HDCwdJ7zsTHLAsVl4InUhkcylbtfZ9QR9GO+zidisPRNGI2AAWsAANw3LRaraELAXyeVLIcUru3qaOwbF1rW2Cz2qv9LLC2XnJf6ar0ceu4qEIUQkghCEAI5twqy5QdSTd1XTNuTczxtG3+40b9471ZyZJGCLLtRdKmfNEZOCmsM82WTgrG115PTd1RSNzN3SQjY49bmbj2darotIJBBBGRByIO5a3TamF8cx370U1tTreGOapGqNqkapBwJAra5MP5E+nl91iqQLPpNK1MTcMU9RG25OGOWRjb77NNrqHq6HfXyJ4O1FqqlzMvtCo1usFb97q/wDcTfuUjdP1n3ur/wBxN+5VH6TP3kTfXo+6XchUqNPVn3qr/wA8v7lI3TtX96qv88v7kn6VL3kJ6/H3S5lynKH8xF6U+4VxDdN1f3mq/wA8v7kTaQmlAEkssgBuA+R7wDvzK608PlVYpuWxyt1inBxwNapWqFqmarRlaSsUzQoWLLJZCA6S7nHKOJub3ndZc5PAKLZK1rI2c7KbMGwbS89QA6+Cz9B6IkmkFRO2ztkUfVEz9x60uiNByTPE1QPKHzcYzZEP1d2rsqamDAqXVarm9iD+b/xfnv8AkXGl03J7Uh9PCGiylQhVpYAhCEACEIQAIQhADXsBXH616gw1V5GWin+uBk/seOvjtXZIIT67JVy5ovDGyipLDPPuldB1FI/DMwtz8l4zjdwd+m1YbV6CrdGRytLXta5pyLXAEHuK4XTXJiw3dTOMRz8h13Rnh1t9qvtPxWL6WrHxK23RtdYFdhSNWfX6tVlPfnIXlo+mzy2+zMLXsI3q1hZCazF5IUoSj0aJWqRqjaFI0HcUrGYJWqRqja07j6lKxjtxTWJgkaVK0psdO49Sk+Lb0pG33NzJXNyQcrHtKyoacnM2a3rLssk+jo55PmacgfaTeQOIG0re0OppeQ6oe6U7Q3oxD/SNveoV2srh3/75+pIr0s59xqKRzpDhpWYzsdM/KNvD6x7Aul0JquGHnHkySnpSO28APojsW9o9EsYAAALbABYBbBrQFTX6uVvRdF53LSnTRr67sjhpw0ZKVCFEJIIQhAAhCEACEIQAIQhAAhCEACQhKhAEElK13UtTX6p0s3zkMbjvLRi/MM1vUJVJxeU8CNJ7nDVPJtTHoc7H5rzb1G6wX8m5HRqJRxax36BWOkspC1dy/c/ucnRW+4rccn0t/wCYdb0bb+Klj5P3fSqJjwDG/oVYeEIwhOetvf7vsJ6vX4HEwcn8H0+dk8+RxHqC3NDqtBF0I2N4NAPr2rfWQuM7rJ9qTZ0jXGOyMWKga3qWQ1gCchch4IQhAAhCEACEIQAIQhAH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89518F6-D7EE-41D1-A050-C8218C18D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000" y="1652587"/>
            <a:ext cx="9906000" cy="3552825"/>
          </a:xfrm>
        </p:spPr>
        <p:txBody>
          <a:bodyPr/>
          <a:lstStyle/>
          <a:p>
            <a:r>
              <a:rPr lang="en-US" dirty="0"/>
              <a:t>This week</a:t>
            </a:r>
          </a:p>
          <a:p>
            <a:pPr lvl="1"/>
            <a:r>
              <a:rPr lang="en-US" dirty="0"/>
              <a:t>Mixture of practical and theoretical aspects of EA modelling</a:t>
            </a:r>
          </a:p>
          <a:p>
            <a:endParaRPr lang="en-US" dirty="0"/>
          </a:p>
          <a:p>
            <a:r>
              <a:rPr lang="en-US" dirty="0"/>
              <a:t>Next week:</a:t>
            </a:r>
          </a:p>
          <a:p>
            <a:pPr lvl="1"/>
            <a:r>
              <a:rPr lang="en-US" dirty="0"/>
              <a:t>Academic research into EA modelling</a:t>
            </a:r>
          </a:p>
          <a:p>
            <a:pPr lvl="1"/>
            <a:r>
              <a:rPr lang="en-US" dirty="0"/>
              <a:t>Focus in particular on ArchiMate</a:t>
            </a:r>
          </a:p>
          <a:p>
            <a:pPr lvl="1"/>
            <a:r>
              <a:rPr lang="en-US" dirty="0"/>
              <a:t>Consulting careers</a:t>
            </a:r>
          </a:p>
        </p:txBody>
      </p:sp>
    </p:spTree>
    <p:extLst>
      <p:ext uri="{BB962C8B-B14F-4D97-AF65-F5344CB8AC3E}">
        <p14:creationId xmlns:p14="http://schemas.microsoft.com/office/powerpoint/2010/main" val="2573877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1188000"/>
          </a:xfrm>
        </p:spPr>
        <p:txBody>
          <a:bodyPr/>
          <a:lstStyle/>
          <a:p>
            <a:r>
              <a:rPr lang="en-GB" dirty="0"/>
              <a:t>For more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26</a:t>
            </a:fld>
            <a:endParaRPr lang="en-US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2231808"/>
            <a:ext cx="9900000" cy="1152128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hlinkClick r:id="rId2"/>
              </a:rPr>
              <a:t>Cameron.spence@reading.ac.uk</a:t>
            </a:r>
            <a:endParaRPr lang="en-GB" dirty="0"/>
          </a:p>
          <a:p>
            <a:pPr marL="0" indent="0" algn="ctr">
              <a:buNone/>
            </a:pPr>
            <a:r>
              <a:rPr lang="en-GB" dirty="0">
                <a:hlinkClick r:id="rId3"/>
              </a:rPr>
              <a:t>Cameron.spence@thameswater.co.uk</a:t>
            </a:r>
            <a:r>
              <a:rPr lang="en-GB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2033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1188000"/>
          </a:xfrm>
        </p:spPr>
        <p:txBody>
          <a:bodyPr/>
          <a:lstStyle/>
          <a:p>
            <a:r>
              <a:rPr lang="en-GB" dirty="0"/>
              <a:t>Spare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491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1188000"/>
          </a:xfrm>
        </p:spPr>
        <p:txBody>
          <a:bodyPr/>
          <a:lstStyle/>
          <a:p>
            <a:r>
              <a:rPr lang="en-GB" dirty="0"/>
              <a:t>Architecture Analysis – Entity </a:t>
            </a:r>
            <a:r>
              <a:rPr lang="en-GB" dirty="0" err="1"/>
              <a:t>Metamodels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Insert "Title, Author, Date"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28</a:t>
            </a:fld>
            <a:endParaRPr lang="en-US" noProof="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Capgemini - Internal use only. All rights reserved.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0512" y="1268760"/>
            <a:ext cx="87129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Metamodel – a model describing what goes in models</a:t>
            </a:r>
          </a:p>
          <a:p>
            <a:endParaRPr lang="en-GB" sz="2000" dirty="0"/>
          </a:p>
          <a:p>
            <a:r>
              <a:rPr lang="en-GB" sz="2000" dirty="0"/>
              <a:t>Entity metamodel – a model showing the different types of entities that are available for use in artefacts (lists, matrices, diagrams)</a:t>
            </a:r>
          </a:p>
          <a:p>
            <a:endParaRPr lang="en-GB" sz="2000" dirty="0"/>
          </a:p>
          <a:p>
            <a:r>
              <a:rPr lang="en-GB" sz="2000" dirty="0"/>
              <a:t>Every framework will have an entity metamodel that describes what it calls “stuff”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472" y="3861048"/>
            <a:ext cx="5147914" cy="25202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5048" y="3501008"/>
            <a:ext cx="4402797" cy="278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75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Insert "Title, Author, Date"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29</a:t>
            </a:fld>
            <a:endParaRPr lang="en-US" noProof="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Capgemini - Internal use only. All rights reserved.</a:t>
            </a:r>
            <a:endParaRPr lang="en-US" dirty="0"/>
          </a:p>
        </p:txBody>
      </p:sp>
      <p:pic>
        <p:nvPicPr>
          <p:cNvPr id="3" name="Picture 2" descr="IAF Content Metamode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8" y="764704"/>
            <a:ext cx="8121352" cy="540851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908720"/>
          </a:xfrm>
        </p:spPr>
        <p:txBody>
          <a:bodyPr/>
          <a:lstStyle/>
          <a:p>
            <a:r>
              <a:rPr lang="en-GB" dirty="0"/>
              <a:t>Entity (Content) Metamodel - IAF</a:t>
            </a:r>
          </a:p>
        </p:txBody>
      </p:sp>
    </p:spTree>
    <p:extLst>
      <p:ext uri="{BB962C8B-B14F-4D97-AF65-F5344CB8AC3E}">
        <p14:creationId xmlns:p14="http://schemas.microsoft.com/office/powerpoint/2010/main" val="3377367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A0F55-8224-D242-97AF-9FAA39D6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308"/>
            <a:ext cx="9906000" cy="1188000"/>
          </a:xfrm>
        </p:spPr>
        <p:txBody>
          <a:bodyPr/>
          <a:lstStyle/>
          <a:p>
            <a:r>
              <a:rPr lang="en-US" dirty="0"/>
              <a:t>What I do for fun (I get bored easily)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5EFE5-E4AA-2848-8C50-0F3374B53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3</a:t>
            </a:fld>
            <a:endParaRPr lang="en-US" noProof="0" dirty="0"/>
          </a:p>
        </p:txBody>
      </p:sp>
      <p:pic>
        <p:nvPicPr>
          <p:cNvPr id="1026" name="Picture 2" descr="cover photo, No photo description available.">
            <a:extLst>
              <a:ext uri="{FF2B5EF4-FFF2-40B4-BE49-F238E27FC236}">
                <a16:creationId xmlns:a16="http://schemas.microsoft.com/office/drawing/2014/main" id="{B3F54F15-CC76-BB44-A327-57C7F40E6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1004908"/>
            <a:ext cx="4566000" cy="25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A880E1-2402-6443-8DF5-A0A626A1C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901" y="1004908"/>
            <a:ext cx="4697049" cy="2568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161B7B-DDFC-174A-84F4-310784D86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64" y="3717032"/>
            <a:ext cx="4521200" cy="285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DF4A6C-763D-6B49-BBDF-49CDC14E8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188" y="3734665"/>
            <a:ext cx="477976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96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Insert "Title, Author, Date"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30</a:t>
            </a:fld>
            <a:endParaRPr lang="en-US" noProof="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Capgemini - Internal use only. All rights reserved.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908720"/>
          </a:xfrm>
        </p:spPr>
        <p:txBody>
          <a:bodyPr/>
          <a:lstStyle/>
          <a:p>
            <a:r>
              <a:rPr lang="en-GB" dirty="0"/>
              <a:t>Entity (Content) Metamodel - NAF</a:t>
            </a:r>
          </a:p>
        </p:txBody>
      </p:sp>
      <p:pic>
        <p:nvPicPr>
          <p:cNvPr id="5122" name="Picture 2" descr="D:\Users\cspence\Google Drive\Reading University\Teaching BTC\NAF Metamode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692696"/>
            <a:ext cx="7056784" cy="56350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464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Insert "Title, Author, Date"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31</a:t>
            </a:fld>
            <a:endParaRPr lang="en-US" noProof="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Capgemini - Internal use only. All rights reserved.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908720"/>
          </a:xfrm>
        </p:spPr>
        <p:txBody>
          <a:bodyPr/>
          <a:lstStyle/>
          <a:p>
            <a:r>
              <a:rPr lang="en-GB" dirty="0"/>
              <a:t>Entity (Content) Metamodel - </a:t>
            </a:r>
            <a:r>
              <a:rPr lang="en-GB" dirty="0" err="1"/>
              <a:t>Archimate</a:t>
            </a:r>
            <a:endParaRPr lang="en-GB" dirty="0"/>
          </a:p>
        </p:txBody>
      </p:sp>
      <p:pic>
        <p:nvPicPr>
          <p:cNvPr id="2050" name="Picture 2" descr="D:\Users\cspence\Google Drive\Reading University\Teaching BTC\Archimate Metamode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764704"/>
            <a:ext cx="7395757" cy="5472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612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Insert "Title, Author, Date"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32</a:t>
            </a:fld>
            <a:endParaRPr lang="en-US" noProof="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Capgemini - Internal use only. All rights reserved.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908720"/>
          </a:xfrm>
        </p:spPr>
        <p:txBody>
          <a:bodyPr/>
          <a:lstStyle/>
          <a:p>
            <a:r>
              <a:rPr lang="en-GB" dirty="0"/>
              <a:t>Entity (Content) Metamodel - BTC</a:t>
            </a:r>
          </a:p>
        </p:txBody>
      </p:sp>
      <p:pic>
        <p:nvPicPr>
          <p:cNvPr id="3074" name="Picture 2" descr="D:\Users\cspence\Google Drive\Reading University\Teaching BTC\BTC Metamode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38" y="836712"/>
            <a:ext cx="9189574" cy="5472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026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Insert "Title, Author, Date"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33</a:t>
            </a:fld>
            <a:endParaRPr lang="en-US" noProof="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Capgemini - Internal use only. All rights reserved.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908720"/>
          </a:xfrm>
        </p:spPr>
        <p:txBody>
          <a:bodyPr/>
          <a:lstStyle/>
          <a:p>
            <a:r>
              <a:rPr lang="en-GB" dirty="0"/>
              <a:t>Entity (Content) Metamodel - TOGAF</a:t>
            </a:r>
          </a:p>
        </p:txBody>
      </p:sp>
      <p:pic>
        <p:nvPicPr>
          <p:cNvPr id="4098" name="Picture 2" descr="D:\Users\cspence\Google Drive\Reading University\Teaching BTC\TOGAF Metamode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55" y="729156"/>
            <a:ext cx="6534317" cy="58681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5915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1556792"/>
            <a:ext cx="89249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Visualising the Extent of Information Duplication (2)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648000" y="6732000"/>
            <a:ext cx="252000" cy="1047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34</a:t>
            </a:fld>
            <a:endParaRPr lang="en-US" noProof="0" dirty="0"/>
          </a:p>
        </p:txBody>
      </p:sp>
      <p:pic>
        <p:nvPicPr>
          <p:cNvPr id="12" name="Picture 26" descr="http://freemove.co.uk/wp-content/uploads/2012/11/Information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692696"/>
            <a:ext cx="1240020" cy="12400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08584" y="692696"/>
            <a:ext cx="131318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latin typeface="Berlin Sans FB" pitchFamily="34" charset="0"/>
                <a:cs typeface="Aharoni" pitchFamily="2" charset="-79"/>
              </a:rPr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1287258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do the modelling?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735095077"/>
              </p:ext>
            </p:extLst>
          </p:nvPr>
        </p:nvGraphicFramePr>
        <p:xfrm>
          <a:off x="704528" y="620688"/>
          <a:ext cx="849694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628416" y="6687551"/>
            <a:ext cx="252000" cy="10477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D48B0A8-A3BB-4090-A486-05597CC74740}" type="slidenum">
              <a:rPr lang="en-US" sz="900" noProof="0" smtClean="0"/>
              <a:pPr algn="r">
                <a:defRPr/>
              </a:pPr>
              <a:t>35</a:t>
            </a:fld>
            <a:endParaRPr lang="en-US" sz="900" noProof="0" dirty="0"/>
          </a:p>
        </p:txBody>
      </p:sp>
    </p:spTree>
    <p:extLst>
      <p:ext uri="{BB962C8B-B14F-4D97-AF65-F5344CB8AC3E}">
        <p14:creationId xmlns:p14="http://schemas.microsoft.com/office/powerpoint/2010/main" val="400107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                                                    … with Office Tools…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628416" y="6687551"/>
            <a:ext cx="252000" cy="10477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D48B0A8-A3BB-4090-A486-05597CC74740}" type="slidenum">
              <a:rPr lang="en-US" sz="900" noProof="0" smtClean="0"/>
              <a:pPr algn="r">
                <a:defRPr/>
              </a:pPr>
              <a:t>36</a:t>
            </a:fld>
            <a:endParaRPr lang="en-US" sz="900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64703"/>
            <a:ext cx="6912768" cy="553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6"/>
          <p:cNvSpPr/>
          <p:nvPr/>
        </p:nvSpPr>
        <p:spPr>
          <a:xfrm>
            <a:off x="1208584" y="2060848"/>
            <a:ext cx="1584176" cy="108012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Business Motivation Models</a:t>
            </a:r>
          </a:p>
        </p:txBody>
      </p:sp>
      <p:sp>
        <p:nvSpPr>
          <p:cNvPr id="9" name="Cloud 8"/>
          <p:cNvSpPr/>
          <p:nvPr/>
        </p:nvSpPr>
        <p:spPr>
          <a:xfrm>
            <a:off x="56456" y="3139440"/>
            <a:ext cx="1872208" cy="108012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Organisation Charts</a:t>
            </a:r>
          </a:p>
        </p:txBody>
      </p:sp>
      <p:sp>
        <p:nvSpPr>
          <p:cNvPr id="10" name="Cloud 9"/>
          <p:cNvSpPr/>
          <p:nvPr/>
        </p:nvSpPr>
        <p:spPr>
          <a:xfrm>
            <a:off x="906424" y="4149080"/>
            <a:ext cx="1584176" cy="108012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Business Process Models</a:t>
            </a:r>
          </a:p>
        </p:txBody>
      </p:sp>
      <p:sp>
        <p:nvSpPr>
          <p:cNvPr id="11" name="Cloud 10"/>
          <p:cNvSpPr/>
          <p:nvPr/>
        </p:nvSpPr>
        <p:spPr>
          <a:xfrm>
            <a:off x="258352" y="5301208"/>
            <a:ext cx="1584176" cy="108012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Business Capability Models</a:t>
            </a:r>
          </a:p>
        </p:txBody>
      </p:sp>
      <p:sp>
        <p:nvSpPr>
          <p:cNvPr id="12" name="Cloud 11"/>
          <p:cNvSpPr/>
          <p:nvPr/>
        </p:nvSpPr>
        <p:spPr>
          <a:xfrm>
            <a:off x="1082368" y="71331"/>
            <a:ext cx="1800200" cy="108012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Architecture Principles</a:t>
            </a:r>
          </a:p>
        </p:txBody>
      </p:sp>
      <p:sp>
        <p:nvSpPr>
          <p:cNvPr id="13" name="Cloud 12"/>
          <p:cNvSpPr/>
          <p:nvPr/>
        </p:nvSpPr>
        <p:spPr>
          <a:xfrm>
            <a:off x="2962960" y="150052"/>
            <a:ext cx="1584176" cy="108012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Business Strategy</a:t>
            </a:r>
          </a:p>
        </p:txBody>
      </p:sp>
      <p:sp>
        <p:nvSpPr>
          <p:cNvPr id="14" name="Cloud 13"/>
          <p:cNvSpPr/>
          <p:nvPr/>
        </p:nvSpPr>
        <p:spPr>
          <a:xfrm>
            <a:off x="4484948" y="483568"/>
            <a:ext cx="1584176" cy="108012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IT Strategy</a:t>
            </a:r>
          </a:p>
        </p:txBody>
      </p:sp>
      <p:sp>
        <p:nvSpPr>
          <p:cNvPr id="15" name="Cloud 14"/>
          <p:cNvSpPr/>
          <p:nvPr/>
        </p:nvSpPr>
        <p:spPr>
          <a:xfrm>
            <a:off x="3584848" y="2991442"/>
            <a:ext cx="1800200" cy="108012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Information Architecture</a:t>
            </a:r>
          </a:p>
        </p:txBody>
      </p:sp>
      <p:sp>
        <p:nvSpPr>
          <p:cNvPr id="16" name="Cloud 15"/>
          <p:cNvSpPr/>
          <p:nvPr/>
        </p:nvSpPr>
        <p:spPr>
          <a:xfrm>
            <a:off x="5169024" y="3609020"/>
            <a:ext cx="1800200" cy="108012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Application Architecture</a:t>
            </a:r>
          </a:p>
        </p:txBody>
      </p:sp>
      <p:sp>
        <p:nvSpPr>
          <p:cNvPr id="17" name="Cloud 16"/>
          <p:cNvSpPr/>
          <p:nvPr/>
        </p:nvSpPr>
        <p:spPr>
          <a:xfrm>
            <a:off x="6681192" y="4293096"/>
            <a:ext cx="1800200" cy="108012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Technology Architecture</a:t>
            </a:r>
          </a:p>
        </p:txBody>
      </p:sp>
      <p:sp>
        <p:nvSpPr>
          <p:cNvPr id="18" name="Cloud 17"/>
          <p:cNvSpPr/>
          <p:nvPr/>
        </p:nvSpPr>
        <p:spPr>
          <a:xfrm>
            <a:off x="3584848" y="5712206"/>
            <a:ext cx="1800200" cy="108012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IT Standards</a:t>
            </a:r>
          </a:p>
        </p:txBody>
      </p:sp>
      <p:sp>
        <p:nvSpPr>
          <p:cNvPr id="19" name="Cloud 18"/>
          <p:cNvSpPr/>
          <p:nvPr/>
        </p:nvSpPr>
        <p:spPr>
          <a:xfrm>
            <a:off x="7905328" y="1340768"/>
            <a:ext cx="1800200" cy="108012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Stakeholder Concerns and Views</a:t>
            </a:r>
          </a:p>
        </p:txBody>
      </p:sp>
      <p:sp>
        <p:nvSpPr>
          <p:cNvPr id="20" name="Cloud 19"/>
          <p:cNvSpPr/>
          <p:nvPr/>
        </p:nvSpPr>
        <p:spPr>
          <a:xfrm>
            <a:off x="8080216" y="2924944"/>
            <a:ext cx="1800200" cy="108012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Building Blocks</a:t>
            </a:r>
          </a:p>
        </p:txBody>
      </p:sp>
      <p:sp>
        <p:nvSpPr>
          <p:cNvPr id="28" name="Cloud 27"/>
          <p:cNvSpPr/>
          <p:nvPr/>
        </p:nvSpPr>
        <p:spPr>
          <a:xfrm>
            <a:off x="0" y="1124744"/>
            <a:ext cx="1982468" cy="108012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Business Requirements</a:t>
            </a:r>
          </a:p>
        </p:txBody>
      </p:sp>
      <p:sp>
        <p:nvSpPr>
          <p:cNvPr id="21" name="Bevel 20"/>
          <p:cNvSpPr/>
          <p:nvPr/>
        </p:nvSpPr>
        <p:spPr>
          <a:xfrm>
            <a:off x="5745088" y="5517232"/>
            <a:ext cx="3816424" cy="735034"/>
          </a:xfrm>
          <a:prstGeom prst="bevel">
            <a:avLst/>
          </a:prstGeom>
          <a:solidFill>
            <a:schemeClr val="tx2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Disconnected, duplicate, inconsistent silos of information</a:t>
            </a:r>
          </a:p>
        </p:txBody>
      </p:sp>
    </p:spTree>
    <p:extLst>
      <p:ext uri="{BB962C8B-B14F-4D97-AF65-F5344CB8AC3E}">
        <p14:creationId xmlns:p14="http://schemas.microsoft.com/office/powerpoint/2010/main" val="4089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8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/>
            <a:r>
              <a:rPr lang="en-GB" dirty="0"/>
              <a:t>… with Enterprise Modelling 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64703"/>
            <a:ext cx="6912768" cy="55335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n 1"/>
          <p:cNvSpPr/>
          <p:nvPr/>
        </p:nvSpPr>
        <p:spPr>
          <a:xfrm>
            <a:off x="2945679" y="980728"/>
            <a:ext cx="1197952" cy="900100"/>
          </a:xfrm>
          <a:prstGeom prst="can">
            <a:avLst>
              <a:gd name="adj" fmla="val 1597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Business Strategy</a:t>
            </a:r>
          </a:p>
        </p:txBody>
      </p:sp>
      <p:sp>
        <p:nvSpPr>
          <p:cNvPr id="23" name="Can 22"/>
          <p:cNvSpPr/>
          <p:nvPr/>
        </p:nvSpPr>
        <p:spPr>
          <a:xfrm>
            <a:off x="4354024" y="980728"/>
            <a:ext cx="1197952" cy="900100"/>
          </a:xfrm>
          <a:prstGeom prst="can">
            <a:avLst>
              <a:gd name="adj" fmla="val 1597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IT Strategy</a:t>
            </a:r>
          </a:p>
        </p:txBody>
      </p:sp>
      <p:sp>
        <p:nvSpPr>
          <p:cNvPr id="24" name="Can 23"/>
          <p:cNvSpPr/>
          <p:nvPr/>
        </p:nvSpPr>
        <p:spPr>
          <a:xfrm>
            <a:off x="7199744" y="980728"/>
            <a:ext cx="1197952" cy="900100"/>
          </a:xfrm>
          <a:prstGeom prst="can">
            <a:avLst>
              <a:gd name="adj" fmla="val 1597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Stakeholder Concerns and Views</a:t>
            </a:r>
          </a:p>
        </p:txBody>
      </p:sp>
      <p:sp>
        <p:nvSpPr>
          <p:cNvPr id="26" name="Can 25"/>
          <p:cNvSpPr/>
          <p:nvPr/>
        </p:nvSpPr>
        <p:spPr>
          <a:xfrm>
            <a:off x="4545608" y="2754300"/>
            <a:ext cx="1197952" cy="900100"/>
          </a:xfrm>
          <a:prstGeom prst="can">
            <a:avLst>
              <a:gd name="adj" fmla="val 1597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Information Architecture</a:t>
            </a:r>
          </a:p>
        </p:txBody>
      </p:sp>
      <p:sp>
        <p:nvSpPr>
          <p:cNvPr id="27" name="Can 26"/>
          <p:cNvSpPr/>
          <p:nvPr/>
        </p:nvSpPr>
        <p:spPr>
          <a:xfrm>
            <a:off x="5886936" y="3531502"/>
            <a:ext cx="1197952" cy="900100"/>
          </a:xfrm>
          <a:prstGeom prst="can">
            <a:avLst>
              <a:gd name="adj" fmla="val 1597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Application Architecture</a:t>
            </a:r>
          </a:p>
        </p:txBody>
      </p:sp>
      <p:sp>
        <p:nvSpPr>
          <p:cNvPr id="30" name="Can 29"/>
          <p:cNvSpPr/>
          <p:nvPr/>
        </p:nvSpPr>
        <p:spPr>
          <a:xfrm>
            <a:off x="7199744" y="4390308"/>
            <a:ext cx="1197952" cy="900100"/>
          </a:xfrm>
          <a:prstGeom prst="can">
            <a:avLst>
              <a:gd name="adj" fmla="val 1597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Technology Architecture</a:t>
            </a:r>
          </a:p>
        </p:txBody>
      </p:sp>
      <p:sp>
        <p:nvSpPr>
          <p:cNvPr id="31" name="Can 30"/>
          <p:cNvSpPr/>
          <p:nvPr/>
        </p:nvSpPr>
        <p:spPr>
          <a:xfrm>
            <a:off x="7211432" y="2754300"/>
            <a:ext cx="1197952" cy="900100"/>
          </a:xfrm>
          <a:prstGeom prst="can">
            <a:avLst>
              <a:gd name="adj" fmla="val 1597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Building Blocks</a:t>
            </a:r>
          </a:p>
        </p:txBody>
      </p:sp>
      <p:sp>
        <p:nvSpPr>
          <p:cNvPr id="32" name="Can 31"/>
          <p:cNvSpPr/>
          <p:nvPr/>
        </p:nvSpPr>
        <p:spPr>
          <a:xfrm>
            <a:off x="4448944" y="5391218"/>
            <a:ext cx="1197952" cy="900100"/>
          </a:xfrm>
          <a:prstGeom prst="can">
            <a:avLst>
              <a:gd name="adj" fmla="val 1597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IT Standards</a:t>
            </a:r>
          </a:p>
        </p:txBody>
      </p:sp>
      <p:sp>
        <p:nvSpPr>
          <p:cNvPr id="33" name="Bevel 32"/>
          <p:cNvSpPr/>
          <p:nvPr/>
        </p:nvSpPr>
        <p:spPr>
          <a:xfrm>
            <a:off x="5745088" y="5517232"/>
            <a:ext cx="3816424" cy="735034"/>
          </a:xfrm>
          <a:prstGeom prst="bevel">
            <a:avLst/>
          </a:prstGeom>
          <a:solidFill>
            <a:schemeClr val="tx2"/>
          </a:solidFill>
          <a:ln>
            <a:solidFill>
              <a:srgbClr val="3366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Joined-up, consistent information</a:t>
            </a:r>
          </a:p>
          <a:p>
            <a:pPr algn="ctr"/>
            <a:r>
              <a:rPr lang="en-GB" dirty="0"/>
              <a:t>Collaboration across teams</a:t>
            </a:r>
          </a:p>
        </p:txBody>
      </p:sp>
      <p:sp>
        <p:nvSpPr>
          <p:cNvPr id="22" name="Can 21"/>
          <p:cNvSpPr/>
          <p:nvPr/>
        </p:nvSpPr>
        <p:spPr>
          <a:xfrm>
            <a:off x="1594808" y="5398202"/>
            <a:ext cx="1197952" cy="900100"/>
          </a:xfrm>
          <a:prstGeom prst="can">
            <a:avLst>
              <a:gd name="adj" fmla="val 1597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Business Capabilities</a:t>
            </a:r>
          </a:p>
        </p:txBody>
      </p:sp>
      <p:sp>
        <p:nvSpPr>
          <p:cNvPr id="25" name="Can 24"/>
          <p:cNvSpPr/>
          <p:nvPr/>
        </p:nvSpPr>
        <p:spPr>
          <a:xfrm>
            <a:off x="2346703" y="4390308"/>
            <a:ext cx="1197952" cy="900100"/>
          </a:xfrm>
          <a:prstGeom prst="can">
            <a:avLst>
              <a:gd name="adj" fmla="val 1597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Business Processes</a:t>
            </a:r>
          </a:p>
        </p:txBody>
      </p:sp>
      <p:sp>
        <p:nvSpPr>
          <p:cNvPr id="34" name="Can 33"/>
          <p:cNvSpPr/>
          <p:nvPr/>
        </p:nvSpPr>
        <p:spPr>
          <a:xfrm>
            <a:off x="1401696" y="3490208"/>
            <a:ext cx="1197952" cy="900100"/>
          </a:xfrm>
          <a:prstGeom prst="can">
            <a:avLst>
              <a:gd name="adj" fmla="val 1597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Organisation Units</a:t>
            </a:r>
          </a:p>
        </p:txBody>
      </p:sp>
      <p:sp>
        <p:nvSpPr>
          <p:cNvPr id="35" name="Can 34"/>
          <p:cNvSpPr/>
          <p:nvPr/>
        </p:nvSpPr>
        <p:spPr>
          <a:xfrm>
            <a:off x="2346703" y="2590108"/>
            <a:ext cx="1197952" cy="900100"/>
          </a:xfrm>
          <a:prstGeom prst="can">
            <a:avLst>
              <a:gd name="adj" fmla="val 1597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Business Motivation</a:t>
            </a:r>
          </a:p>
        </p:txBody>
      </p:sp>
      <p:sp>
        <p:nvSpPr>
          <p:cNvPr id="36" name="Can 35"/>
          <p:cNvSpPr/>
          <p:nvPr/>
        </p:nvSpPr>
        <p:spPr>
          <a:xfrm>
            <a:off x="1546176" y="1660240"/>
            <a:ext cx="1296144" cy="900100"/>
          </a:xfrm>
          <a:prstGeom prst="can">
            <a:avLst>
              <a:gd name="adj" fmla="val 1597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Business Requirements</a:t>
            </a:r>
          </a:p>
        </p:txBody>
      </p:sp>
      <p:sp>
        <p:nvSpPr>
          <p:cNvPr id="37" name="Can 36"/>
          <p:cNvSpPr/>
          <p:nvPr/>
        </p:nvSpPr>
        <p:spPr>
          <a:xfrm>
            <a:off x="1542712" y="764703"/>
            <a:ext cx="1296144" cy="900100"/>
          </a:xfrm>
          <a:prstGeom prst="can">
            <a:avLst>
              <a:gd name="adj" fmla="val 1597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76FA7"/>
                </a:solidFill>
              </a:rPr>
              <a:t>Architecture Principles</a:t>
            </a:r>
          </a:p>
        </p:txBody>
      </p:sp>
      <p:cxnSp>
        <p:nvCxnSpPr>
          <p:cNvPr id="13" name="Straight Connector 12"/>
          <p:cNvCxnSpPr>
            <a:stCxn id="2" idx="3"/>
          </p:cNvCxnSpPr>
          <p:nvPr/>
        </p:nvCxnSpPr>
        <p:spPr>
          <a:xfrm flipH="1">
            <a:off x="3152801" y="1880828"/>
            <a:ext cx="391854" cy="756084"/>
          </a:xfrm>
          <a:prstGeom prst="line">
            <a:avLst/>
          </a:prstGeom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6" idx="3"/>
          </p:cNvCxnSpPr>
          <p:nvPr/>
        </p:nvCxnSpPr>
        <p:spPr>
          <a:xfrm>
            <a:off x="2194248" y="2560340"/>
            <a:ext cx="566698" cy="76572"/>
          </a:xfrm>
          <a:prstGeom prst="line">
            <a:avLst/>
          </a:prstGeom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2085743" y="3490208"/>
            <a:ext cx="513905" cy="97425"/>
          </a:xfrm>
          <a:prstGeom prst="line">
            <a:avLst/>
          </a:prstGeom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2190784" y="4390308"/>
            <a:ext cx="3000" cy="1054916"/>
          </a:xfrm>
          <a:prstGeom prst="line">
            <a:avLst/>
          </a:prstGeom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3224809" y="3587633"/>
            <a:ext cx="1320799" cy="906870"/>
          </a:xfrm>
          <a:prstGeom prst="line">
            <a:avLst/>
          </a:prstGeom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27" idx="2"/>
          </p:cNvCxnSpPr>
          <p:nvPr/>
        </p:nvCxnSpPr>
        <p:spPr>
          <a:xfrm flipH="1" flipV="1">
            <a:off x="5313040" y="3654400"/>
            <a:ext cx="573896" cy="327152"/>
          </a:xfrm>
          <a:prstGeom prst="line">
            <a:avLst/>
          </a:prstGeom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7079404" y="4138012"/>
            <a:ext cx="573896" cy="327152"/>
          </a:xfrm>
          <a:prstGeom prst="line">
            <a:avLst/>
          </a:prstGeom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7977336" y="3654400"/>
            <a:ext cx="0" cy="822344"/>
          </a:xfrm>
          <a:prstGeom prst="line">
            <a:avLst/>
          </a:prstGeom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2" idx="4"/>
            <a:endCxn id="23" idx="2"/>
          </p:cNvCxnSpPr>
          <p:nvPr/>
        </p:nvCxnSpPr>
        <p:spPr>
          <a:xfrm>
            <a:off x="4143631" y="1430778"/>
            <a:ext cx="210393" cy="0"/>
          </a:xfrm>
          <a:prstGeom prst="line">
            <a:avLst/>
          </a:prstGeom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551976" y="1772816"/>
            <a:ext cx="1647768" cy="1152128"/>
          </a:xfrm>
          <a:prstGeom prst="line">
            <a:avLst/>
          </a:prstGeom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30" idx="2"/>
          </p:cNvCxnSpPr>
          <p:nvPr/>
        </p:nvCxnSpPr>
        <p:spPr>
          <a:xfrm flipH="1">
            <a:off x="5646896" y="4840358"/>
            <a:ext cx="1552848" cy="604866"/>
          </a:xfrm>
          <a:prstGeom prst="line">
            <a:avLst/>
          </a:prstGeom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endCxn id="25" idx="4"/>
          </p:cNvCxnSpPr>
          <p:nvPr/>
        </p:nvCxnSpPr>
        <p:spPr>
          <a:xfrm flipH="1">
            <a:off x="3544655" y="4138012"/>
            <a:ext cx="2342281" cy="702346"/>
          </a:xfrm>
          <a:prstGeom prst="line">
            <a:avLst/>
          </a:prstGeom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477597" y="5290408"/>
            <a:ext cx="0" cy="157500"/>
          </a:xfrm>
          <a:prstGeom prst="line">
            <a:avLst/>
          </a:prstGeom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628416" y="6687551"/>
            <a:ext cx="252000" cy="10477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D48B0A8-A3BB-4090-A486-05597CC74740}" type="slidenum">
              <a:rPr lang="en-US" sz="900" noProof="0" smtClean="0"/>
              <a:pPr algn="r">
                <a:defRPr/>
              </a:pPr>
              <a:t>37</a:t>
            </a:fld>
            <a:endParaRPr lang="en-US" sz="900" noProof="0" dirty="0"/>
          </a:p>
        </p:txBody>
      </p:sp>
      <p:cxnSp>
        <p:nvCxnSpPr>
          <p:cNvPr id="41" name="Straight Connector 40"/>
          <p:cNvCxnSpPr>
            <a:stCxn id="24" idx="2"/>
            <a:endCxn id="23" idx="4"/>
          </p:cNvCxnSpPr>
          <p:nvPr/>
        </p:nvCxnSpPr>
        <p:spPr>
          <a:xfrm flipH="1">
            <a:off x="5551976" y="1430778"/>
            <a:ext cx="1647768" cy="0"/>
          </a:xfrm>
          <a:prstGeom prst="line">
            <a:avLst/>
          </a:prstGeom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24" idx="3"/>
          </p:cNvCxnSpPr>
          <p:nvPr/>
        </p:nvCxnSpPr>
        <p:spPr>
          <a:xfrm flipH="1" flipV="1">
            <a:off x="7798720" y="1880828"/>
            <a:ext cx="11688" cy="961614"/>
          </a:xfrm>
          <a:prstGeom prst="line">
            <a:avLst/>
          </a:prstGeom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6557920" y="1880828"/>
            <a:ext cx="987368" cy="1722412"/>
          </a:xfrm>
          <a:prstGeom prst="line">
            <a:avLst/>
          </a:prstGeom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78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906000" cy="692696"/>
          </a:xfrm>
        </p:spPr>
        <p:txBody>
          <a:bodyPr/>
          <a:lstStyle/>
          <a:p>
            <a:r>
              <a:rPr lang="en-US" dirty="0"/>
              <a:t>What is a Model?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4</a:t>
            </a:fld>
            <a:endParaRPr lang="en-US" noProof="0" dirty="0"/>
          </a:p>
        </p:txBody>
      </p:sp>
      <p:pic>
        <p:nvPicPr>
          <p:cNvPr id="1026" name="Picture 2" descr="http://adamsapplelist.com/wp-content/uploads/2016/01/fashion-models-2560x1600-wide-wallpapers.ne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101477"/>
            <a:ext cx="3240361" cy="202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.dailymail.co.uk/i/pix/2015/08/26/12/2BAB999D00000578-0-image-a-2_1440588515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072" y="3876279"/>
            <a:ext cx="3718535" cy="233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79" y="4769706"/>
            <a:ext cx="3572626" cy="1443590"/>
          </a:xfrm>
          <a:prstGeom prst="rect">
            <a:avLst/>
          </a:prstGeom>
        </p:spPr>
      </p:pic>
      <p:pic>
        <p:nvPicPr>
          <p:cNvPr id="1034" name="Picture 10" descr="http://www.mullantraining.com/media/uploads/excel2007_Charts_ic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56" y="692697"/>
            <a:ext cx="4048125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OGA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892" y="2235060"/>
            <a:ext cx="3168352" cy="254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6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906000" cy="692696"/>
          </a:xfrm>
        </p:spPr>
        <p:txBody>
          <a:bodyPr/>
          <a:lstStyle/>
          <a:p>
            <a:r>
              <a:rPr lang="en-US" dirty="0"/>
              <a:t>What is a Model?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5</a:t>
            </a:fld>
            <a:endParaRPr lang="en-US" noProof="0" dirty="0"/>
          </a:p>
        </p:txBody>
      </p:sp>
      <p:sp>
        <p:nvSpPr>
          <p:cNvPr id="3" name="Rectangle 2"/>
          <p:cNvSpPr/>
          <p:nvPr/>
        </p:nvSpPr>
        <p:spPr>
          <a:xfrm>
            <a:off x="560512" y="1295098"/>
            <a:ext cx="908748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charset="0"/>
                <a:ea typeface="Times New Roman" charset="0"/>
                <a:cs typeface="Times New Roman" charset="0"/>
              </a:rPr>
              <a:t>Explicit representations of some portions of reality as perceived by some actor</a:t>
            </a:r>
          </a:p>
          <a:p>
            <a:endParaRPr lang="en-GB" dirty="0">
              <a:latin typeface="Calibri" charset="0"/>
              <a:ea typeface="Times New Roman" charset="0"/>
              <a:cs typeface="Times New Roman" charset="0"/>
            </a:endParaRPr>
          </a:p>
          <a:p>
            <a:r>
              <a:rPr lang="en-US" sz="1400" i="1" dirty="0" err="1"/>
              <a:t>Krogstie</a:t>
            </a:r>
            <a:r>
              <a:rPr lang="en-US" sz="1400" i="1" dirty="0"/>
              <a:t>, J. and H. </a:t>
            </a:r>
            <a:r>
              <a:rPr lang="en-US" sz="1400" i="1" dirty="0" err="1"/>
              <a:t>Jørgensen</a:t>
            </a:r>
            <a:r>
              <a:rPr lang="en-US" sz="1400" i="1" dirty="0"/>
              <a:t> (2003). Quality of Interactive Models. </a:t>
            </a:r>
            <a:r>
              <a:rPr lang="en-US" sz="1400" i="1" u="sng" dirty="0"/>
              <a:t>Advanced Conceptual Modeling Techniques</a:t>
            </a:r>
            <a:r>
              <a:rPr lang="en-US" sz="1400" i="1" dirty="0"/>
              <a:t>. A. </a:t>
            </a:r>
            <a:r>
              <a:rPr lang="en-US" sz="1400" i="1" dirty="0" err="1"/>
              <a:t>Olivé</a:t>
            </a:r>
            <a:r>
              <a:rPr lang="en-US" sz="1400" i="1" dirty="0"/>
              <a:t>, M. Yoshikawa and E. K. Yu, Springer Berlin Heidelberg. </a:t>
            </a:r>
            <a:r>
              <a:rPr lang="en-US" sz="1400" b="1" i="1" dirty="0"/>
              <a:t>2784: </a:t>
            </a:r>
            <a:r>
              <a:rPr lang="en-US" sz="1400" i="1" dirty="0"/>
              <a:t>351-363.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653151"/>
            <a:ext cx="9898057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marR="548640">
              <a:spcBef>
                <a:spcPts val="1000"/>
              </a:spcBef>
              <a:spcAft>
                <a:spcPts val="800"/>
              </a:spcAft>
            </a:pPr>
            <a:r>
              <a:rPr lang="en-GB" b="1" dirty="0">
                <a:latin typeface="Calibri" charset="0"/>
                <a:ea typeface="Times New Roman" charset="0"/>
                <a:cs typeface="Times New Roman" charset="0"/>
              </a:rPr>
              <a:t>Mapping</a:t>
            </a:r>
            <a:r>
              <a:rPr lang="en-GB" dirty="0">
                <a:latin typeface="Calibri" charset="0"/>
                <a:ea typeface="Times New Roman" charset="0"/>
                <a:cs typeface="Times New Roman" charset="0"/>
              </a:rPr>
              <a:t>: Models are always models of something, i.e. mappings from, representations of natural or artificial originals, that can be models themselves.</a:t>
            </a:r>
            <a:endParaRPr lang="en-US" dirty="0">
              <a:latin typeface="Calibri" charset="0"/>
              <a:ea typeface="Times New Roman" charset="0"/>
              <a:cs typeface="Times New Roman" charset="0"/>
            </a:endParaRPr>
          </a:p>
          <a:p>
            <a:pPr marL="548640" marR="548640">
              <a:spcBef>
                <a:spcPts val="1000"/>
              </a:spcBef>
              <a:spcAft>
                <a:spcPts val="800"/>
              </a:spcAft>
            </a:pPr>
            <a:r>
              <a:rPr lang="en-GB" b="1" dirty="0">
                <a:latin typeface="Calibri" charset="0"/>
                <a:ea typeface="Times New Roman" charset="0"/>
                <a:cs typeface="Times New Roman" charset="0"/>
              </a:rPr>
              <a:t>Reduction</a:t>
            </a:r>
            <a:r>
              <a:rPr lang="en-GB" dirty="0">
                <a:latin typeface="Calibri" charset="0"/>
                <a:ea typeface="Times New Roman" charset="0"/>
                <a:cs typeface="Times New Roman" charset="0"/>
              </a:rPr>
              <a:t>: Models in general capture not all attributes of the original represented by them, but rather only those seeming relevant to their model creators and/ or model users.</a:t>
            </a:r>
            <a:endParaRPr lang="en-US" dirty="0">
              <a:latin typeface="Calibri" charset="0"/>
              <a:ea typeface="Times New Roman" charset="0"/>
              <a:cs typeface="Times New Roman" charset="0"/>
            </a:endParaRPr>
          </a:p>
          <a:p>
            <a:pPr marL="548640" marR="548640">
              <a:spcBef>
                <a:spcPts val="1000"/>
              </a:spcBef>
              <a:spcAft>
                <a:spcPts val="800"/>
              </a:spcAft>
            </a:pPr>
            <a:r>
              <a:rPr lang="en-GB" b="1" dirty="0">
                <a:latin typeface="Calibri" charset="0"/>
                <a:ea typeface="Times New Roman" charset="0"/>
                <a:cs typeface="Times New Roman" charset="0"/>
              </a:rPr>
              <a:t>Pragmatism</a:t>
            </a:r>
            <a:r>
              <a:rPr lang="en-GB" dirty="0">
                <a:latin typeface="Calibri" charset="0"/>
                <a:ea typeface="Times New Roman" charset="0"/>
                <a:cs typeface="Times New Roman" charset="0"/>
              </a:rPr>
              <a:t>: Models are not uniquely assigned to their originals per se. They </a:t>
            </a:r>
            <a:r>
              <a:rPr lang="en-GB" dirty="0" err="1">
                <a:latin typeface="Calibri" charset="0"/>
                <a:ea typeface="Times New Roman" charset="0"/>
                <a:cs typeface="Times New Roman" charset="0"/>
              </a:rPr>
              <a:t>fulfill</a:t>
            </a:r>
            <a:r>
              <a:rPr lang="en-GB" dirty="0">
                <a:latin typeface="Calibri" charset="0"/>
                <a:ea typeface="Times New Roman" charset="0"/>
                <a:cs typeface="Times New Roman" charset="0"/>
              </a:rPr>
              <a:t> their replacement function a) for particular – cognitive and/ or acting, model using subjects, b) within particular time intervals and c) restricted to particular mental or actual operations. </a:t>
            </a:r>
          </a:p>
          <a:p>
            <a:pPr marL="548640" marR="548640">
              <a:spcBef>
                <a:spcPts val="1000"/>
              </a:spcBef>
              <a:spcAft>
                <a:spcPts val="800"/>
              </a:spcAft>
            </a:pPr>
            <a:r>
              <a:rPr lang="en-US" sz="1400" i="1" dirty="0" err="1">
                <a:latin typeface="Calibri" charset="0"/>
                <a:ea typeface="Times New Roman" charset="0"/>
                <a:cs typeface="Times New Roman" charset="0"/>
              </a:rPr>
              <a:t>Stachowiak</a:t>
            </a:r>
            <a:r>
              <a:rPr lang="en-US" sz="1400" i="1" dirty="0">
                <a:latin typeface="Calibri" charset="0"/>
                <a:ea typeface="Times New Roman" charset="0"/>
                <a:cs typeface="Times New Roman" charset="0"/>
              </a:rPr>
              <a:t>, H. (1973). </a:t>
            </a:r>
            <a:r>
              <a:rPr lang="en-US" sz="1400" i="1" dirty="0" err="1">
                <a:latin typeface="Calibri" charset="0"/>
                <a:ea typeface="Times New Roman" charset="0"/>
                <a:cs typeface="Times New Roman" charset="0"/>
              </a:rPr>
              <a:t>Allgemeine</a:t>
            </a:r>
            <a:r>
              <a:rPr lang="en-US" sz="1400" i="1" dirty="0">
                <a:latin typeface="Calibri" charset="0"/>
                <a:ea typeface="Times New Roman" charset="0"/>
                <a:cs typeface="Times New Roman" charset="0"/>
              </a:rPr>
              <a:t> </a:t>
            </a:r>
            <a:r>
              <a:rPr lang="en-US" sz="1400" i="1" dirty="0" err="1">
                <a:latin typeface="Calibri" charset="0"/>
                <a:ea typeface="Times New Roman" charset="0"/>
                <a:cs typeface="Times New Roman" charset="0"/>
              </a:rPr>
              <a:t>Modelltheorie</a:t>
            </a:r>
            <a:r>
              <a:rPr lang="en-US" sz="1400" i="1" dirty="0">
                <a:latin typeface="Calibri" charset="0"/>
                <a:ea typeface="Times New Roman" charset="0"/>
                <a:cs typeface="Times New Roman" charset="0"/>
              </a:rPr>
              <a:t>. Wien, Springer-</a:t>
            </a:r>
            <a:r>
              <a:rPr lang="en-US" sz="1400" i="1" dirty="0" err="1">
                <a:latin typeface="Calibri" charset="0"/>
                <a:ea typeface="Times New Roman" charset="0"/>
                <a:cs typeface="Times New Roman" charset="0"/>
              </a:rPr>
              <a:t>Verlag</a:t>
            </a:r>
            <a:r>
              <a:rPr lang="en-US" sz="1400" i="1" dirty="0">
                <a:latin typeface="Calibri" charset="0"/>
                <a:ea typeface="Times New Roman" charset="0"/>
                <a:cs typeface="Times New Roman" charset="0"/>
              </a:rPr>
              <a:t>, translated by </a:t>
            </a:r>
            <a:r>
              <a:rPr lang="en-US" sz="1400" i="1" dirty="0" err="1">
                <a:latin typeface="Calibri" charset="0"/>
                <a:ea typeface="Times New Roman" charset="0"/>
                <a:cs typeface="Times New Roman" charset="0"/>
              </a:rPr>
              <a:t>modelpractice</a:t>
            </a:r>
            <a:r>
              <a:rPr lang="en-US" sz="1400" i="1" dirty="0">
                <a:latin typeface="Calibri" charset="0"/>
                <a:ea typeface="Times New Roman" charset="0"/>
                <a:cs typeface="Times New Roman" charset="0"/>
              </a:rPr>
              <a:t>. (2012). "General Model Theory by </a:t>
            </a:r>
            <a:r>
              <a:rPr lang="en-US" sz="1400" i="1" dirty="0" err="1">
                <a:latin typeface="Calibri" charset="0"/>
                <a:ea typeface="Times New Roman" charset="0"/>
                <a:cs typeface="Times New Roman" charset="0"/>
              </a:rPr>
              <a:t>Stachowiak</a:t>
            </a:r>
            <a:r>
              <a:rPr lang="en-US" sz="1400" i="1" dirty="0">
                <a:latin typeface="Calibri" charset="0"/>
                <a:ea typeface="Times New Roman" charset="0"/>
                <a:cs typeface="Times New Roman" charset="0"/>
              </a:rPr>
              <a:t>."   Retrieved 7th December, 2015, from </a:t>
            </a:r>
            <a:r>
              <a:rPr lang="en-GB" sz="1400" i="1" dirty="0">
                <a:latin typeface="Calibri" charset="0"/>
                <a:ea typeface="Times New Roman" charset="0"/>
                <a:cs typeface="Times New Roman" charset="0"/>
                <a:hlinkClick r:id="rId2"/>
              </a:rPr>
              <a:t>https://modelpractice.wordpress.com/2012/07/04/model-stachowiak/</a:t>
            </a:r>
            <a:r>
              <a:rPr lang="en-US" sz="1400" i="1" dirty="0">
                <a:latin typeface="Calibri" charset="0"/>
                <a:ea typeface="Times New Roman" charset="0"/>
                <a:cs typeface="Times New Roman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675170" y="725118"/>
            <a:ext cx="4547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latin typeface="Calibri" charset="0"/>
                <a:ea typeface="Times New Roman" charset="0"/>
                <a:cs typeface="Times New Roman" charset="0"/>
              </a:rPr>
              <a:t>Some useful ideas from the literature:</a:t>
            </a:r>
            <a:endParaRPr lang="en-US" sz="1400" i="1" dirty="0"/>
          </a:p>
        </p:txBody>
      </p:sp>
      <p:sp>
        <p:nvSpPr>
          <p:cNvPr id="4" name="Rectangle 3"/>
          <p:cNvSpPr/>
          <p:nvPr/>
        </p:nvSpPr>
        <p:spPr>
          <a:xfrm>
            <a:off x="1928664" y="2080522"/>
            <a:ext cx="72122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4400" b="1" cap="none" spc="0" dirty="0">
                <a:ln/>
                <a:solidFill>
                  <a:srgbClr val="FF0000"/>
                </a:solidFill>
                <a:effectLst/>
              </a:rPr>
              <a:t>Represent something else</a:t>
            </a:r>
          </a:p>
        </p:txBody>
      </p:sp>
      <p:sp>
        <p:nvSpPr>
          <p:cNvPr id="9" name="Rectangle 8"/>
          <p:cNvSpPr/>
          <p:nvPr/>
        </p:nvSpPr>
        <p:spPr>
          <a:xfrm>
            <a:off x="2540214" y="2942907"/>
            <a:ext cx="59891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4400" b="1" cap="none" spc="0">
                <a:ln/>
                <a:solidFill>
                  <a:srgbClr val="FF0000"/>
                </a:solidFill>
                <a:effectLst/>
              </a:rPr>
              <a:t>Partial representation</a:t>
            </a:r>
            <a:endParaRPr lang="en-GB" sz="4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31941" y="3681677"/>
            <a:ext cx="43893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4400" b="1" cap="none" spc="0" dirty="0">
                <a:ln/>
                <a:solidFill>
                  <a:srgbClr val="FF0000"/>
                </a:solidFill>
                <a:effectLst/>
              </a:rPr>
              <a:t>Have a purpose</a:t>
            </a:r>
          </a:p>
        </p:txBody>
      </p:sp>
    </p:spTree>
    <p:extLst>
      <p:ext uri="{BB962C8B-B14F-4D97-AF65-F5344CB8AC3E}">
        <p14:creationId xmlns:p14="http://schemas.microsoft.com/office/powerpoint/2010/main" val="206688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6</a:t>
            </a:fld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906000" cy="692696"/>
          </a:xfrm>
        </p:spPr>
        <p:txBody>
          <a:bodyPr/>
          <a:lstStyle/>
          <a:p>
            <a:r>
              <a:rPr lang="en-US" dirty="0"/>
              <a:t>Why are Models Useful?</a:t>
            </a:r>
          </a:p>
        </p:txBody>
      </p:sp>
      <p:pic>
        <p:nvPicPr>
          <p:cNvPr id="2050" name="Picture 2" descr="https://i.ytimg.com/vi/KDoSV4CZgOo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6" y="1052736"/>
            <a:ext cx="3544797" cy="265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mage result for decision maki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http://www.ericgarland.co/wp-content/uploads/pix/2016/03/Decision-Making-Bi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28" y="656435"/>
            <a:ext cx="5204871" cy="414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bsdconsulting.com/images/uploads/solutions/assuran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4168335"/>
            <a:ext cx="3544797" cy="192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pyramidanalytics.com/Images/blog/What-If-Analysi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229" y="4012213"/>
            <a:ext cx="3064771" cy="223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98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309" y="726038"/>
            <a:ext cx="6234599" cy="45754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906000" cy="692696"/>
          </a:xfrm>
        </p:spPr>
        <p:txBody>
          <a:bodyPr/>
          <a:lstStyle/>
          <a:p>
            <a:r>
              <a:rPr lang="en-US" dirty="0"/>
              <a:t>What is a Enterprise (Business)?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7</a:t>
            </a:fld>
            <a:endParaRPr lang="en-US" noProof="0" dirty="0"/>
          </a:p>
        </p:txBody>
      </p:sp>
      <p:sp>
        <p:nvSpPr>
          <p:cNvPr id="9" name="Rectangle 8"/>
          <p:cNvSpPr/>
          <p:nvPr/>
        </p:nvSpPr>
        <p:spPr>
          <a:xfrm>
            <a:off x="79827" y="679836"/>
            <a:ext cx="3744416" cy="2492990"/>
          </a:xfrm>
          <a:custGeom>
            <a:avLst/>
            <a:gdLst>
              <a:gd name="connsiteX0" fmla="*/ 0 w 3744416"/>
              <a:gd name="connsiteY0" fmla="*/ 0 h 2492990"/>
              <a:gd name="connsiteX1" fmla="*/ 422584 w 3744416"/>
              <a:gd name="connsiteY1" fmla="*/ 0 h 2492990"/>
              <a:gd name="connsiteX2" fmla="*/ 957501 w 3744416"/>
              <a:gd name="connsiteY2" fmla="*/ 0 h 2492990"/>
              <a:gd name="connsiteX3" fmla="*/ 1529861 w 3744416"/>
              <a:gd name="connsiteY3" fmla="*/ 0 h 2492990"/>
              <a:gd name="connsiteX4" fmla="*/ 1989890 w 3744416"/>
              <a:gd name="connsiteY4" fmla="*/ 0 h 2492990"/>
              <a:gd name="connsiteX5" fmla="*/ 2487362 w 3744416"/>
              <a:gd name="connsiteY5" fmla="*/ 0 h 2492990"/>
              <a:gd name="connsiteX6" fmla="*/ 2909946 w 3744416"/>
              <a:gd name="connsiteY6" fmla="*/ 0 h 2492990"/>
              <a:gd name="connsiteX7" fmla="*/ 3744416 w 3744416"/>
              <a:gd name="connsiteY7" fmla="*/ 0 h 2492990"/>
              <a:gd name="connsiteX8" fmla="*/ 3744416 w 3744416"/>
              <a:gd name="connsiteY8" fmla="*/ 548458 h 2492990"/>
              <a:gd name="connsiteX9" fmla="*/ 3744416 w 3744416"/>
              <a:gd name="connsiteY9" fmla="*/ 972266 h 2492990"/>
              <a:gd name="connsiteX10" fmla="*/ 3744416 w 3744416"/>
              <a:gd name="connsiteY10" fmla="*/ 1495794 h 2492990"/>
              <a:gd name="connsiteX11" fmla="*/ 3744416 w 3744416"/>
              <a:gd name="connsiteY11" fmla="*/ 1944532 h 2492990"/>
              <a:gd name="connsiteX12" fmla="*/ 3744416 w 3744416"/>
              <a:gd name="connsiteY12" fmla="*/ 2492990 h 2492990"/>
              <a:gd name="connsiteX13" fmla="*/ 3321832 w 3744416"/>
              <a:gd name="connsiteY13" fmla="*/ 2492990 h 2492990"/>
              <a:gd name="connsiteX14" fmla="*/ 2786915 w 3744416"/>
              <a:gd name="connsiteY14" fmla="*/ 2492990 h 2492990"/>
              <a:gd name="connsiteX15" fmla="*/ 2214555 w 3744416"/>
              <a:gd name="connsiteY15" fmla="*/ 2492990 h 2492990"/>
              <a:gd name="connsiteX16" fmla="*/ 1642194 w 3744416"/>
              <a:gd name="connsiteY16" fmla="*/ 2492990 h 2492990"/>
              <a:gd name="connsiteX17" fmla="*/ 1069833 w 3744416"/>
              <a:gd name="connsiteY17" fmla="*/ 2492990 h 2492990"/>
              <a:gd name="connsiteX18" fmla="*/ 609805 w 3744416"/>
              <a:gd name="connsiteY18" fmla="*/ 2492990 h 2492990"/>
              <a:gd name="connsiteX19" fmla="*/ 0 w 3744416"/>
              <a:gd name="connsiteY19" fmla="*/ 2492990 h 2492990"/>
              <a:gd name="connsiteX20" fmla="*/ 0 w 3744416"/>
              <a:gd name="connsiteY20" fmla="*/ 1944532 h 2492990"/>
              <a:gd name="connsiteX21" fmla="*/ 0 w 3744416"/>
              <a:gd name="connsiteY21" fmla="*/ 1445934 h 2492990"/>
              <a:gd name="connsiteX22" fmla="*/ 0 w 3744416"/>
              <a:gd name="connsiteY22" fmla="*/ 997196 h 2492990"/>
              <a:gd name="connsiteX23" fmla="*/ 0 w 3744416"/>
              <a:gd name="connsiteY23" fmla="*/ 498598 h 2492990"/>
              <a:gd name="connsiteX24" fmla="*/ 0 w 3744416"/>
              <a:gd name="connsiteY24" fmla="*/ 0 h 249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44416" h="2492990" fill="none" extrusionOk="0">
                <a:moveTo>
                  <a:pt x="0" y="0"/>
                </a:moveTo>
                <a:cubicBezTo>
                  <a:pt x="198970" y="-38714"/>
                  <a:pt x="302926" y="40594"/>
                  <a:pt x="422584" y="0"/>
                </a:cubicBezTo>
                <a:cubicBezTo>
                  <a:pt x="542242" y="-40594"/>
                  <a:pt x="801156" y="42679"/>
                  <a:pt x="957501" y="0"/>
                </a:cubicBezTo>
                <a:cubicBezTo>
                  <a:pt x="1113846" y="-42679"/>
                  <a:pt x="1250132" y="11604"/>
                  <a:pt x="1529861" y="0"/>
                </a:cubicBezTo>
                <a:cubicBezTo>
                  <a:pt x="1809590" y="-11604"/>
                  <a:pt x="1787942" y="7053"/>
                  <a:pt x="1989890" y="0"/>
                </a:cubicBezTo>
                <a:cubicBezTo>
                  <a:pt x="2191838" y="-7053"/>
                  <a:pt x="2341754" y="51709"/>
                  <a:pt x="2487362" y="0"/>
                </a:cubicBezTo>
                <a:cubicBezTo>
                  <a:pt x="2632970" y="-51709"/>
                  <a:pt x="2710367" y="41650"/>
                  <a:pt x="2909946" y="0"/>
                </a:cubicBezTo>
                <a:cubicBezTo>
                  <a:pt x="3109525" y="-41650"/>
                  <a:pt x="3409284" y="32672"/>
                  <a:pt x="3744416" y="0"/>
                </a:cubicBezTo>
                <a:cubicBezTo>
                  <a:pt x="3793601" y="171904"/>
                  <a:pt x="3709749" y="386607"/>
                  <a:pt x="3744416" y="548458"/>
                </a:cubicBezTo>
                <a:cubicBezTo>
                  <a:pt x="3779083" y="710309"/>
                  <a:pt x="3728114" y="819289"/>
                  <a:pt x="3744416" y="972266"/>
                </a:cubicBezTo>
                <a:cubicBezTo>
                  <a:pt x="3760718" y="1125243"/>
                  <a:pt x="3685290" y="1356254"/>
                  <a:pt x="3744416" y="1495794"/>
                </a:cubicBezTo>
                <a:cubicBezTo>
                  <a:pt x="3803542" y="1635334"/>
                  <a:pt x="3737519" y="1842946"/>
                  <a:pt x="3744416" y="1944532"/>
                </a:cubicBezTo>
                <a:cubicBezTo>
                  <a:pt x="3751313" y="2046118"/>
                  <a:pt x="3715761" y="2337564"/>
                  <a:pt x="3744416" y="2492990"/>
                </a:cubicBezTo>
                <a:cubicBezTo>
                  <a:pt x="3609683" y="2528041"/>
                  <a:pt x="3406986" y="2443763"/>
                  <a:pt x="3321832" y="2492990"/>
                </a:cubicBezTo>
                <a:cubicBezTo>
                  <a:pt x="3236678" y="2542217"/>
                  <a:pt x="3026956" y="2487329"/>
                  <a:pt x="2786915" y="2492990"/>
                </a:cubicBezTo>
                <a:cubicBezTo>
                  <a:pt x="2546874" y="2498651"/>
                  <a:pt x="2494955" y="2446725"/>
                  <a:pt x="2214555" y="2492990"/>
                </a:cubicBezTo>
                <a:cubicBezTo>
                  <a:pt x="1934155" y="2539255"/>
                  <a:pt x="1903284" y="2463027"/>
                  <a:pt x="1642194" y="2492990"/>
                </a:cubicBezTo>
                <a:cubicBezTo>
                  <a:pt x="1381104" y="2522953"/>
                  <a:pt x="1300769" y="2434675"/>
                  <a:pt x="1069833" y="2492990"/>
                </a:cubicBezTo>
                <a:cubicBezTo>
                  <a:pt x="838897" y="2551305"/>
                  <a:pt x="737427" y="2483919"/>
                  <a:pt x="609805" y="2492990"/>
                </a:cubicBezTo>
                <a:cubicBezTo>
                  <a:pt x="482183" y="2502061"/>
                  <a:pt x="277429" y="2441888"/>
                  <a:pt x="0" y="2492990"/>
                </a:cubicBezTo>
                <a:cubicBezTo>
                  <a:pt x="-44870" y="2233977"/>
                  <a:pt x="53387" y="2113109"/>
                  <a:pt x="0" y="1944532"/>
                </a:cubicBezTo>
                <a:cubicBezTo>
                  <a:pt x="-53387" y="1775955"/>
                  <a:pt x="23809" y="1602725"/>
                  <a:pt x="0" y="1445934"/>
                </a:cubicBezTo>
                <a:cubicBezTo>
                  <a:pt x="-23809" y="1289143"/>
                  <a:pt x="29211" y="1202791"/>
                  <a:pt x="0" y="997196"/>
                </a:cubicBezTo>
                <a:cubicBezTo>
                  <a:pt x="-29211" y="791601"/>
                  <a:pt x="26444" y="746716"/>
                  <a:pt x="0" y="498598"/>
                </a:cubicBezTo>
                <a:cubicBezTo>
                  <a:pt x="-26444" y="250480"/>
                  <a:pt x="32237" y="109959"/>
                  <a:pt x="0" y="0"/>
                </a:cubicBezTo>
                <a:close/>
              </a:path>
              <a:path w="3744416" h="2492990" stroke="0" extrusionOk="0">
                <a:moveTo>
                  <a:pt x="0" y="0"/>
                </a:moveTo>
                <a:cubicBezTo>
                  <a:pt x="262513" y="-332"/>
                  <a:pt x="360462" y="68810"/>
                  <a:pt x="609805" y="0"/>
                </a:cubicBezTo>
                <a:cubicBezTo>
                  <a:pt x="859148" y="-68810"/>
                  <a:pt x="978246" y="3175"/>
                  <a:pt x="1107277" y="0"/>
                </a:cubicBezTo>
                <a:cubicBezTo>
                  <a:pt x="1236308" y="-3175"/>
                  <a:pt x="1440856" y="58461"/>
                  <a:pt x="1642194" y="0"/>
                </a:cubicBezTo>
                <a:cubicBezTo>
                  <a:pt x="1843532" y="-58461"/>
                  <a:pt x="1942702" y="15704"/>
                  <a:pt x="2214555" y="0"/>
                </a:cubicBezTo>
                <a:cubicBezTo>
                  <a:pt x="2486408" y="-15704"/>
                  <a:pt x="2539954" y="48318"/>
                  <a:pt x="2674583" y="0"/>
                </a:cubicBezTo>
                <a:cubicBezTo>
                  <a:pt x="2809212" y="-48318"/>
                  <a:pt x="2981476" y="41882"/>
                  <a:pt x="3134611" y="0"/>
                </a:cubicBezTo>
                <a:cubicBezTo>
                  <a:pt x="3287746" y="-41882"/>
                  <a:pt x="3466071" y="66544"/>
                  <a:pt x="3744416" y="0"/>
                </a:cubicBezTo>
                <a:cubicBezTo>
                  <a:pt x="3776272" y="167936"/>
                  <a:pt x="3698021" y="369596"/>
                  <a:pt x="3744416" y="473668"/>
                </a:cubicBezTo>
                <a:cubicBezTo>
                  <a:pt x="3790811" y="577740"/>
                  <a:pt x="3743132" y="750990"/>
                  <a:pt x="3744416" y="972266"/>
                </a:cubicBezTo>
                <a:cubicBezTo>
                  <a:pt x="3745700" y="1193542"/>
                  <a:pt x="3698349" y="1301212"/>
                  <a:pt x="3744416" y="1421004"/>
                </a:cubicBezTo>
                <a:cubicBezTo>
                  <a:pt x="3790483" y="1540796"/>
                  <a:pt x="3705376" y="1741145"/>
                  <a:pt x="3744416" y="1844813"/>
                </a:cubicBezTo>
                <a:cubicBezTo>
                  <a:pt x="3783456" y="1948481"/>
                  <a:pt x="3669600" y="2232856"/>
                  <a:pt x="3744416" y="2492990"/>
                </a:cubicBezTo>
                <a:cubicBezTo>
                  <a:pt x="3530293" y="2514579"/>
                  <a:pt x="3471098" y="2481648"/>
                  <a:pt x="3284388" y="2492990"/>
                </a:cubicBezTo>
                <a:cubicBezTo>
                  <a:pt x="3097678" y="2504332"/>
                  <a:pt x="2971743" y="2460463"/>
                  <a:pt x="2712027" y="2492990"/>
                </a:cubicBezTo>
                <a:cubicBezTo>
                  <a:pt x="2452311" y="2525517"/>
                  <a:pt x="2226236" y="2460360"/>
                  <a:pt x="2102222" y="2492990"/>
                </a:cubicBezTo>
                <a:cubicBezTo>
                  <a:pt x="1978208" y="2525620"/>
                  <a:pt x="1817953" y="2484412"/>
                  <a:pt x="1642194" y="2492990"/>
                </a:cubicBezTo>
                <a:cubicBezTo>
                  <a:pt x="1466435" y="2501568"/>
                  <a:pt x="1217878" y="2489899"/>
                  <a:pt x="1032389" y="2492990"/>
                </a:cubicBezTo>
                <a:cubicBezTo>
                  <a:pt x="846901" y="2496081"/>
                  <a:pt x="739569" y="2451949"/>
                  <a:pt x="497472" y="2492990"/>
                </a:cubicBezTo>
                <a:cubicBezTo>
                  <a:pt x="255375" y="2534031"/>
                  <a:pt x="231207" y="2478318"/>
                  <a:pt x="0" y="2492990"/>
                </a:cubicBezTo>
                <a:cubicBezTo>
                  <a:pt x="-16343" y="2266144"/>
                  <a:pt x="22859" y="2197716"/>
                  <a:pt x="0" y="1944532"/>
                </a:cubicBezTo>
                <a:cubicBezTo>
                  <a:pt x="-22859" y="1691348"/>
                  <a:pt x="21565" y="1713125"/>
                  <a:pt x="0" y="1520724"/>
                </a:cubicBezTo>
                <a:cubicBezTo>
                  <a:pt x="-21565" y="1328323"/>
                  <a:pt x="16079" y="1183778"/>
                  <a:pt x="0" y="1096916"/>
                </a:cubicBezTo>
                <a:cubicBezTo>
                  <a:pt x="-16079" y="1010054"/>
                  <a:pt x="25791" y="698516"/>
                  <a:pt x="0" y="548458"/>
                </a:cubicBezTo>
                <a:cubicBezTo>
                  <a:pt x="-25791" y="398400"/>
                  <a:pt x="61002" y="18065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894384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200" dirty="0">
                <a:latin typeface="Calibri" charset="0"/>
                <a:ea typeface="Times New Roman" charset="0"/>
                <a:cs typeface="Times New Roman" charset="0"/>
              </a:rPr>
              <a:t>Consists of people, information and technologies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200" dirty="0">
                <a:latin typeface="Calibri" charset="0"/>
                <a:ea typeface="Times New Roman" charset="0"/>
                <a:cs typeface="Times New Roman" charset="0"/>
              </a:rPr>
              <a:t>Performs business functions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200" dirty="0">
                <a:latin typeface="Calibri" charset="0"/>
                <a:ea typeface="Times New Roman" charset="0"/>
                <a:cs typeface="Times New Roman" charset="0"/>
              </a:rPr>
              <a:t>Has a defined organizational structure that is commonly distributed in multiple locations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200" dirty="0">
                <a:latin typeface="Calibri" charset="0"/>
                <a:ea typeface="Times New Roman" charset="0"/>
                <a:cs typeface="Times New Roman" charset="0"/>
              </a:rPr>
              <a:t>Responds to internal and external events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200" dirty="0">
                <a:latin typeface="Calibri" charset="0"/>
                <a:ea typeface="Times New Roman" charset="0"/>
                <a:cs typeface="Times New Roman" charset="0"/>
              </a:rPr>
              <a:t>Has a purpose for its activities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200" dirty="0">
                <a:latin typeface="Calibri" charset="0"/>
                <a:ea typeface="Times New Roman" charset="0"/>
                <a:cs typeface="Times New Roman" charset="0"/>
              </a:rPr>
              <a:t>Provides specific services and products to its customers</a:t>
            </a:r>
          </a:p>
          <a:p>
            <a:endParaRPr lang="en-GB" sz="1200" dirty="0">
              <a:latin typeface="Calibri" charset="0"/>
              <a:ea typeface="Times New Roman" charset="0"/>
              <a:cs typeface="Times New Roman" charset="0"/>
            </a:endParaRPr>
          </a:p>
          <a:p>
            <a:r>
              <a:rPr lang="en-US" sz="1200" i="1" dirty="0">
                <a:latin typeface="Calibri" charset="0"/>
                <a:ea typeface="Times New Roman" charset="0"/>
                <a:cs typeface="Times New Roman" charset="0"/>
              </a:rPr>
              <a:t>Rood, M. A. (1994). Enterprise architecture: definition, content, and utility. Third Workshop on Enabling Technologies: Infrastructure for Collaborative Enterprises, 1994.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20952" y="5360603"/>
            <a:ext cx="5127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Calibri" charset="0"/>
                <a:cs typeface="Times New Roman" charset="0"/>
              </a:rPr>
              <a:t>Henderson, J. C. and N. Venkatraman (1993). "Strategic alignment: leveraging information technology for transforming organizations." IBM Syst. J. 32(1): 4-16.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00648-2A4F-4DAF-A53B-E5A78494F880}"/>
              </a:ext>
            </a:extLst>
          </p:cNvPr>
          <p:cNvSpPr txBox="1"/>
          <p:nvPr/>
        </p:nvSpPr>
        <p:spPr>
          <a:xfrm>
            <a:off x="65650" y="5037438"/>
            <a:ext cx="3807230" cy="1107996"/>
          </a:xfrm>
          <a:custGeom>
            <a:avLst/>
            <a:gdLst>
              <a:gd name="connsiteX0" fmla="*/ 0 w 3807230"/>
              <a:gd name="connsiteY0" fmla="*/ 0 h 1107996"/>
              <a:gd name="connsiteX1" fmla="*/ 543890 w 3807230"/>
              <a:gd name="connsiteY1" fmla="*/ 0 h 1107996"/>
              <a:gd name="connsiteX2" fmla="*/ 1011635 w 3807230"/>
              <a:gd name="connsiteY2" fmla="*/ 0 h 1107996"/>
              <a:gd name="connsiteX3" fmla="*/ 1593598 w 3807230"/>
              <a:gd name="connsiteY3" fmla="*/ 0 h 1107996"/>
              <a:gd name="connsiteX4" fmla="*/ 2023271 w 3807230"/>
              <a:gd name="connsiteY4" fmla="*/ 0 h 1107996"/>
              <a:gd name="connsiteX5" fmla="*/ 2567161 w 3807230"/>
              <a:gd name="connsiteY5" fmla="*/ 0 h 1107996"/>
              <a:gd name="connsiteX6" fmla="*/ 3187195 w 3807230"/>
              <a:gd name="connsiteY6" fmla="*/ 0 h 1107996"/>
              <a:gd name="connsiteX7" fmla="*/ 3807230 w 3807230"/>
              <a:gd name="connsiteY7" fmla="*/ 0 h 1107996"/>
              <a:gd name="connsiteX8" fmla="*/ 3807230 w 3807230"/>
              <a:gd name="connsiteY8" fmla="*/ 531838 h 1107996"/>
              <a:gd name="connsiteX9" fmla="*/ 3807230 w 3807230"/>
              <a:gd name="connsiteY9" fmla="*/ 1107996 h 1107996"/>
              <a:gd name="connsiteX10" fmla="*/ 3377557 w 3807230"/>
              <a:gd name="connsiteY10" fmla="*/ 1107996 h 1107996"/>
              <a:gd name="connsiteX11" fmla="*/ 2757522 w 3807230"/>
              <a:gd name="connsiteY11" fmla="*/ 1107996 h 1107996"/>
              <a:gd name="connsiteX12" fmla="*/ 2137488 w 3807230"/>
              <a:gd name="connsiteY12" fmla="*/ 1107996 h 1107996"/>
              <a:gd name="connsiteX13" fmla="*/ 1555525 w 3807230"/>
              <a:gd name="connsiteY13" fmla="*/ 1107996 h 1107996"/>
              <a:gd name="connsiteX14" fmla="*/ 1087780 w 3807230"/>
              <a:gd name="connsiteY14" fmla="*/ 1107996 h 1107996"/>
              <a:gd name="connsiteX15" fmla="*/ 505818 w 3807230"/>
              <a:gd name="connsiteY15" fmla="*/ 1107996 h 1107996"/>
              <a:gd name="connsiteX16" fmla="*/ 0 w 3807230"/>
              <a:gd name="connsiteY16" fmla="*/ 1107996 h 1107996"/>
              <a:gd name="connsiteX17" fmla="*/ 0 w 3807230"/>
              <a:gd name="connsiteY17" fmla="*/ 576158 h 1107996"/>
              <a:gd name="connsiteX18" fmla="*/ 0 w 3807230"/>
              <a:gd name="connsiteY18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07230" h="1107996" extrusionOk="0">
                <a:moveTo>
                  <a:pt x="0" y="0"/>
                </a:moveTo>
                <a:cubicBezTo>
                  <a:pt x="200309" y="-25119"/>
                  <a:pt x="360384" y="34661"/>
                  <a:pt x="543890" y="0"/>
                </a:cubicBezTo>
                <a:cubicBezTo>
                  <a:pt x="727396" y="-34661"/>
                  <a:pt x="799239" y="28348"/>
                  <a:pt x="1011635" y="0"/>
                </a:cubicBezTo>
                <a:cubicBezTo>
                  <a:pt x="1224032" y="-28348"/>
                  <a:pt x="1412121" y="21998"/>
                  <a:pt x="1593598" y="0"/>
                </a:cubicBezTo>
                <a:cubicBezTo>
                  <a:pt x="1775075" y="-21998"/>
                  <a:pt x="1840904" y="37918"/>
                  <a:pt x="2023271" y="0"/>
                </a:cubicBezTo>
                <a:cubicBezTo>
                  <a:pt x="2205638" y="-37918"/>
                  <a:pt x="2380829" y="17112"/>
                  <a:pt x="2567161" y="0"/>
                </a:cubicBezTo>
                <a:cubicBezTo>
                  <a:pt x="2753493" y="-17112"/>
                  <a:pt x="2997067" y="67659"/>
                  <a:pt x="3187195" y="0"/>
                </a:cubicBezTo>
                <a:cubicBezTo>
                  <a:pt x="3377323" y="-67659"/>
                  <a:pt x="3498258" y="9083"/>
                  <a:pt x="3807230" y="0"/>
                </a:cubicBezTo>
                <a:cubicBezTo>
                  <a:pt x="3852058" y="217952"/>
                  <a:pt x="3764081" y="412350"/>
                  <a:pt x="3807230" y="531838"/>
                </a:cubicBezTo>
                <a:cubicBezTo>
                  <a:pt x="3850379" y="651326"/>
                  <a:pt x="3777344" y="845398"/>
                  <a:pt x="3807230" y="1107996"/>
                </a:cubicBezTo>
                <a:cubicBezTo>
                  <a:pt x="3691337" y="1150798"/>
                  <a:pt x="3550525" y="1095423"/>
                  <a:pt x="3377557" y="1107996"/>
                </a:cubicBezTo>
                <a:cubicBezTo>
                  <a:pt x="3204589" y="1120569"/>
                  <a:pt x="2915166" y="1106315"/>
                  <a:pt x="2757522" y="1107996"/>
                </a:cubicBezTo>
                <a:cubicBezTo>
                  <a:pt x="2599879" y="1109677"/>
                  <a:pt x="2443961" y="1066799"/>
                  <a:pt x="2137488" y="1107996"/>
                </a:cubicBezTo>
                <a:cubicBezTo>
                  <a:pt x="1831015" y="1149193"/>
                  <a:pt x="1779238" y="1072569"/>
                  <a:pt x="1555525" y="1107996"/>
                </a:cubicBezTo>
                <a:cubicBezTo>
                  <a:pt x="1331812" y="1143423"/>
                  <a:pt x="1272902" y="1096742"/>
                  <a:pt x="1087780" y="1107996"/>
                </a:cubicBezTo>
                <a:cubicBezTo>
                  <a:pt x="902659" y="1119250"/>
                  <a:pt x="778118" y="1062042"/>
                  <a:pt x="505818" y="1107996"/>
                </a:cubicBezTo>
                <a:cubicBezTo>
                  <a:pt x="233518" y="1153950"/>
                  <a:pt x="113039" y="1056164"/>
                  <a:pt x="0" y="1107996"/>
                </a:cubicBezTo>
                <a:cubicBezTo>
                  <a:pt x="-58288" y="844031"/>
                  <a:pt x="23350" y="779484"/>
                  <a:pt x="0" y="576158"/>
                </a:cubicBezTo>
                <a:cubicBezTo>
                  <a:pt x="-23350" y="372832"/>
                  <a:pt x="68167" y="22512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353768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GB" sz="1200" dirty="0">
                <a:latin typeface="Calibri" charset="0"/>
                <a:cs typeface="Times New Roman" charset="0"/>
              </a:rPr>
              <a:t>any collection of organisations that has a common set of goals</a:t>
            </a:r>
          </a:p>
          <a:p>
            <a:endParaRPr lang="en-GB" sz="1200" dirty="0">
              <a:latin typeface="Calibri" charset="0"/>
              <a:cs typeface="Times New Roman" charset="0"/>
            </a:endParaRPr>
          </a:p>
          <a:p>
            <a:r>
              <a:rPr lang="en-GB" sz="1200" i="1" dirty="0">
                <a:latin typeface="Calibri" charset="0"/>
                <a:cs typeface="Times New Roman" charset="0"/>
              </a:rPr>
              <a:t>The Open Group, The Open Group Architectural Framework (TOGAF) 9.1. 2011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DB98E5-EC2E-4E11-9A7A-FB8DE664AA8E}"/>
              </a:ext>
            </a:extLst>
          </p:cNvPr>
          <p:cNvSpPr txBox="1"/>
          <p:nvPr/>
        </p:nvSpPr>
        <p:spPr>
          <a:xfrm>
            <a:off x="81596" y="3484324"/>
            <a:ext cx="3775788" cy="1200329"/>
          </a:xfrm>
          <a:custGeom>
            <a:avLst/>
            <a:gdLst>
              <a:gd name="connsiteX0" fmla="*/ 0 w 3775788"/>
              <a:gd name="connsiteY0" fmla="*/ 0 h 1200329"/>
              <a:gd name="connsiteX1" fmla="*/ 539398 w 3775788"/>
              <a:gd name="connsiteY1" fmla="*/ 0 h 1200329"/>
              <a:gd name="connsiteX2" fmla="*/ 1078797 w 3775788"/>
              <a:gd name="connsiteY2" fmla="*/ 0 h 1200329"/>
              <a:gd name="connsiteX3" fmla="*/ 1580437 w 3775788"/>
              <a:gd name="connsiteY3" fmla="*/ 0 h 1200329"/>
              <a:gd name="connsiteX4" fmla="*/ 2006562 w 3775788"/>
              <a:gd name="connsiteY4" fmla="*/ 0 h 1200329"/>
              <a:gd name="connsiteX5" fmla="*/ 2432686 w 3775788"/>
              <a:gd name="connsiteY5" fmla="*/ 0 h 1200329"/>
              <a:gd name="connsiteX6" fmla="*/ 3047600 w 3775788"/>
              <a:gd name="connsiteY6" fmla="*/ 0 h 1200329"/>
              <a:gd name="connsiteX7" fmla="*/ 3775788 w 3775788"/>
              <a:gd name="connsiteY7" fmla="*/ 0 h 1200329"/>
              <a:gd name="connsiteX8" fmla="*/ 3775788 w 3775788"/>
              <a:gd name="connsiteY8" fmla="*/ 376103 h 1200329"/>
              <a:gd name="connsiteX9" fmla="*/ 3775788 w 3775788"/>
              <a:gd name="connsiteY9" fmla="*/ 764209 h 1200329"/>
              <a:gd name="connsiteX10" fmla="*/ 3775788 w 3775788"/>
              <a:gd name="connsiteY10" fmla="*/ 1200329 h 1200329"/>
              <a:gd name="connsiteX11" fmla="*/ 3160874 w 3775788"/>
              <a:gd name="connsiteY11" fmla="*/ 1200329 h 1200329"/>
              <a:gd name="connsiteX12" fmla="*/ 2659234 w 3775788"/>
              <a:gd name="connsiteY12" fmla="*/ 1200329 h 1200329"/>
              <a:gd name="connsiteX13" fmla="*/ 2157593 w 3775788"/>
              <a:gd name="connsiteY13" fmla="*/ 1200329 h 1200329"/>
              <a:gd name="connsiteX14" fmla="*/ 1655953 w 3775788"/>
              <a:gd name="connsiteY14" fmla="*/ 1200329 h 1200329"/>
              <a:gd name="connsiteX15" fmla="*/ 1078797 w 3775788"/>
              <a:gd name="connsiteY15" fmla="*/ 1200329 h 1200329"/>
              <a:gd name="connsiteX16" fmla="*/ 463883 w 3775788"/>
              <a:gd name="connsiteY16" fmla="*/ 1200329 h 1200329"/>
              <a:gd name="connsiteX17" fmla="*/ 0 w 3775788"/>
              <a:gd name="connsiteY17" fmla="*/ 1200329 h 1200329"/>
              <a:gd name="connsiteX18" fmla="*/ 0 w 3775788"/>
              <a:gd name="connsiteY18" fmla="*/ 812223 h 1200329"/>
              <a:gd name="connsiteX19" fmla="*/ 0 w 3775788"/>
              <a:gd name="connsiteY19" fmla="*/ 436120 h 1200329"/>
              <a:gd name="connsiteX20" fmla="*/ 0 w 3775788"/>
              <a:gd name="connsiteY20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75788" h="1200329" extrusionOk="0">
                <a:moveTo>
                  <a:pt x="0" y="0"/>
                </a:moveTo>
                <a:cubicBezTo>
                  <a:pt x="224129" y="-54896"/>
                  <a:pt x="379600" y="39949"/>
                  <a:pt x="539398" y="0"/>
                </a:cubicBezTo>
                <a:cubicBezTo>
                  <a:pt x="699196" y="-39949"/>
                  <a:pt x="848917" y="38678"/>
                  <a:pt x="1078797" y="0"/>
                </a:cubicBezTo>
                <a:cubicBezTo>
                  <a:pt x="1308677" y="-38678"/>
                  <a:pt x="1341702" y="39294"/>
                  <a:pt x="1580437" y="0"/>
                </a:cubicBezTo>
                <a:cubicBezTo>
                  <a:pt x="1819172" y="-39294"/>
                  <a:pt x="1871951" y="33755"/>
                  <a:pt x="2006562" y="0"/>
                </a:cubicBezTo>
                <a:cubicBezTo>
                  <a:pt x="2141173" y="-33755"/>
                  <a:pt x="2326457" y="11839"/>
                  <a:pt x="2432686" y="0"/>
                </a:cubicBezTo>
                <a:cubicBezTo>
                  <a:pt x="2538915" y="-11839"/>
                  <a:pt x="2915458" y="27954"/>
                  <a:pt x="3047600" y="0"/>
                </a:cubicBezTo>
                <a:cubicBezTo>
                  <a:pt x="3179742" y="-27954"/>
                  <a:pt x="3518855" y="74644"/>
                  <a:pt x="3775788" y="0"/>
                </a:cubicBezTo>
                <a:cubicBezTo>
                  <a:pt x="3811205" y="103876"/>
                  <a:pt x="3756550" y="211139"/>
                  <a:pt x="3775788" y="376103"/>
                </a:cubicBezTo>
                <a:cubicBezTo>
                  <a:pt x="3795026" y="541067"/>
                  <a:pt x="3735536" y="674600"/>
                  <a:pt x="3775788" y="764209"/>
                </a:cubicBezTo>
                <a:cubicBezTo>
                  <a:pt x="3816040" y="853818"/>
                  <a:pt x="3742202" y="1023283"/>
                  <a:pt x="3775788" y="1200329"/>
                </a:cubicBezTo>
                <a:cubicBezTo>
                  <a:pt x="3590624" y="1257461"/>
                  <a:pt x="3341244" y="1176007"/>
                  <a:pt x="3160874" y="1200329"/>
                </a:cubicBezTo>
                <a:cubicBezTo>
                  <a:pt x="2980504" y="1224651"/>
                  <a:pt x="2813486" y="1178098"/>
                  <a:pt x="2659234" y="1200329"/>
                </a:cubicBezTo>
                <a:cubicBezTo>
                  <a:pt x="2504982" y="1222560"/>
                  <a:pt x="2304438" y="1183558"/>
                  <a:pt x="2157593" y="1200329"/>
                </a:cubicBezTo>
                <a:cubicBezTo>
                  <a:pt x="2010748" y="1217100"/>
                  <a:pt x="1905748" y="1147402"/>
                  <a:pt x="1655953" y="1200329"/>
                </a:cubicBezTo>
                <a:cubicBezTo>
                  <a:pt x="1406158" y="1253256"/>
                  <a:pt x="1284865" y="1166573"/>
                  <a:pt x="1078797" y="1200329"/>
                </a:cubicBezTo>
                <a:cubicBezTo>
                  <a:pt x="872729" y="1234085"/>
                  <a:pt x="681071" y="1173857"/>
                  <a:pt x="463883" y="1200329"/>
                </a:cubicBezTo>
                <a:cubicBezTo>
                  <a:pt x="246695" y="1226801"/>
                  <a:pt x="121491" y="1153812"/>
                  <a:pt x="0" y="1200329"/>
                </a:cubicBezTo>
                <a:cubicBezTo>
                  <a:pt x="-46533" y="1057945"/>
                  <a:pt x="2003" y="905356"/>
                  <a:pt x="0" y="812223"/>
                </a:cubicBezTo>
                <a:cubicBezTo>
                  <a:pt x="-2003" y="719090"/>
                  <a:pt x="28997" y="536235"/>
                  <a:pt x="0" y="436120"/>
                </a:cubicBezTo>
                <a:cubicBezTo>
                  <a:pt x="-28997" y="336005"/>
                  <a:pt x="28906" y="102715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026634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GB" sz="1200" dirty="0">
                <a:latin typeface="Calibri" charset="0"/>
                <a:cs typeface="Times New Roman" charset="0"/>
              </a:rPr>
              <a:t>an organization, especially a business, or a difficult and important plan, especially one that will earn money</a:t>
            </a:r>
          </a:p>
          <a:p>
            <a:endParaRPr lang="en-GB" sz="1200" dirty="0">
              <a:latin typeface="Calibri" charset="0"/>
              <a:cs typeface="Times New Roman" charset="0"/>
            </a:endParaRPr>
          </a:p>
          <a:p>
            <a:r>
              <a:rPr lang="en-GB" sz="1200" i="1" dirty="0">
                <a:latin typeface="Calibri" charset="0"/>
                <a:cs typeface="Times New Roman" charset="0"/>
              </a:rPr>
              <a:t>Cambridge University Press, Definition of “Enterprise”, in Cambridge Advanced Learner’s Dictionary and Thesaurus. 2016, Cambridge University Press. </a:t>
            </a:r>
          </a:p>
        </p:txBody>
      </p:sp>
    </p:spTree>
    <p:extLst>
      <p:ext uri="{BB962C8B-B14F-4D97-AF65-F5344CB8AC3E}">
        <p14:creationId xmlns:p14="http://schemas.microsoft.com/office/powerpoint/2010/main" val="702206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lv.zcache.com/wonderland_which_way_i_ought_to_go_quote_invitation-rd042bbdc6c7b4c2ab0009894111925cc_8dnmv_8byvr_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6288094" cy="628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8</a:t>
            </a:fld>
            <a:endParaRPr lang="en-US" noProof="0" dirty="0"/>
          </a:p>
        </p:txBody>
      </p:sp>
      <p:sp>
        <p:nvSpPr>
          <p:cNvPr id="6" name="TextBox 5"/>
          <p:cNvSpPr txBox="1"/>
          <p:nvPr/>
        </p:nvSpPr>
        <p:spPr>
          <a:xfrm>
            <a:off x="6067299" y="87015"/>
            <a:ext cx="3692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Strategic layer provides </a:t>
            </a:r>
            <a:r>
              <a:rPr lang="en-US" b="1" dirty="0"/>
              <a:t>direction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where are we going?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idealised</a:t>
            </a:r>
            <a:r>
              <a:rPr lang="en-US" dirty="0"/>
              <a:t> state of the enterprise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34432" y="1008692"/>
            <a:ext cx="39036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Infrastructure layer describes </a:t>
            </a:r>
            <a:r>
              <a:rPr lang="en-US" b="1" dirty="0"/>
              <a:t>reality</a:t>
            </a:r>
          </a:p>
          <a:p>
            <a:pPr marL="285750" indent="-285750">
              <a:buFontTx/>
              <a:buChar char="-"/>
            </a:pPr>
            <a:r>
              <a:rPr lang="en-US" dirty="0"/>
              <a:t>where are we now?</a:t>
            </a:r>
          </a:p>
          <a:p>
            <a:pPr marL="285750" indent="-285750">
              <a:buFontTx/>
              <a:buChar char="-"/>
            </a:pPr>
            <a:r>
              <a:rPr lang="en-US" dirty="0"/>
              <a:t>How do things actually work?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67299" y="1944461"/>
            <a:ext cx="3557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Projects, changing infrastructure,</a:t>
            </a:r>
          </a:p>
          <a:p>
            <a:r>
              <a:rPr lang="en-GB" dirty="0"/>
              <a:t>provide</a:t>
            </a:r>
            <a:r>
              <a:rPr lang="en-GB" b="1" dirty="0"/>
              <a:t> movement</a:t>
            </a:r>
          </a:p>
          <a:p>
            <a:r>
              <a:rPr lang="en-GB" dirty="0"/>
              <a:t>- the next step along the way</a:t>
            </a:r>
            <a:endParaRPr lang="en-US" dirty="0"/>
          </a:p>
        </p:txBody>
      </p:sp>
      <p:pic>
        <p:nvPicPr>
          <p:cNvPr id="2" name="Picture 2" descr="http://previews.123rf.com/images/clivia/clivia0702/clivia070200014/762068-A-path-accross-the-river-made-from-stepping-stones-Stock-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242" y="2988004"/>
            <a:ext cx="3656758" cy="273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A406C1-2B80-4660-856E-9D94CAFFB47A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4147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906000" cy="692696"/>
          </a:xfrm>
        </p:spPr>
        <p:txBody>
          <a:bodyPr/>
          <a:lstStyle/>
          <a:p>
            <a:r>
              <a:rPr lang="en-US" dirty="0"/>
              <a:t>What is Enterprise Architecture?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D48B0A8-A3BB-4090-A486-05597CC74740}" type="slidenum">
              <a:rPr lang="en-US" noProof="0" smtClean="0"/>
              <a:pPr>
                <a:defRPr/>
              </a:pPr>
              <a:t>9</a:t>
            </a:fld>
            <a:endParaRPr lang="en-US" noProof="0" dirty="0"/>
          </a:p>
        </p:txBody>
      </p:sp>
      <p:sp>
        <p:nvSpPr>
          <p:cNvPr id="3" name="Rectangle 2"/>
          <p:cNvSpPr/>
          <p:nvPr/>
        </p:nvSpPr>
        <p:spPr>
          <a:xfrm>
            <a:off x="200472" y="729461"/>
            <a:ext cx="3528392" cy="2769989"/>
          </a:xfrm>
          <a:custGeom>
            <a:avLst/>
            <a:gdLst>
              <a:gd name="connsiteX0" fmla="*/ 0 w 3528392"/>
              <a:gd name="connsiteY0" fmla="*/ 0 h 2769989"/>
              <a:gd name="connsiteX1" fmla="*/ 482214 w 3528392"/>
              <a:gd name="connsiteY1" fmla="*/ 0 h 2769989"/>
              <a:gd name="connsiteX2" fmla="*/ 1105563 w 3528392"/>
              <a:gd name="connsiteY2" fmla="*/ 0 h 2769989"/>
              <a:gd name="connsiteX3" fmla="*/ 1587776 w 3528392"/>
              <a:gd name="connsiteY3" fmla="*/ 0 h 2769989"/>
              <a:gd name="connsiteX4" fmla="*/ 2246410 w 3528392"/>
              <a:gd name="connsiteY4" fmla="*/ 0 h 2769989"/>
              <a:gd name="connsiteX5" fmla="*/ 2799191 w 3528392"/>
              <a:gd name="connsiteY5" fmla="*/ 0 h 2769989"/>
              <a:gd name="connsiteX6" fmla="*/ 3528392 w 3528392"/>
              <a:gd name="connsiteY6" fmla="*/ 0 h 2769989"/>
              <a:gd name="connsiteX7" fmla="*/ 3528392 w 3528392"/>
              <a:gd name="connsiteY7" fmla="*/ 498598 h 2769989"/>
              <a:gd name="connsiteX8" fmla="*/ 3528392 w 3528392"/>
              <a:gd name="connsiteY8" fmla="*/ 1107996 h 2769989"/>
              <a:gd name="connsiteX9" fmla="*/ 3528392 w 3528392"/>
              <a:gd name="connsiteY9" fmla="*/ 1661993 h 2769989"/>
              <a:gd name="connsiteX10" fmla="*/ 3528392 w 3528392"/>
              <a:gd name="connsiteY10" fmla="*/ 2271391 h 2769989"/>
              <a:gd name="connsiteX11" fmla="*/ 3528392 w 3528392"/>
              <a:gd name="connsiteY11" fmla="*/ 2769989 h 2769989"/>
              <a:gd name="connsiteX12" fmla="*/ 3046178 w 3528392"/>
              <a:gd name="connsiteY12" fmla="*/ 2769989 h 2769989"/>
              <a:gd name="connsiteX13" fmla="*/ 2387545 w 3528392"/>
              <a:gd name="connsiteY13" fmla="*/ 2769989 h 2769989"/>
              <a:gd name="connsiteX14" fmla="*/ 1799480 w 3528392"/>
              <a:gd name="connsiteY14" fmla="*/ 2769989 h 2769989"/>
              <a:gd name="connsiteX15" fmla="*/ 1140847 w 3528392"/>
              <a:gd name="connsiteY15" fmla="*/ 2769989 h 2769989"/>
              <a:gd name="connsiteX16" fmla="*/ 0 w 3528392"/>
              <a:gd name="connsiteY16" fmla="*/ 2769989 h 2769989"/>
              <a:gd name="connsiteX17" fmla="*/ 0 w 3528392"/>
              <a:gd name="connsiteY17" fmla="*/ 2188291 h 2769989"/>
              <a:gd name="connsiteX18" fmla="*/ 0 w 3528392"/>
              <a:gd name="connsiteY18" fmla="*/ 1578894 h 2769989"/>
              <a:gd name="connsiteX19" fmla="*/ 0 w 3528392"/>
              <a:gd name="connsiteY19" fmla="*/ 969496 h 2769989"/>
              <a:gd name="connsiteX20" fmla="*/ 0 w 3528392"/>
              <a:gd name="connsiteY20" fmla="*/ 0 h 2769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28392" h="2769989" fill="none" extrusionOk="0">
                <a:moveTo>
                  <a:pt x="0" y="0"/>
                </a:moveTo>
                <a:cubicBezTo>
                  <a:pt x="149867" y="-42213"/>
                  <a:pt x="279665" y="12293"/>
                  <a:pt x="482214" y="0"/>
                </a:cubicBezTo>
                <a:cubicBezTo>
                  <a:pt x="684763" y="-12293"/>
                  <a:pt x="811074" y="24756"/>
                  <a:pt x="1105563" y="0"/>
                </a:cubicBezTo>
                <a:cubicBezTo>
                  <a:pt x="1400052" y="-24756"/>
                  <a:pt x="1432547" y="8034"/>
                  <a:pt x="1587776" y="0"/>
                </a:cubicBezTo>
                <a:cubicBezTo>
                  <a:pt x="1743005" y="-8034"/>
                  <a:pt x="2046440" y="19629"/>
                  <a:pt x="2246410" y="0"/>
                </a:cubicBezTo>
                <a:cubicBezTo>
                  <a:pt x="2446380" y="-19629"/>
                  <a:pt x="2613146" y="5799"/>
                  <a:pt x="2799191" y="0"/>
                </a:cubicBezTo>
                <a:cubicBezTo>
                  <a:pt x="2985236" y="-5799"/>
                  <a:pt x="3198128" y="35018"/>
                  <a:pt x="3528392" y="0"/>
                </a:cubicBezTo>
                <a:cubicBezTo>
                  <a:pt x="3575153" y="118910"/>
                  <a:pt x="3497598" y="291392"/>
                  <a:pt x="3528392" y="498598"/>
                </a:cubicBezTo>
                <a:cubicBezTo>
                  <a:pt x="3559186" y="705804"/>
                  <a:pt x="3466991" y="805481"/>
                  <a:pt x="3528392" y="1107996"/>
                </a:cubicBezTo>
                <a:cubicBezTo>
                  <a:pt x="3589793" y="1410511"/>
                  <a:pt x="3472466" y="1402332"/>
                  <a:pt x="3528392" y="1661993"/>
                </a:cubicBezTo>
                <a:cubicBezTo>
                  <a:pt x="3584318" y="1921654"/>
                  <a:pt x="3483662" y="2145597"/>
                  <a:pt x="3528392" y="2271391"/>
                </a:cubicBezTo>
                <a:cubicBezTo>
                  <a:pt x="3573122" y="2397185"/>
                  <a:pt x="3519059" y="2591727"/>
                  <a:pt x="3528392" y="2769989"/>
                </a:cubicBezTo>
                <a:cubicBezTo>
                  <a:pt x="3359805" y="2792858"/>
                  <a:pt x="3223261" y="2756103"/>
                  <a:pt x="3046178" y="2769989"/>
                </a:cubicBezTo>
                <a:cubicBezTo>
                  <a:pt x="2869095" y="2783875"/>
                  <a:pt x="2685603" y="2736413"/>
                  <a:pt x="2387545" y="2769989"/>
                </a:cubicBezTo>
                <a:cubicBezTo>
                  <a:pt x="2089487" y="2803565"/>
                  <a:pt x="2089485" y="2717076"/>
                  <a:pt x="1799480" y="2769989"/>
                </a:cubicBezTo>
                <a:cubicBezTo>
                  <a:pt x="1509476" y="2822902"/>
                  <a:pt x="1401083" y="2730994"/>
                  <a:pt x="1140847" y="2769989"/>
                </a:cubicBezTo>
                <a:cubicBezTo>
                  <a:pt x="880611" y="2808984"/>
                  <a:pt x="431326" y="2767437"/>
                  <a:pt x="0" y="2769989"/>
                </a:cubicBezTo>
                <a:cubicBezTo>
                  <a:pt x="-23239" y="2648763"/>
                  <a:pt x="11327" y="2416716"/>
                  <a:pt x="0" y="2188291"/>
                </a:cubicBezTo>
                <a:cubicBezTo>
                  <a:pt x="-11327" y="1959866"/>
                  <a:pt x="19398" y="1833551"/>
                  <a:pt x="0" y="1578894"/>
                </a:cubicBezTo>
                <a:cubicBezTo>
                  <a:pt x="-19398" y="1324237"/>
                  <a:pt x="45855" y="1197916"/>
                  <a:pt x="0" y="969496"/>
                </a:cubicBezTo>
                <a:cubicBezTo>
                  <a:pt x="-45855" y="741076"/>
                  <a:pt x="54065" y="362646"/>
                  <a:pt x="0" y="0"/>
                </a:cubicBezTo>
                <a:close/>
              </a:path>
              <a:path w="3528392" h="2769989" stroke="0" extrusionOk="0">
                <a:moveTo>
                  <a:pt x="0" y="0"/>
                </a:moveTo>
                <a:cubicBezTo>
                  <a:pt x="238292" y="-12199"/>
                  <a:pt x="345290" y="29376"/>
                  <a:pt x="517497" y="0"/>
                </a:cubicBezTo>
                <a:cubicBezTo>
                  <a:pt x="689704" y="-29376"/>
                  <a:pt x="818023" y="47480"/>
                  <a:pt x="999711" y="0"/>
                </a:cubicBezTo>
                <a:cubicBezTo>
                  <a:pt x="1181399" y="-47480"/>
                  <a:pt x="1285132" y="60069"/>
                  <a:pt x="1517209" y="0"/>
                </a:cubicBezTo>
                <a:cubicBezTo>
                  <a:pt x="1749286" y="-60069"/>
                  <a:pt x="1798253" y="34387"/>
                  <a:pt x="2034706" y="0"/>
                </a:cubicBezTo>
                <a:cubicBezTo>
                  <a:pt x="2271159" y="-34387"/>
                  <a:pt x="2428468" y="11666"/>
                  <a:pt x="2693339" y="0"/>
                </a:cubicBezTo>
                <a:cubicBezTo>
                  <a:pt x="2958210" y="-11666"/>
                  <a:pt x="3284490" y="68495"/>
                  <a:pt x="3528392" y="0"/>
                </a:cubicBezTo>
                <a:cubicBezTo>
                  <a:pt x="3582213" y="162498"/>
                  <a:pt x="3488912" y="280819"/>
                  <a:pt x="3528392" y="498598"/>
                </a:cubicBezTo>
                <a:cubicBezTo>
                  <a:pt x="3567872" y="716377"/>
                  <a:pt x="3493835" y="950705"/>
                  <a:pt x="3528392" y="1080296"/>
                </a:cubicBezTo>
                <a:cubicBezTo>
                  <a:pt x="3562949" y="1209887"/>
                  <a:pt x="3495992" y="1446249"/>
                  <a:pt x="3528392" y="1634294"/>
                </a:cubicBezTo>
                <a:cubicBezTo>
                  <a:pt x="3560792" y="1822339"/>
                  <a:pt x="3487208" y="1950344"/>
                  <a:pt x="3528392" y="2160591"/>
                </a:cubicBezTo>
                <a:cubicBezTo>
                  <a:pt x="3569576" y="2370838"/>
                  <a:pt x="3470851" y="2597487"/>
                  <a:pt x="3528392" y="2769989"/>
                </a:cubicBezTo>
                <a:cubicBezTo>
                  <a:pt x="3316039" y="2832912"/>
                  <a:pt x="3193336" y="2727140"/>
                  <a:pt x="2940327" y="2769989"/>
                </a:cubicBezTo>
                <a:cubicBezTo>
                  <a:pt x="2687318" y="2812838"/>
                  <a:pt x="2454596" y="2731891"/>
                  <a:pt x="2281693" y="2769989"/>
                </a:cubicBezTo>
                <a:cubicBezTo>
                  <a:pt x="2108790" y="2808087"/>
                  <a:pt x="1981226" y="2729720"/>
                  <a:pt x="1728912" y="2769989"/>
                </a:cubicBezTo>
                <a:cubicBezTo>
                  <a:pt x="1476598" y="2810258"/>
                  <a:pt x="1427843" y="2728474"/>
                  <a:pt x="1246699" y="2769989"/>
                </a:cubicBezTo>
                <a:cubicBezTo>
                  <a:pt x="1065555" y="2811504"/>
                  <a:pt x="962363" y="2719307"/>
                  <a:pt x="729201" y="2769989"/>
                </a:cubicBezTo>
                <a:cubicBezTo>
                  <a:pt x="496039" y="2820671"/>
                  <a:pt x="277053" y="2708080"/>
                  <a:pt x="0" y="2769989"/>
                </a:cubicBezTo>
                <a:cubicBezTo>
                  <a:pt x="-21431" y="2650962"/>
                  <a:pt x="13580" y="2459557"/>
                  <a:pt x="0" y="2215991"/>
                </a:cubicBezTo>
                <a:cubicBezTo>
                  <a:pt x="-13580" y="1972425"/>
                  <a:pt x="14381" y="1869976"/>
                  <a:pt x="0" y="1634294"/>
                </a:cubicBezTo>
                <a:cubicBezTo>
                  <a:pt x="-14381" y="1398612"/>
                  <a:pt x="28077" y="1314065"/>
                  <a:pt x="0" y="1107996"/>
                </a:cubicBezTo>
                <a:cubicBezTo>
                  <a:pt x="-28077" y="901927"/>
                  <a:pt x="9472" y="861906"/>
                  <a:pt x="0" y="637097"/>
                </a:cubicBezTo>
                <a:cubicBezTo>
                  <a:pt x="-9472" y="412288"/>
                  <a:pt x="5139" y="29970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4285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/>
              <a:t>[The] fundamental concepts or properties of a system in its environment embodied in its elements, relationships, and in the principles of its design and evolution </a:t>
            </a:r>
          </a:p>
          <a:p>
            <a:pPr>
              <a:spcAft>
                <a:spcPts val="0"/>
              </a:spcAft>
            </a:pPr>
            <a:endParaRPr lang="en-US" i="1" dirty="0"/>
          </a:p>
          <a:p>
            <a:pPr>
              <a:spcAft>
                <a:spcPts val="0"/>
              </a:spcAft>
            </a:pPr>
            <a:r>
              <a:rPr lang="en-US" sz="1400" i="1" dirty="0">
                <a:latin typeface="Calibri" charset="0"/>
                <a:ea typeface="Calibri" charset="0"/>
                <a:cs typeface="Times New Roman" charset="0"/>
              </a:rPr>
              <a:t>ISO/IEC/IEEE (2011). ISO/IEC/IEEE 42010:2011, Systems and software engineering — Architecture description.</a:t>
            </a:r>
            <a:endParaRPr lang="en-US" sz="1400" i="1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8" name="Bent Arrow 7"/>
          <p:cNvSpPr/>
          <p:nvPr/>
        </p:nvSpPr>
        <p:spPr>
          <a:xfrm flipV="1">
            <a:off x="1964668" y="3545342"/>
            <a:ext cx="2088232" cy="108012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456" y="4787860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s-IS" dirty="0"/>
              <a:t>… a</a:t>
            </a:r>
            <a:r>
              <a:rPr lang="en-US" dirty="0" err="1"/>
              <a:t>pplied</a:t>
            </a:r>
            <a:r>
              <a:rPr lang="en-US" dirty="0"/>
              <a:t> to the Enterprise as a whole</a:t>
            </a:r>
          </a:p>
          <a:p>
            <a:pPr>
              <a:spcAft>
                <a:spcPts val="0"/>
              </a:spcAft>
            </a:pPr>
            <a:r>
              <a:rPr lang="en-US" dirty="0">
                <a:effectLst/>
                <a:latin typeface="Calibri" charset="0"/>
                <a:ea typeface="Calibri" charset="0"/>
                <a:cs typeface="Times New Roman" charset="0"/>
              </a:rPr>
              <a:t>(treat the whole Enterprise as a system)</a:t>
            </a:r>
          </a:p>
        </p:txBody>
      </p:sp>
      <p:sp>
        <p:nvSpPr>
          <p:cNvPr id="4" name="Bevel 3"/>
          <p:cNvSpPr/>
          <p:nvPr/>
        </p:nvSpPr>
        <p:spPr>
          <a:xfrm>
            <a:off x="4376936" y="870054"/>
            <a:ext cx="2520280" cy="1910874"/>
          </a:xfrm>
          <a:prstGeom prst="bevel">
            <a:avLst>
              <a:gd name="adj" fmla="val 73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Business Strategy</a:t>
            </a:r>
          </a:p>
        </p:txBody>
      </p:sp>
      <p:sp>
        <p:nvSpPr>
          <p:cNvPr id="12" name="Bevel 11"/>
          <p:cNvSpPr/>
          <p:nvPr/>
        </p:nvSpPr>
        <p:spPr>
          <a:xfrm>
            <a:off x="7185248" y="870054"/>
            <a:ext cx="2520280" cy="1910874"/>
          </a:xfrm>
          <a:prstGeom prst="bevel">
            <a:avLst>
              <a:gd name="adj" fmla="val 73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IT Strategy</a:t>
            </a:r>
          </a:p>
        </p:txBody>
      </p:sp>
      <p:sp>
        <p:nvSpPr>
          <p:cNvPr id="14" name="Bevel 13"/>
          <p:cNvSpPr/>
          <p:nvPr/>
        </p:nvSpPr>
        <p:spPr>
          <a:xfrm>
            <a:off x="4376936" y="2999904"/>
            <a:ext cx="2520280" cy="1910874"/>
          </a:xfrm>
          <a:prstGeom prst="bevel">
            <a:avLst>
              <a:gd name="adj" fmla="val 73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Business Infrastructure</a:t>
            </a:r>
          </a:p>
        </p:txBody>
      </p:sp>
      <p:sp>
        <p:nvSpPr>
          <p:cNvPr id="15" name="Bevel 14"/>
          <p:cNvSpPr/>
          <p:nvPr/>
        </p:nvSpPr>
        <p:spPr>
          <a:xfrm>
            <a:off x="7185248" y="2996952"/>
            <a:ext cx="2520280" cy="1910874"/>
          </a:xfrm>
          <a:prstGeom prst="bevel">
            <a:avLst>
              <a:gd name="adj" fmla="val 73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IT</a:t>
            </a:r>
          </a:p>
          <a:p>
            <a:pPr algn="ctr"/>
            <a:r>
              <a:rPr lang="en-US" sz="2400" dirty="0"/>
              <a:t>Infrastructure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22414" y="5424105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/>
              <a:t>What are the kind of elements we’d find in business and IT infrastructures?</a:t>
            </a:r>
            <a:endParaRPr lang="en-US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2065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RizCDI3sCkiGOfdTrEEhRg"/>
</p:tagLst>
</file>

<file path=ppt/theme/theme1.xml><?xml version="1.0" encoding="utf-8"?>
<a:theme xmlns:a="http://schemas.openxmlformats.org/drawingml/2006/main" name="AppsUK_PPT_Mar_12_Final">
  <a:themeElements>
    <a:clrScheme name="Capgemini Palette">
      <a:dk1>
        <a:srgbClr val="000000"/>
      </a:dk1>
      <a:lt1>
        <a:srgbClr val="FFFFFF"/>
      </a:lt1>
      <a:dk2>
        <a:srgbClr val="009BCC"/>
      </a:dk2>
      <a:lt2>
        <a:srgbClr val="FFFFFF"/>
      </a:lt2>
      <a:accent1>
        <a:srgbClr val="FFBC1D"/>
      </a:accent1>
      <a:accent2>
        <a:srgbClr val="E65A0F"/>
      </a:accent2>
      <a:accent3>
        <a:srgbClr val="C8C500"/>
      </a:accent3>
      <a:accent4>
        <a:srgbClr val="C42F36"/>
      </a:accent4>
      <a:accent5>
        <a:srgbClr val="B4DFEE"/>
      </a:accent5>
      <a:accent6>
        <a:srgbClr val="E65A0F"/>
      </a:accent6>
      <a:hlink>
        <a:srgbClr val="4D740F"/>
      </a:hlink>
      <a:folHlink>
        <a:srgbClr val="C42F36"/>
      </a:folHlink>
    </a:clrScheme>
    <a:fontScheme name="Capgemini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Capgemini Palette">
      <a:dk1>
        <a:srgbClr val="000000"/>
      </a:dk1>
      <a:lt1>
        <a:srgbClr val="FFFFFF"/>
      </a:lt1>
      <a:dk2>
        <a:srgbClr val="009BCC"/>
      </a:dk2>
      <a:lt2>
        <a:srgbClr val="FFFFFF"/>
      </a:lt2>
      <a:accent1>
        <a:srgbClr val="FFBC1D"/>
      </a:accent1>
      <a:accent2>
        <a:srgbClr val="E65A0F"/>
      </a:accent2>
      <a:accent3>
        <a:srgbClr val="C8C500"/>
      </a:accent3>
      <a:accent4>
        <a:srgbClr val="C42F36"/>
      </a:accent4>
      <a:accent5>
        <a:srgbClr val="B4DFEE"/>
      </a:accent5>
      <a:accent6>
        <a:srgbClr val="E65A0F"/>
      </a:accent6>
      <a:hlink>
        <a:srgbClr val="4D740F"/>
      </a:hlink>
      <a:folHlink>
        <a:srgbClr val="C42F36"/>
      </a:folHlink>
    </a:clrScheme>
    <a:fontScheme name="Capgemini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pgemini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pgemini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ABC1C3EF6F444F94BB909C4FA6F027" ma:contentTypeVersion="2" ma:contentTypeDescription="Create a new document." ma:contentTypeScope="" ma:versionID="ba60f20a825c21de43ecc214e72544b5">
  <xsd:schema xmlns:xsd="http://www.w3.org/2001/XMLSchema" xmlns:xs="http://www.w3.org/2001/XMLSchema" xmlns:p="http://schemas.microsoft.com/office/2006/metadata/properties" xmlns:ns2="f74600fc-b22f-4bcc-9458-37e16e43f0e0" targetNamespace="http://schemas.microsoft.com/office/2006/metadata/properties" ma:root="true" ma:fieldsID="0d68cc2050196947b3808587159247de" ns2:_="">
    <xsd:import namespace="f74600fc-b22f-4bcc-9458-37e16e43f0e0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Archi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4600fc-b22f-4bcc-9458-37e16e43f0e0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format="Dropdown" ma:internalName="Category">
      <xsd:simpleType>
        <xsd:union memberTypes="dms:Text">
          <xsd:simpleType>
            <xsd:restriction base="dms:Choice">
              <xsd:enumeration value="General"/>
              <xsd:enumeration value="Team Brief"/>
            </xsd:restriction>
          </xsd:simpleType>
        </xsd:union>
      </xsd:simpleType>
    </xsd:element>
    <xsd:element name="Archive" ma:index="9" nillable="true" ma:displayName="Archive" ma:default="0" ma:internalName="Archiv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Category xmlns="f74600fc-b22f-4bcc-9458-37e16e43f0e0">Team Brief</Category>
    <Archive xmlns="f74600fc-b22f-4bcc-9458-37e16e43f0e0">false</Archive>
  </documentManagement>
</p:properties>
</file>

<file path=customXml/itemProps1.xml><?xml version="1.0" encoding="utf-8"?>
<ds:datastoreItem xmlns:ds="http://schemas.openxmlformats.org/officeDocument/2006/customXml" ds:itemID="{EB0BF64C-4C21-474D-B14A-36AFD2D2CB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4600fc-b22f-4bcc-9458-37e16e43f0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128B94-E762-4FFF-805A-013AE22AB2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404E3F-C102-453A-8821-9B6DC7605F8B}">
  <ds:schemaRefs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f74600fc-b22f-4bcc-9458-37e16e43f0e0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AppsUK_PPT_Mar_12_Final</Template>
  <TotalTime>5507</TotalTime>
  <Words>1846</Words>
  <Application>Microsoft Office PowerPoint</Application>
  <PresentationFormat>A4 Paper (210x297 mm)</PresentationFormat>
  <Paragraphs>316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Arial Narrow</vt:lpstr>
      <vt:lpstr>Berlin Sans FB</vt:lpstr>
      <vt:lpstr>Calibri</vt:lpstr>
      <vt:lpstr>Courier New</vt:lpstr>
      <vt:lpstr>Wingdings</vt:lpstr>
      <vt:lpstr>AppsUK_PPT_Mar_12_Final</vt:lpstr>
      <vt:lpstr>Conception personnalisée</vt:lpstr>
      <vt:lpstr>PowerPoint Presentation</vt:lpstr>
      <vt:lpstr>Introduction</vt:lpstr>
      <vt:lpstr>What I do for fun (I get bored easily)</vt:lpstr>
      <vt:lpstr>What is a Model?</vt:lpstr>
      <vt:lpstr>What is a Model?</vt:lpstr>
      <vt:lpstr>Why are Models Useful?</vt:lpstr>
      <vt:lpstr>What is a Enterprise (Business)?</vt:lpstr>
      <vt:lpstr>PowerPoint Presentation</vt:lpstr>
      <vt:lpstr>What is Enterprise Architecture?</vt:lpstr>
      <vt:lpstr>What is an Enterprise Architecture Framework?</vt:lpstr>
      <vt:lpstr>Entities – Standard Language for our elements</vt:lpstr>
      <vt:lpstr>PowerPoint Presentation</vt:lpstr>
      <vt:lpstr>Picking Metamodels</vt:lpstr>
      <vt:lpstr>PowerPoint Presentation</vt:lpstr>
      <vt:lpstr>PowerPoint Presentation</vt:lpstr>
      <vt:lpstr>PowerPoint Presentation</vt:lpstr>
      <vt:lpstr>A bespoke metamodel (used with many clients)</vt:lpstr>
      <vt:lpstr>Looking for Application Duplication</vt:lpstr>
      <vt:lpstr>Visualising the Extent of Application Duplication</vt:lpstr>
      <vt:lpstr>Looking for Information Duplication</vt:lpstr>
      <vt:lpstr>Visualising the Extent of Information Duplication (1)</vt:lpstr>
      <vt:lpstr>A bespoke metamodel (used with many clients)</vt:lpstr>
      <vt:lpstr>Visualising Business Risk from Obsolete Technology</vt:lpstr>
      <vt:lpstr>One-off vs. Sustainable EA modelling</vt:lpstr>
      <vt:lpstr>In closing</vt:lpstr>
      <vt:lpstr>For more information</vt:lpstr>
      <vt:lpstr>Spare Slides</vt:lpstr>
      <vt:lpstr>Architecture Analysis – Entity Metamodels</vt:lpstr>
      <vt:lpstr>Entity (Content) Metamodel - IAF</vt:lpstr>
      <vt:lpstr>Entity (Content) Metamodel - NAF</vt:lpstr>
      <vt:lpstr>Entity (Content) Metamodel - Archimate</vt:lpstr>
      <vt:lpstr>Entity (Content) Metamodel - BTC</vt:lpstr>
      <vt:lpstr>Entity (Content) Metamodel - TOGAF</vt:lpstr>
      <vt:lpstr>Visualising the Extent of Information Duplication (2)</vt:lpstr>
      <vt:lpstr>Why do the modelling?</vt:lpstr>
      <vt:lpstr>                                                    … with Office Tools…</vt:lpstr>
      <vt:lpstr>… with Enterprise Modelling …</vt:lpstr>
    </vt:vector>
  </TitlesOfParts>
  <Company>Capgemini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cspence</dc:creator>
  <cp:lastModifiedBy>Vaughan Michell</cp:lastModifiedBy>
  <cp:revision>97</cp:revision>
  <dcterms:created xsi:type="dcterms:W3CDTF">2014-04-01T10:18:20Z</dcterms:created>
  <dcterms:modified xsi:type="dcterms:W3CDTF">2021-03-03T11:02:27Z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0x010100FCABC1C3EF6F444F94BB909C4FA6F027</vt:lpwstr>
  </property>
</Properties>
</file>