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69" r:id="rId5"/>
    <p:sldId id="270" r:id="rId6"/>
    <p:sldId id="271" r:id="rId7"/>
    <p:sldId id="272" r:id="rId8"/>
    <p:sldId id="273" r:id="rId9"/>
    <p:sldId id="259" r:id="rId10"/>
    <p:sldId id="260" r:id="rId11"/>
    <p:sldId id="262" r:id="rId12"/>
    <p:sldId id="267" r:id="rId13"/>
    <p:sldId id="265" r:id="rId14"/>
    <p:sldId id="266"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42" autoAdjust="0"/>
  </p:normalViewPr>
  <p:slideViewPr>
    <p:cSldViewPr snapToGrid="0">
      <p:cViewPr varScale="1">
        <p:scale>
          <a:sx n="69" d="100"/>
          <a:sy n="69" d="100"/>
        </p:scale>
        <p:origin x="123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F7579-73E1-4168-B673-4E9504DBA2D1}"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93B1D-A4C2-4C29-978F-19337D3C05B3}" type="slidenum">
              <a:rPr lang="en-US" smtClean="0"/>
              <a:t>‹#›</a:t>
            </a:fld>
            <a:endParaRPr lang="en-US"/>
          </a:p>
        </p:txBody>
      </p:sp>
    </p:spTree>
    <p:extLst>
      <p:ext uri="{BB962C8B-B14F-4D97-AF65-F5344CB8AC3E}">
        <p14:creationId xmlns:p14="http://schemas.microsoft.com/office/powerpoint/2010/main" val="137235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ytimes.com/2021/05/12/business/amazon-taxes-european-union.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businesswire.com/news/home/20210429006037/en/Amazon.com-Announces-First-Quarter-Result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martinsights.com/digital-marketing-strategy/race-a-practical-framework-to-improve-your-digital-market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ellerapp.com/blog/amazon-a10-algorithm-updat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boutamazon.co.uk/uk-investment/our-miss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ailthru.com/marketing-blog/clothing-convenience-consumers-amazon-appare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of Amazon revenues lie outside the U.S. </a:t>
            </a:r>
          </a:p>
          <a:p>
            <a:r>
              <a:rPr lang="en-US" dirty="0"/>
              <a:t>Half of all Amazon book sales are digital , creating growth where most competitors have stagnated and declined </a:t>
            </a:r>
          </a:p>
          <a:p>
            <a:r>
              <a:rPr lang="en-US" dirty="0"/>
              <a:t>Amazon developed game-changing technology and capabilities allowing it to do what customers wanted. Some examples are:</a:t>
            </a:r>
          </a:p>
          <a:p>
            <a:pPr lvl="1"/>
            <a:r>
              <a:rPr lang="en-US" dirty="0"/>
              <a:t>Kindle</a:t>
            </a:r>
          </a:p>
          <a:p>
            <a:pPr lvl="1"/>
            <a:r>
              <a:rPr lang="en-US" dirty="0"/>
              <a:t>Drone Delivery Service</a:t>
            </a:r>
          </a:p>
          <a:p>
            <a:pPr lvl="1"/>
            <a:r>
              <a:rPr lang="en-US" dirty="0"/>
              <a:t>Online films and media, etc. </a:t>
            </a:r>
          </a:p>
          <a:p>
            <a:endParaRPr lang="en-PK" dirty="0"/>
          </a:p>
        </p:txBody>
      </p:sp>
      <p:sp>
        <p:nvSpPr>
          <p:cNvPr id="4" name="Slide Number Placeholder 3"/>
          <p:cNvSpPr>
            <a:spLocks noGrp="1"/>
          </p:cNvSpPr>
          <p:nvPr>
            <p:ph type="sldNum" sz="quarter" idx="5"/>
          </p:nvPr>
        </p:nvSpPr>
        <p:spPr/>
        <p:txBody>
          <a:bodyPr/>
          <a:lstStyle/>
          <a:p>
            <a:fld id="{BBD93B1D-A4C2-4C29-978F-19337D3C05B3}" type="slidenum">
              <a:rPr lang="en-US" smtClean="0"/>
              <a:t>3</a:t>
            </a:fld>
            <a:endParaRPr lang="en-US"/>
          </a:p>
        </p:txBody>
      </p:sp>
    </p:spTree>
    <p:extLst>
      <p:ext uri="{BB962C8B-B14F-4D97-AF65-F5344CB8AC3E}">
        <p14:creationId xmlns:p14="http://schemas.microsoft.com/office/powerpoint/2010/main" val="2213763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i="0" dirty="0">
                <a:solidFill>
                  <a:srgbClr val="121212"/>
                </a:solidFill>
                <a:effectLst/>
                <a:latin typeface="GuardianTextEgyptian"/>
              </a:rPr>
              <a:t>Covid-19 may have knocked the sales and profits of many businesses, but Amazon was a standout pandemic winner, notching up millions of new recruits who turned to online streaming and shopping while shielding at home.</a:t>
            </a:r>
          </a:p>
          <a:p>
            <a:pPr eaLnBrk="1" hangingPunct="1">
              <a:spcBef>
                <a:spcPct val="0"/>
              </a:spcBef>
            </a:pPr>
            <a:endParaRPr lang="en-US" altLang="en-US" dirty="0">
              <a:ea typeface="ＭＳ Ｐゴシック" panose="020B0600070205080204" pitchFamily="34" charset="-128"/>
            </a:endParaRPr>
          </a:p>
          <a:p>
            <a:pPr algn="l" fontAlgn="base"/>
            <a:r>
              <a:rPr lang="en-US" b="0" i="0" dirty="0">
                <a:effectLst/>
                <a:latin typeface="nyt-imperial"/>
              </a:rPr>
              <a:t>With the pandemic shifting sales online and consumers flush with stimulus checks, </a:t>
            </a:r>
            <a:r>
              <a:rPr lang="en-US" b="0" i="0" dirty="0">
                <a:effectLst/>
                <a:latin typeface="nyt-imperial"/>
                <a:hlinkClick r:id="rId3"/>
              </a:rPr>
              <a:t>Amazon</a:t>
            </a:r>
            <a:r>
              <a:rPr lang="en-US" b="0" i="0" dirty="0">
                <a:effectLst/>
                <a:latin typeface="nyt-imperial"/>
              </a:rPr>
              <a:t> on Thursday </a:t>
            </a:r>
            <a:r>
              <a:rPr lang="en-US" b="0" i="0" dirty="0">
                <a:effectLst/>
                <a:latin typeface="nyt-imperial"/>
                <a:hlinkClick r:id="rId4"/>
              </a:rPr>
              <a:t>reported</a:t>
            </a:r>
            <a:r>
              <a:rPr lang="en-US" b="0" i="0" dirty="0">
                <a:effectLst/>
                <a:latin typeface="nyt-imperial"/>
              </a:rPr>
              <a:t> $108.5 billion in sales in the first three months of the year, up 44 percent from a year earlier. It also posted $8.1 billion in profit, an increase of 220 percent from the same period last year.</a:t>
            </a:r>
          </a:p>
          <a:p>
            <a:pPr algn="l" fontAlgn="base"/>
            <a:r>
              <a:rPr lang="en-US" b="0" i="0" dirty="0">
                <a:effectLst/>
                <a:latin typeface="nyt-imperial"/>
              </a:rPr>
              <a:t>The first-quarter results surpassed Wall Street’s expectations. Shares were up as much as 5 percent in aftermarket trading.</a:t>
            </a:r>
          </a:p>
          <a:p>
            <a:pPr algn="l" fontAlgn="base"/>
            <a:r>
              <a:rPr lang="en-US" b="0" i="0" dirty="0">
                <a:effectLst/>
                <a:latin typeface="nyt-imperial"/>
              </a:rPr>
              <a:t>The most profitable parts of Amazon’s retail business boomed. Revenue from merchants listing items on its website and using its warehouses was up 64 percent, to $23.7 billion. Its “other” business segment, which is largely its lucrative advertising business, increased 77 percent, to almost $7 billion.</a:t>
            </a:r>
          </a:p>
          <a:p>
            <a:pPr algn="l" fontAlgn="base"/>
            <a:r>
              <a:rPr lang="en-US" b="0" i="0" dirty="0">
                <a:effectLst/>
                <a:latin typeface="nyt-imperial"/>
              </a:rPr>
              <a:t>Amazon previously disclosed that 200 million people pay for Prime memberships, and subscription revenue for that service and others reached almost $7.6 billion in the quarter. In addition to paying Amazon $119 a year or $12.99 a month for free shipping and other perks, households with Prime memberships typically spend $3,000 a year on Amazon, more than twice what households without the membership spend</a:t>
            </a:r>
            <a:r>
              <a:rPr lang="en-US" b="0" i="0" dirty="0">
                <a:effectLst/>
                <a:latin typeface="nyt-imperial"/>
                <a:ea typeface="ＭＳ Ｐゴシック" panose="020B0600070205080204" pitchFamily="34" charset="-128"/>
              </a:rPr>
              <a:t>.</a:t>
            </a:r>
            <a:endParaRPr lang="en-US" b="0" i="0" dirty="0">
              <a:effectLst/>
              <a:latin typeface="nyt-imperial"/>
            </a:endParaRPr>
          </a:p>
        </p:txBody>
      </p:sp>
      <p:sp>
        <p:nvSpPr>
          <p:cNvPr id="6451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ECE0991-5936-4CB6-A14A-891B8C4B8B98}" type="slidenum">
              <a:rPr lang="en-US" altLang="en-US" sz="1200">
                <a:latin typeface="Calibri" panose="020F0502020204030204" pitchFamily="34" charset="0"/>
              </a:rPr>
              <a:pPr eaLnBrk="1" hangingPunct="1"/>
              <a:t>12</a:t>
            </a:fld>
            <a:endParaRPr lang="en-US" altLang="en-US" sz="1200">
              <a:latin typeface="Calibri" panose="020F0502020204030204" pitchFamily="34" charset="0"/>
            </a:endParaRPr>
          </a:p>
        </p:txBody>
      </p:sp>
    </p:spTree>
    <p:extLst>
      <p:ext uri="{BB962C8B-B14F-4D97-AF65-F5344CB8AC3E}">
        <p14:creationId xmlns:p14="http://schemas.microsoft.com/office/powerpoint/2010/main" val="3142041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Amazon has been one of the largest and most extensive online stores and retailers that have been ahead of all their competitors in introducing and efficiently implementing innovative and highly secure business solutions and services online. Amazon has been the very first online company that successfully implemented and integrated the cloud computing services and solutions within their online business infrastructure, giving a new dimension and enhancement to the field of e-commerce. </a:t>
            </a:r>
          </a:p>
          <a:p>
            <a:endParaRPr lang="en-US" sz="1800" dirty="0">
              <a:effectLst/>
              <a:latin typeface="Calibri" panose="020F0502020204030204" pitchFamily="34" charset="0"/>
              <a:cs typeface="Times New Roman" panose="02020603050405020304" pitchFamily="18" charset="0"/>
            </a:endParaRPr>
          </a:p>
          <a:p>
            <a:pPr>
              <a:lnSpc>
                <a:spcPct val="200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Amazon was further followed by Google, eBay and Netflix. These companies also introduced specific cloud services that revolutionized the e-commerce domain. However, it was amazon that was the trend setter in this domain and is still keenly introducing innovative and highly efficient services that have created new trends for e-commerce infrastructure and trends.</a:t>
            </a:r>
            <a:endParaRPr lang="en-P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Amazon is an e-commerce company that has been serving its clients since 1995. Now it has followers, buyers and consumers all over the world. And their services are no more limited to selling products. Now they also offer business solutions and platforms for small and medium business through their revolutionary services i.e. AWS and EC2 that have been introduced recently. AWS is specifically focused on providing specific APIs that can be used for the provision of mechanical Turk services. It also offers Saleable DNS services through Amazon Route 53. </a:t>
            </a:r>
            <a:endParaRPr lang="en-P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PK" dirty="0"/>
          </a:p>
        </p:txBody>
      </p:sp>
      <p:sp>
        <p:nvSpPr>
          <p:cNvPr id="4" name="Slide Number Placeholder 3"/>
          <p:cNvSpPr>
            <a:spLocks noGrp="1"/>
          </p:cNvSpPr>
          <p:nvPr>
            <p:ph type="sldNum" sz="quarter" idx="5"/>
          </p:nvPr>
        </p:nvSpPr>
        <p:spPr/>
        <p:txBody>
          <a:bodyPr/>
          <a:lstStyle/>
          <a:p>
            <a:fld id="{BBD93B1D-A4C2-4C29-978F-19337D3C05B3}" type="slidenum">
              <a:rPr lang="en-US" smtClean="0"/>
              <a:t>13</a:t>
            </a:fld>
            <a:endParaRPr lang="en-US"/>
          </a:p>
        </p:txBody>
      </p:sp>
    </p:spTree>
    <p:extLst>
      <p:ext uri="{BB962C8B-B14F-4D97-AF65-F5344CB8AC3E}">
        <p14:creationId xmlns:p14="http://schemas.microsoft.com/office/powerpoint/2010/main" val="1464077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Amazon is known as the pioneer in Online sales and marketing as well as in providing the virtual business platforms by harvesting the power of cloud computing. Amazon has carefully set its standards so high that they are referenced as market standards for other competitors in the same domain. Amazon is majorly compared to Craigslist and e-bay when it comes to e-commerce technology and strategies, other than that it is also being compared to internet giants such as Google, Microsoft Azure, etc. </a:t>
            </a:r>
            <a:endParaRPr lang="en-P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Amazon has one of the most comprehensive and easy to understand layout for the website as compared to E-Bay and Craigslist. Amazon’s main page gives an exact idea to the visitor about the nature of services being offered, what can be expected out from the website and variety of services that can be used through Amazon’s platforms. Parts of main page are dedicated to different aspects of overall objectives of amazon. For instance, the first page shows a gadget for most favorite sales, new products, Amazon Kindle, and a suggestion gadget for your possible interested products. This is done by parsing our search histories over interne. Amazon has excelled in this technology along with Google. Amazon deploys a fully featured e-commerce business management system with inventory management, customer management, and information management tools. Other than that Amazon also offers a detailed and very intelligent bot to keep track of what consumer was looking and viewing on the website as well as on rest of the internet. The suggestions of products are immediately presented based on this data that helps in enhancing sale opportunities for the Amazon. </a:t>
            </a:r>
            <a:endParaRPr lang="en-P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PK" dirty="0"/>
          </a:p>
        </p:txBody>
      </p:sp>
      <p:sp>
        <p:nvSpPr>
          <p:cNvPr id="4" name="Slide Number Placeholder 3"/>
          <p:cNvSpPr>
            <a:spLocks noGrp="1"/>
          </p:cNvSpPr>
          <p:nvPr>
            <p:ph type="sldNum" sz="quarter" idx="5"/>
          </p:nvPr>
        </p:nvSpPr>
        <p:spPr/>
        <p:txBody>
          <a:bodyPr/>
          <a:lstStyle/>
          <a:p>
            <a:fld id="{BBD93B1D-A4C2-4C29-978F-19337D3C05B3}" type="slidenum">
              <a:rPr lang="en-US" smtClean="0"/>
              <a:t>14</a:t>
            </a:fld>
            <a:endParaRPr lang="en-US"/>
          </a:p>
        </p:txBody>
      </p:sp>
    </p:spTree>
    <p:extLst>
      <p:ext uri="{BB962C8B-B14F-4D97-AF65-F5344CB8AC3E}">
        <p14:creationId xmlns:p14="http://schemas.microsoft.com/office/powerpoint/2010/main" val="285295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0" dirty="0">
                <a:solidFill>
                  <a:srgbClr val="212529"/>
                </a:solidFill>
                <a:effectLst/>
                <a:latin typeface="Helvetica" panose="020B0604020202020204" pitchFamily="34" charset="0"/>
              </a:rPr>
              <a:t>1. Offering the widest range of products</a:t>
            </a:r>
            <a:r>
              <a:rPr lang="en-US" b="0" i="0" dirty="0">
                <a:solidFill>
                  <a:srgbClr val="212529"/>
                </a:solidFill>
                <a:effectLst/>
                <a:latin typeface="Helvetica" panose="020B0604020202020204" pitchFamily="34" charset="0"/>
              </a:rPr>
              <a:t>. The largest internet retailer in the world by revenue offers hundreds of millions of products. The wide range of product it offers has earned the online retailer the moniker The Everything Store.</a:t>
            </a:r>
          </a:p>
          <a:p>
            <a:pPr algn="just"/>
            <a:r>
              <a:rPr lang="en-US" b="1" i="0" dirty="0">
                <a:solidFill>
                  <a:srgbClr val="212529"/>
                </a:solidFill>
                <a:effectLst/>
                <a:latin typeface="Helvetica" panose="020B0604020202020204" pitchFamily="34" charset="0"/>
              </a:rPr>
              <a:t>2. Using customer-friendly interface</a:t>
            </a:r>
            <a:r>
              <a:rPr lang="en-US" b="0" i="0" dirty="0">
                <a:solidFill>
                  <a:srgbClr val="212529"/>
                </a:solidFill>
                <a:effectLst/>
                <a:latin typeface="Helvetica" panose="020B0604020202020204" pitchFamily="34" charset="0"/>
              </a:rPr>
              <a:t>. The tech giant has an advanced interface that integrates personalized recommendations and recent browsing history, among others. Ever-improving user interface is the result of the company’s focus to become Earth’s most customer-centric company.</a:t>
            </a:r>
          </a:p>
          <a:p>
            <a:pPr algn="just"/>
            <a:r>
              <a:rPr lang="en-US" b="1" i="0" dirty="0">
                <a:solidFill>
                  <a:srgbClr val="212529"/>
                </a:solidFill>
                <a:effectLst/>
                <a:latin typeface="Helvetica" panose="020B0604020202020204" pitchFamily="34" charset="0"/>
              </a:rPr>
              <a:t>3. Scaling easily from small to large</a:t>
            </a:r>
            <a:r>
              <a:rPr lang="en-US" b="0" i="0" dirty="0">
                <a:solidFill>
                  <a:srgbClr val="212529"/>
                </a:solidFill>
                <a:effectLst/>
                <a:latin typeface="Helvetica" panose="020B0604020202020204" pitchFamily="34" charset="0"/>
              </a:rPr>
              <a:t>. The e-commerce and cloud computing company has experience and competence in scaling from small to large. This factor plays in instrumental role exploring new business segments. Scaling from small to large has allowed the online retail behemoth do disrupt increasing ranges of industries such as retail, transportation, entertainment and now industrial distribution.</a:t>
            </a:r>
          </a:p>
          <a:p>
            <a:pPr algn="just"/>
            <a:r>
              <a:rPr lang="en-US" b="1" i="0" dirty="0">
                <a:solidFill>
                  <a:srgbClr val="212529"/>
                </a:solidFill>
                <a:effectLst/>
                <a:latin typeface="Helvetica" panose="020B0604020202020204" pitchFamily="34" charset="0"/>
              </a:rPr>
              <a:t>4. Exploiting affiliate products and resources</a:t>
            </a:r>
            <a:r>
              <a:rPr lang="en-US" b="0" i="0" dirty="0">
                <a:solidFill>
                  <a:srgbClr val="212529"/>
                </a:solidFill>
                <a:effectLst/>
                <a:latin typeface="Helvetica" panose="020B0604020202020204" pitchFamily="34" charset="0"/>
              </a:rPr>
              <a:t>. Up to date, the tech giant has taken a full advantage of affiliate programs, products and resources to contribute to the bottom line of the business.</a:t>
            </a:r>
          </a:p>
          <a:p>
            <a:endParaRPr lang="en-PK" dirty="0"/>
          </a:p>
        </p:txBody>
      </p:sp>
      <p:sp>
        <p:nvSpPr>
          <p:cNvPr id="4" name="Slide Number Placeholder 3"/>
          <p:cNvSpPr>
            <a:spLocks noGrp="1"/>
          </p:cNvSpPr>
          <p:nvPr>
            <p:ph type="sldNum" sz="quarter" idx="5"/>
          </p:nvPr>
        </p:nvSpPr>
        <p:spPr/>
        <p:txBody>
          <a:bodyPr/>
          <a:lstStyle/>
          <a:p>
            <a:fld id="{BBD93B1D-A4C2-4C29-978F-19337D3C05B3}" type="slidenum">
              <a:rPr lang="en-US" smtClean="0"/>
              <a:t>4</a:t>
            </a:fld>
            <a:endParaRPr lang="en-US"/>
          </a:p>
        </p:txBody>
      </p:sp>
    </p:spTree>
    <p:extLst>
      <p:ext uri="{BB962C8B-B14F-4D97-AF65-F5344CB8AC3E}">
        <p14:creationId xmlns:p14="http://schemas.microsoft.com/office/powerpoint/2010/main" val="323862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95959"/>
                </a:solidFill>
                <a:effectLst/>
                <a:latin typeface="Helvetica" panose="020B0604020202020204" pitchFamily="34" charset="0"/>
              </a:rPr>
              <a:t>We can also learn from their digital marketing strategy, since they use digital marketing efficiently across all customer communications touchpoints in our </a:t>
            </a:r>
            <a:r>
              <a:rPr lang="en-US" b="0" i="0" u="sng" dirty="0">
                <a:solidFill>
                  <a:srgbClr val="026BAC"/>
                </a:solidFill>
                <a:effectLst/>
                <a:latin typeface="Helvetica" panose="020B0604020202020204" pitchFamily="34" charset="0"/>
                <a:hlinkClick r:id="rId3"/>
              </a:rPr>
              <a:t>RACE Framework</a:t>
            </a:r>
            <a:r>
              <a:rPr lang="en-US" b="0" i="0" dirty="0">
                <a:solidFill>
                  <a:srgbClr val="595959"/>
                </a:solidFill>
                <a:effectLst/>
                <a:latin typeface="Helvetica" panose="020B0604020202020204" pitchFamily="34" charset="0"/>
              </a:rPr>
              <a:t>:</a:t>
            </a:r>
          </a:p>
          <a:p>
            <a:pPr algn="l">
              <a:buFont typeface="Arial" panose="020B0604020202020204" pitchFamily="34" charset="0"/>
              <a:buChar char="•"/>
            </a:pPr>
            <a:r>
              <a:rPr lang="en-US" b="1" i="0" dirty="0">
                <a:solidFill>
                  <a:srgbClr val="595959"/>
                </a:solidFill>
                <a:effectLst/>
                <a:latin typeface="Helvetica" panose="020B0604020202020204" pitchFamily="34" charset="0"/>
              </a:rPr>
              <a:t>Reach</a:t>
            </a:r>
            <a:r>
              <a:rPr lang="en-US" b="0" i="0" dirty="0">
                <a:solidFill>
                  <a:srgbClr val="595959"/>
                </a:solidFill>
                <a:effectLst/>
                <a:latin typeface="Helvetica" panose="020B0604020202020204" pitchFamily="34" charset="0"/>
              </a:rPr>
              <a:t>: Amazon's initial business growth based on a detailed approach to SEO and AdWords targeting millions of keywords.</a:t>
            </a:r>
          </a:p>
          <a:p>
            <a:pPr algn="l">
              <a:buFont typeface="Arial" panose="020B0604020202020204" pitchFamily="34" charset="0"/>
              <a:buChar char="•"/>
            </a:pPr>
            <a:r>
              <a:rPr lang="en-US" b="1" i="0" dirty="0">
                <a:solidFill>
                  <a:srgbClr val="595959"/>
                </a:solidFill>
                <a:effectLst/>
                <a:latin typeface="Helvetica" panose="020B0604020202020204" pitchFamily="34" charset="0"/>
              </a:rPr>
              <a:t>Act</a:t>
            </a:r>
            <a:r>
              <a:rPr lang="en-US" b="0" i="0" dirty="0">
                <a:solidFill>
                  <a:srgbClr val="595959"/>
                </a:solidFill>
                <a:effectLst/>
                <a:latin typeface="Helvetica" panose="020B0604020202020204" pitchFamily="34" charset="0"/>
              </a:rPr>
              <a:t>: Creating clear and simple experiences through testing and learning.</a:t>
            </a:r>
          </a:p>
          <a:p>
            <a:pPr algn="l">
              <a:buFont typeface="Arial" panose="020B0604020202020204" pitchFamily="34" charset="0"/>
              <a:buChar char="•"/>
            </a:pPr>
            <a:r>
              <a:rPr lang="en-US" b="1" i="0" dirty="0">
                <a:solidFill>
                  <a:srgbClr val="595959"/>
                </a:solidFill>
                <a:effectLst/>
                <a:latin typeface="Helvetica" panose="020B0604020202020204" pitchFamily="34" charset="0"/>
              </a:rPr>
              <a:t>Convert</a:t>
            </a:r>
            <a:r>
              <a:rPr lang="en-US" b="0" i="0" dirty="0">
                <a:solidFill>
                  <a:srgbClr val="595959"/>
                </a:solidFill>
                <a:effectLst/>
                <a:latin typeface="Helvetica" panose="020B0604020202020204" pitchFamily="34" charset="0"/>
              </a:rPr>
              <a:t>: Using personalization to make relevant recommendations and a clear checkout process that many now imitate.</a:t>
            </a:r>
          </a:p>
          <a:p>
            <a:pPr algn="l">
              <a:buFont typeface="Arial" panose="020B0604020202020204" pitchFamily="34" charset="0"/>
              <a:buChar char="•"/>
            </a:pPr>
            <a:r>
              <a:rPr lang="en-US" b="1" i="0" dirty="0">
                <a:solidFill>
                  <a:srgbClr val="595959"/>
                </a:solidFill>
                <a:effectLst/>
                <a:latin typeface="Helvetica" panose="020B0604020202020204" pitchFamily="34" charset="0"/>
              </a:rPr>
              <a:t>Engage</a:t>
            </a:r>
            <a:r>
              <a:rPr lang="en-US" b="0" i="0" dirty="0">
                <a:solidFill>
                  <a:srgbClr val="595959"/>
                </a:solidFill>
                <a:effectLst/>
                <a:latin typeface="Helvetica" panose="020B0604020202020204" pitchFamily="34" charset="0"/>
              </a:rPr>
              <a:t>: Amazon's customer-centric culture delights customers and keeps them coming back for more.</a:t>
            </a:r>
          </a:p>
          <a:p>
            <a:endParaRPr lang="en-PK" dirty="0"/>
          </a:p>
        </p:txBody>
      </p:sp>
      <p:sp>
        <p:nvSpPr>
          <p:cNvPr id="4" name="Slide Number Placeholder 3"/>
          <p:cNvSpPr>
            <a:spLocks noGrp="1"/>
          </p:cNvSpPr>
          <p:nvPr>
            <p:ph type="sldNum" sz="quarter" idx="5"/>
          </p:nvPr>
        </p:nvSpPr>
        <p:spPr/>
        <p:txBody>
          <a:bodyPr/>
          <a:lstStyle/>
          <a:p>
            <a:fld id="{BBD93B1D-A4C2-4C29-978F-19337D3C05B3}" type="slidenum">
              <a:rPr lang="en-US" smtClean="0"/>
              <a:t>5</a:t>
            </a:fld>
            <a:endParaRPr lang="en-US"/>
          </a:p>
        </p:txBody>
      </p:sp>
    </p:spTree>
    <p:extLst>
      <p:ext uri="{BB962C8B-B14F-4D97-AF65-F5344CB8AC3E}">
        <p14:creationId xmlns:p14="http://schemas.microsoft.com/office/powerpoint/2010/main" val="81180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95959"/>
                </a:solidFill>
                <a:effectLst/>
                <a:latin typeface="Helvetica" panose="020B0604020202020204" pitchFamily="34" charset="0"/>
              </a:rPr>
              <a:t>Amazon defines what it refers to as three consumer sets customers, seller customers and developer customers.</a:t>
            </a:r>
          </a:p>
          <a:p>
            <a:pPr algn="l"/>
            <a:r>
              <a:rPr lang="en-US" b="0" i="0" dirty="0">
                <a:solidFill>
                  <a:srgbClr val="595959"/>
                </a:solidFill>
                <a:effectLst/>
                <a:latin typeface="Helvetica" panose="020B0604020202020204" pitchFamily="34" charset="0"/>
              </a:rPr>
              <a:t>There are over 76 million customer accounts, but just 1.3 million active seller customers in it’s marketplaces and Amazon is seeking to increase this. Amazon is unusual for a retailer in that it identifies “developer customers” who use its Amazon Web Services, which provides access to technology infrastructure such as hosting that developers can use to develop their own web services.</a:t>
            </a:r>
          </a:p>
          <a:p>
            <a:pPr algn="l"/>
            <a:r>
              <a:rPr lang="en-US" b="0" i="0" dirty="0">
                <a:solidFill>
                  <a:srgbClr val="595959"/>
                </a:solidFill>
                <a:effectLst/>
                <a:latin typeface="Helvetica" panose="020B0604020202020204" pitchFamily="34" charset="0"/>
              </a:rPr>
              <a:t>Members are also encouraged to join a loyalty program, Amazon Prime, a fee-based membership program in which members receive free or discounted express shipping, in the United States, the United Kingdom, Germany, and Japan.</a:t>
            </a:r>
          </a:p>
          <a:p>
            <a:endParaRPr lang="en-PK" dirty="0"/>
          </a:p>
        </p:txBody>
      </p:sp>
      <p:sp>
        <p:nvSpPr>
          <p:cNvPr id="4" name="Slide Number Placeholder 3"/>
          <p:cNvSpPr>
            <a:spLocks noGrp="1"/>
          </p:cNvSpPr>
          <p:nvPr>
            <p:ph type="sldNum" sz="quarter" idx="5"/>
          </p:nvPr>
        </p:nvSpPr>
        <p:spPr/>
        <p:txBody>
          <a:bodyPr/>
          <a:lstStyle/>
          <a:p>
            <a:fld id="{BBD93B1D-A4C2-4C29-978F-19337D3C05B3}" type="slidenum">
              <a:rPr lang="en-US" smtClean="0"/>
              <a:t>6</a:t>
            </a:fld>
            <a:endParaRPr lang="en-US"/>
          </a:p>
        </p:txBody>
      </p:sp>
    </p:spTree>
    <p:extLst>
      <p:ext uri="{BB962C8B-B14F-4D97-AF65-F5344CB8AC3E}">
        <p14:creationId xmlns:p14="http://schemas.microsoft.com/office/powerpoint/2010/main" val="9375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121416"/>
                </a:solidFill>
                <a:effectLst/>
                <a:latin typeface="Roboto" panose="02000000000000000000" pitchFamily="2" charset="0"/>
              </a:rPr>
              <a:t>Amazon marketing channels can be grouped into two types:</a:t>
            </a:r>
            <a:endParaRPr lang="en-GB" b="0" i="0" dirty="0">
              <a:solidFill>
                <a:srgbClr val="121416"/>
              </a:solidFill>
              <a:effectLst/>
              <a:latin typeface="Roboto" panose="02000000000000000000" pitchFamily="2" charset="0"/>
            </a:endParaRPr>
          </a:p>
          <a:p>
            <a:pPr algn="l">
              <a:buFont typeface="Arial" panose="020B0604020202020204" pitchFamily="34" charset="0"/>
              <a:buChar char="•"/>
            </a:pPr>
            <a:r>
              <a:rPr lang="en-GB" b="0" i="0" dirty="0">
                <a:solidFill>
                  <a:srgbClr val="121416"/>
                </a:solidFill>
                <a:effectLst/>
                <a:latin typeface="Roboto" panose="02000000000000000000" pitchFamily="2" charset="0"/>
              </a:rPr>
              <a:t>Internal marketing </a:t>
            </a:r>
          </a:p>
          <a:p>
            <a:pPr algn="l">
              <a:buFont typeface="Arial" panose="020B0604020202020204" pitchFamily="34" charset="0"/>
              <a:buChar char="•"/>
            </a:pPr>
            <a:r>
              <a:rPr lang="en-GB" b="0" i="0" dirty="0">
                <a:solidFill>
                  <a:srgbClr val="121416"/>
                </a:solidFill>
                <a:effectLst/>
                <a:latin typeface="Roboto" panose="02000000000000000000" pitchFamily="2" charset="0"/>
              </a:rPr>
              <a:t>External marketing</a:t>
            </a:r>
          </a:p>
          <a:p>
            <a:pPr algn="l"/>
            <a:r>
              <a:rPr lang="en-GB" b="1" i="0" dirty="0">
                <a:solidFill>
                  <a:srgbClr val="121416"/>
                </a:solidFill>
                <a:effectLst/>
                <a:latin typeface="Roboto" panose="02000000000000000000" pitchFamily="2" charset="0"/>
              </a:rPr>
              <a:t>The internal marketing comprises:</a:t>
            </a:r>
            <a:endParaRPr lang="en-GB" b="0" i="0" dirty="0">
              <a:solidFill>
                <a:srgbClr val="121416"/>
              </a:solidFill>
              <a:effectLst/>
              <a:latin typeface="Roboto" panose="02000000000000000000" pitchFamily="2" charset="0"/>
            </a:endParaRPr>
          </a:p>
          <a:p>
            <a:pPr algn="l">
              <a:buFont typeface="+mj-lt"/>
              <a:buAutoNum type="arabicPeriod"/>
            </a:pPr>
            <a:r>
              <a:rPr lang="en-GB" b="0" i="0" dirty="0">
                <a:solidFill>
                  <a:srgbClr val="121416"/>
                </a:solidFill>
                <a:effectLst/>
                <a:latin typeface="Roboto" panose="02000000000000000000" pitchFamily="2" charset="0"/>
              </a:rPr>
              <a:t>Amazon SEO</a:t>
            </a:r>
          </a:p>
          <a:p>
            <a:pPr algn="l">
              <a:buFont typeface="+mj-lt"/>
              <a:buAutoNum type="arabicPeriod"/>
            </a:pPr>
            <a:r>
              <a:rPr lang="en-GB" b="0" i="0" dirty="0">
                <a:solidFill>
                  <a:srgbClr val="121416"/>
                </a:solidFill>
                <a:effectLst/>
                <a:latin typeface="Roboto" panose="02000000000000000000" pitchFamily="2" charset="0"/>
              </a:rPr>
              <a:t>Amazon PPC</a:t>
            </a:r>
          </a:p>
          <a:p>
            <a:pPr algn="l"/>
            <a:r>
              <a:rPr lang="en-GB" b="1" i="0" dirty="0">
                <a:solidFill>
                  <a:srgbClr val="121416"/>
                </a:solidFill>
                <a:effectLst/>
                <a:latin typeface="Roboto" panose="02000000000000000000" pitchFamily="2" charset="0"/>
              </a:rPr>
              <a:t>The external marketing comprises:</a:t>
            </a:r>
            <a:endParaRPr lang="en-GB" b="0" i="0" dirty="0">
              <a:solidFill>
                <a:srgbClr val="121416"/>
              </a:solidFill>
              <a:effectLst/>
              <a:latin typeface="Roboto" panose="02000000000000000000" pitchFamily="2" charset="0"/>
            </a:endParaRPr>
          </a:p>
          <a:p>
            <a:pPr algn="l">
              <a:buFont typeface="Arial" panose="020B0604020202020204" pitchFamily="34" charset="0"/>
              <a:buChar char="•"/>
            </a:pPr>
            <a:r>
              <a:rPr lang="en-GB" b="0" i="0" dirty="0">
                <a:solidFill>
                  <a:srgbClr val="121416"/>
                </a:solidFill>
                <a:effectLst/>
                <a:latin typeface="Roboto" panose="02000000000000000000" pitchFamily="2" charset="0"/>
              </a:rPr>
              <a:t>PPC advertising on Google, Facebook, YouTube, Instagram, Twitter, etc.</a:t>
            </a:r>
          </a:p>
          <a:p>
            <a:pPr algn="l">
              <a:buFont typeface="Arial" panose="020B0604020202020204" pitchFamily="34" charset="0"/>
              <a:buChar char="•"/>
            </a:pPr>
            <a:r>
              <a:rPr lang="en-GB" b="0" i="0" dirty="0">
                <a:solidFill>
                  <a:srgbClr val="121416"/>
                </a:solidFill>
                <a:effectLst/>
                <a:latin typeface="Roboto" panose="02000000000000000000" pitchFamily="2" charset="0"/>
              </a:rPr>
              <a:t>Forums and blogs</a:t>
            </a:r>
          </a:p>
          <a:p>
            <a:br>
              <a:rPr lang="en-GB" dirty="0"/>
            </a:br>
            <a:endParaRPr lang="en-PK" dirty="0"/>
          </a:p>
        </p:txBody>
      </p:sp>
      <p:sp>
        <p:nvSpPr>
          <p:cNvPr id="4" name="Slide Number Placeholder 3"/>
          <p:cNvSpPr>
            <a:spLocks noGrp="1"/>
          </p:cNvSpPr>
          <p:nvPr>
            <p:ph type="sldNum" sz="quarter" idx="5"/>
          </p:nvPr>
        </p:nvSpPr>
        <p:spPr/>
        <p:txBody>
          <a:bodyPr/>
          <a:lstStyle/>
          <a:p>
            <a:fld id="{BBD93B1D-A4C2-4C29-978F-19337D3C05B3}" type="slidenum">
              <a:rPr lang="en-US" smtClean="0"/>
              <a:t>7</a:t>
            </a:fld>
            <a:endParaRPr lang="en-US"/>
          </a:p>
        </p:txBody>
      </p:sp>
    </p:spTree>
    <p:extLst>
      <p:ext uri="{BB962C8B-B14F-4D97-AF65-F5344CB8AC3E}">
        <p14:creationId xmlns:p14="http://schemas.microsoft.com/office/powerpoint/2010/main" val="70886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21416"/>
                </a:solidFill>
                <a:effectLst/>
                <a:latin typeface="Roboto" panose="02000000000000000000" pitchFamily="2" charset="0"/>
              </a:rPr>
              <a:t>Amazon PPC also plays a key role in organic rankings. Though Amazon keeps the functionality of the </a:t>
            </a:r>
            <a:r>
              <a:rPr lang="en-US" b="0" i="0" u="sng" dirty="0">
                <a:solidFill>
                  <a:srgbClr val="1E73BE"/>
                </a:solidFill>
                <a:effectLst/>
                <a:latin typeface="Roboto" panose="02000000000000000000" pitchFamily="2" charset="0"/>
                <a:hlinkClick r:id="rId3"/>
              </a:rPr>
              <a:t>A9 algorithm a secret</a:t>
            </a:r>
            <a:r>
              <a:rPr lang="en-US" b="0" i="0" dirty="0">
                <a:solidFill>
                  <a:srgbClr val="121416"/>
                </a:solidFill>
                <a:effectLst/>
                <a:latin typeface="Roboto" panose="02000000000000000000" pitchFamily="2" charset="0"/>
              </a:rPr>
              <a:t>, we know that apart from the factors we have listed above, it also looks for these three things:</a:t>
            </a:r>
          </a:p>
          <a:p>
            <a:pPr algn="l">
              <a:buFont typeface="Arial" panose="020B0604020202020204" pitchFamily="34" charset="0"/>
              <a:buChar char="•"/>
            </a:pPr>
            <a:r>
              <a:rPr lang="en-US" b="1" i="0" dirty="0">
                <a:solidFill>
                  <a:srgbClr val="121416"/>
                </a:solidFill>
                <a:effectLst/>
                <a:latin typeface="Roboto" panose="02000000000000000000" pitchFamily="2" charset="0"/>
              </a:rPr>
              <a:t>Sales velocity: </a:t>
            </a:r>
            <a:r>
              <a:rPr lang="en-US" b="0" i="0" dirty="0">
                <a:solidFill>
                  <a:srgbClr val="121416"/>
                </a:solidFill>
                <a:effectLst/>
                <a:latin typeface="Roboto" panose="02000000000000000000" pitchFamily="2" charset="0"/>
              </a:rPr>
              <a:t>Besides having a greatly optimized listing, it is also important that it generates maximum sales. The higher the sales count, the greater are the chances of ranking higher on Amazon.</a:t>
            </a:r>
          </a:p>
          <a:p>
            <a:pPr algn="l">
              <a:buFont typeface="Arial" panose="020B0604020202020204" pitchFamily="34" charset="0"/>
              <a:buChar char="•"/>
            </a:pPr>
            <a:r>
              <a:rPr lang="en-US" b="1" i="0" dirty="0">
                <a:solidFill>
                  <a:srgbClr val="121416"/>
                </a:solidFill>
                <a:effectLst/>
                <a:latin typeface="Roboto" panose="02000000000000000000" pitchFamily="2" charset="0"/>
              </a:rPr>
              <a:t>Conversion rate &amp; relevancy:</a:t>
            </a:r>
            <a:r>
              <a:rPr lang="en-US" b="0" i="0" dirty="0">
                <a:solidFill>
                  <a:srgbClr val="121416"/>
                </a:solidFill>
                <a:effectLst/>
                <a:latin typeface="Roboto" panose="02000000000000000000" pitchFamily="2" charset="0"/>
              </a:rPr>
              <a:t> If your item is receiving good sales per click, then it means that your item is relevant and Amazon does see this factor seriously. Just like other search engines, even Amazon offers the best experience to its customers. So, it ensures that it shows the right and relevant products after a keyword is typed in its search box.</a:t>
            </a:r>
          </a:p>
          <a:p>
            <a:pPr algn="l">
              <a:buFont typeface="Arial" panose="020B0604020202020204" pitchFamily="34" charset="0"/>
              <a:buChar char="•"/>
            </a:pPr>
            <a:r>
              <a:rPr lang="en-US" b="1" i="0" dirty="0">
                <a:solidFill>
                  <a:srgbClr val="121416"/>
                </a:solidFill>
                <a:effectLst/>
                <a:latin typeface="Roboto" panose="02000000000000000000" pitchFamily="2" charset="0"/>
              </a:rPr>
              <a:t>Product Diversity or Variety:</a:t>
            </a:r>
            <a:r>
              <a:rPr lang="en-US" b="0" i="0" dirty="0">
                <a:solidFill>
                  <a:srgbClr val="121416"/>
                </a:solidFill>
                <a:effectLst/>
                <a:latin typeface="Roboto" panose="02000000000000000000" pitchFamily="2" charset="0"/>
              </a:rPr>
              <a:t> Amazon SERPs aren’t only about showing high-converting, relevant products but rather, offer multiple options too.</a:t>
            </a:r>
          </a:p>
          <a:p>
            <a:endParaRPr lang="en-PK" dirty="0"/>
          </a:p>
        </p:txBody>
      </p:sp>
      <p:sp>
        <p:nvSpPr>
          <p:cNvPr id="4" name="Slide Number Placeholder 3"/>
          <p:cNvSpPr>
            <a:spLocks noGrp="1"/>
          </p:cNvSpPr>
          <p:nvPr>
            <p:ph type="sldNum" sz="quarter" idx="5"/>
          </p:nvPr>
        </p:nvSpPr>
        <p:spPr/>
        <p:txBody>
          <a:bodyPr/>
          <a:lstStyle/>
          <a:p>
            <a:fld id="{BBD93B1D-A4C2-4C29-978F-19337D3C05B3}" type="slidenum">
              <a:rPr lang="en-US" smtClean="0"/>
              <a:t>8</a:t>
            </a:fld>
            <a:endParaRPr lang="en-US"/>
          </a:p>
        </p:txBody>
      </p:sp>
    </p:spTree>
    <p:extLst>
      <p:ext uri="{BB962C8B-B14F-4D97-AF65-F5344CB8AC3E}">
        <p14:creationId xmlns:p14="http://schemas.microsoft.com/office/powerpoint/2010/main" val="22200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K" sz="1800"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When it comes to hyper-personalization, customer service, and customer experience, Amazon is one of the first brands that people think of. </a:t>
            </a:r>
            <a:r>
              <a:rPr lang="en-PK" sz="1800" b="1" u="none" strike="noStrike" dirty="0">
                <a:solidFill>
                  <a:srgbClr val="0093D3"/>
                </a:solidFill>
                <a:effectLst/>
                <a:latin typeface="Helvetica" panose="020B0604020202020204" pitchFamily="34" charset="0"/>
                <a:ea typeface="Calibri" panose="020F0502020204030204" pitchFamily="34" charset="0"/>
                <a:cs typeface="Times New Roman" panose="02020603050405020304" pitchFamily="18" charset="0"/>
                <a:hlinkClick r:id="rId3" tooltip="Amazon’s mission statement"/>
              </a:rPr>
              <a:t>Amazon’s mission statement</a:t>
            </a:r>
            <a:r>
              <a:rPr lang="en-PK" sz="1800"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 is “We aim to be Earth’s most customer-centric company. Our mission is to continually raise the bar of the customer experience by using the internet and technology to help consumers find, discover and buy anything, and empower businesses and content creators to maximize their success.” </a:t>
            </a:r>
            <a:endParaRPr lang="en-US" sz="1800"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endParaRPr>
          </a:p>
          <a:p>
            <a:r>
              <a:rPr lang="en-US" b="0" i="0" dirty="0">
                <a:solidFill>
                  <a:srgbClr val="333333"/>
                </a:solidFill>
                <a:effectLst/>
                <a:latin typeface="Soleil"/>
              </a:rPr>
              <a:t>Amazon has elevated customer service expectations in nearly every vertical, including apparently unrelated B2B niches, because it is in the faces (and on the doorsteps) of customers daily. From real-time inventory visibility to easy returns, the advancements it has pioneered (or at times lifted and then popularized) are incalculable</a:t>
            </a:r>
            <a:r>
              <a:rPr lang="en-US" sz="1800" b="0" i="0" dirty="0">
                <a:solidFill>
                  <a:srgbClr val="333333"/>
                </a:solidFill>
                <a:effectLst/>
                <a:latin typeface="Helvetica" panose="020B0604020202020204" pitchFamily="34" charset="0"/>
                <a:cs typeface="Times New Roman" panose="02020603050405020304" pitchFamily="18" charset="0"/>
              </a:rPr>
              <a:t>.</a:t>
            </a:r>
            <a:endParaRPr lang="en-PK" dirty="0"/>
          </a:p>
        </p:txBody>
      </p:sp>
      <p:sp>
        <p:nvSpPr>
          <p:cNvPr id="4" name="Slide Number Placeholder 3"/>
          <p:cNvSpPr>
            <a:spLocks noGrp="1"/>
          </p:cNvSpPr>
          <p:nvPr>
            <p:ph type="sldNum" sz="quarter" idx="5"/>
          </p:nvPr>
        </p:nvSpPr>
        <p:spPr/>
        <p:txBody>
          <a:bodyPr/>
          <a:lstStyle/>
          <a:p>
            <a:fld id="{BBD93B1D-A4C2-4C29-978F-19337D3C05B3}" type="slidenum">
              <a:rPr lang="en-US" smtClean="0"/>
              <a:t>9</a:t>
            </a:fld>
            <a:endParaRPr lang="en-US"/>
          </a:p>
        </p:txBody>
      </p:sp>
    </p:spTree>
    <p:extLst>
      <p:ext uri="{BB962C8B-B14F-4D97-AF65-F5344CB8AC3E}">
        <p14:creationId xmlns:p14="http://schemas.microsoft.com/office/powerpoint/2010/main" val="1498915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55555"/>
                </a:solidFill>
                <a:effectLst/>
                <a:latin typeface="Amazon Ember"/>
              </a:rPr>
              <a:t>After you order from a third-party, you can leave comments, feedback, and ratings. This lets other customers know about your experience. You have 90 days from the date of your order to do this.</a:t>
            </a:r>
          </a:p>
          <a:p>
            <a:pPr algn="l"/>
            <a:r>
              <a:rPr lang="en-US" b="0" i="0" dirty="0">
                <a:solidFill>
                  <a:srgbClr val="0F1111"/>
                </a:solidFill>
                <a:effectLst/>
                <a:latin typeface="Amazon Ember"/>
              </a:rPr>
              <a:t>Your comments should focus on your buying experience and answer some of the following questions:</a:t>
            </a:r>
          </a:p>
          <a:p>
            <a:pPr algn="l">
              <a:buFont typeface="Arial" panose="020B0604020202020204" pitchFamily="34" charset="0"/>
              <a:buChar char="•"/>
            </a:pPr>
            <a:r>
              <a:rPr lang="en-US" b="0" i="0" dirty="0">
                <a:solidFill>
                  <a:srgbClr val="0F1111"/>
                </a:solidFill>
                <a:effectLst/>
                <a:latin typeface="Amazon Ember"/>
              </a:rPr>
              <a:t>Were you happy with how the seller packaged and shipped your order (for products)?</a:t>
            </a:r>
          </a:p>
          <a:p>
            <a:pPr algn="l">
              <a:buFont typeface="Arial" panose="020B0604020202020204" pitchFamily="34" charset="0"/>
              <a:buChar char="•"/>
            </a:pPr>
            <a:r>
              <a:rPr lang="en-US" b="0" i="0" dirty="0">
                <a:solidFill>
                  <a:srgbClr val="0F1111"/>
                </a:solidFill>
                <a:effectLst/>
                <a:latin typeface="Amazon Ember"/>
              </a:rPr>
              <a:t>Was the seller professional and was their work of good quality?</a:t>
            </a:r>
          </a:p>
          <a:p>
            <a:pPr algn="l">
              <a:buFont typeface="Arial" panose="020B0604020202020204" pitchFamily="34" charset="0"/>
              <a:buChar char="•"/>
            </a:pPr>
            <a:r>
              <a:rPr lang="en-US" b="0" i="0" dirty="0">
                <a:solidFill>
                  <a:srgbClr val="0F1111"/>
                </a:solidFill>
                <a:effectLst/>
                <a:latin typeface="Amazon Ember"/>
              </a:rPr>
              <a:t>If applicable, did you get good customer service and did the seller fix your issue quickly?</a:t>
            </a:r>
          </a:p>
          <a:p>
            <a:pPr algn="l">
              <a:buFont typeface="Arial" panose="020B0604020202020204" pitchFamily="34" charset="0"/>
              <a:buChar char="•"/>
            </a:pPr>
            <a:r>
              <a:rPr lang="en-US" b="0" i="0" dirty="0">
                <a:solidFill>
                  <a:srgbClr val="0F1111"/>
                </a:solidFill>
                <a:effectLst/>
                <a:latin typeface="Amazon Ember"/>
              </a:rPr>
              <a:t>Would you buy from this seller again?</a:t>
            </a:r>
          </a:p>
          <a:p>
            <a:pPr algn="l">
              <a:buFont typeface="Arial" panose="020B0604020202020204" pitchFamily="34" charset="0"/>
              <a:buChar char="•"/>
            </a:pPr>
            <a:r>
              <a:rPr lang="en-US" b="0" i="0" dirty="0">
                <a:solidFill>
                  <a:srgbClr val="0F1111"/>
                </a:solidFill>
                <a:effectLst/>
                <a:latin typeface="Amazon Ember"/>
              </a:rPr>
              <a:t>What would have improved your experience?</a:t>
            </a:r>
          </a:p>
          <a:p>
            <a:pPr algn="l"/>
            <a:r>
              <a:rPr lang="en-US" b="0" i="0" dirty="0">
                <a:solidFill>
                  <a:srgbClr val="0F1111"/>
                </a:solidFill>
                <a:effectLst/>
                <a:latin typeface="Amazon Ember"/>
              </a:rPr>
              <a:t>You can rate third-party sellers from one to five stars, with five stars being the best. The seller's average rating will appear beside their name on our site. Before you leave a critical rating, make sure that you've given the seller a chance to resolve any issues you had.</a:t>
            </a:r>
          </a:p>
          <a:p>
            <a:endParaRPr lang="en-PK" dirty="0"/>
          </a:p>
        </p:txBody>
      </p:sp>
      <p:sp>
        <p:nvSpPr>
          <p:cNvPr id="4" name="Slide Number Placeholder 3"/>
          <p:cNvSpPr>
            <a:spLocks noGrp="1"/>
          </p:cNvSpPr>
          <p:nvPr>
            <p:ph type="sldNum" sz="quarter" idx="5"/>
          </p:nvPr>
        </p:nvSpPr>
        <p:spPr/>
        <p:txBody>
          <a:bodyPr/>
          <a:lstStyle/>
          <a:p>
            <a:fld id="{BBD93B1D-A4C2-4C29-978F-19337D3C05B3}" type="slidenum">
              <a:rPr lang="en-US" smtClean="0"/>
              <a:t>10</a:t>
            </a:fld>
            <a:endParaRPr lang="en-US"/>
          </a:p>
        </p:txBody>
      </p:sp>
    </p:spTree>
    <p:extLst>
      <p:ext uri="{BB962C8B-B14F-4D97-AF65-F5344CB8AC3E}">
        <p14:creationId xmlns:p14="http://schemas.microsoft.com/office/powerpoint/2010/main" val="54386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5252B"/>
                </a:solidFill>
                <a:effectLst/>
                <a:latin typeface="Silka"/>
              </a:rPr>
              <a:t>Amazon’s app isn’t terribly creative and for a very good reason: Alexa. While we didn’t study Alexa in-depth for the research that led to the Personalization Index, there’s no doubt that Alexa is a game-changer for Amazon. Alexa can already manage smart devices in your home, in addition to, of course, </a:t>
            </a:r>
            <a:r>
              <a:rPr lang="en-US" b="0" i="0" u="sng" dirty="0">
                <a:solidFill>
                  <a:srgbClr val="547A95"/>
                </a:solidFill>
                <a:effectLst/>
                <a:latin typeface="Silka"/>
                <a:hlinkClick r:id="rId3"/>
              </a:rPr>
              <a:t>helping you shop</a:t>
            </a:r>
            <a:r>
              <a:rPr lang="en-US" b="0" i="0" dirty="0">
                <a:solidFill>
                  <a:srgbClr val="25252B"/>
                </a:solidFill>
                <a:effectLst/>
                <a:latin typeface="Silka"/>
              </a:rPr>
              <a:t>, including in-app.</a:t>
            </a:r>
          </a:p>
          <a:p>
            <a:pPr algn="l"/>
            <a:r>
              <a:rPr lang="en-US" b="0" i="0" dirty="0">
                <a:solidFill>
                  <a:srgbClr val="25252B"/>
                </a:solidFill>
                <a:effectLst/>
                <a:latin typeface="Silka"/>
              </a:rPr>
              <a:t>And Alexa doesn’t help you shop the way most retail mobile apps do. Alexa is becoming more of a personal shopper than a mainstream shopping app. In most shopping apps, including Amazon’s, a search for “batteries” brings up every battery that retailer sells. That is not how Alexa works. When Alexa is asked to find batteries, it will only find Amazon-brand batteries. It will only help you buy Amazon-brand batteries. We expect Amazon to launch a standalone Alexa app in the near future.</a:t>
            </a:r>
          </a:p>
          <a:p>
            <a:endParaRPr lang="en-PK" dirty="0"/>
          </a:p>
        </p:txBody>
      </p:sp>
      <p:sp>
        <p:nvSpPr>
          <p:cNvPr id="4" name="Slide Number Placeholder 3"/>
          <p:cNvSpPr>
            <a:spLocks noGrp="1"/>
          </p:cNvSpPr>
          <p:nvPr>
            <p:ph type="sldNum" sz="quarter" idx="5"/>
          </p:nvPr>
        </p:nvSpPr>
        <p:spPr/>
        <p:txBody>
          <a:bodyPr/>
          <a:lstStyle/>
          <a:p>
            <a:fld id="{BBD93B1D-A4C2-4C29-978F-19337D3C05B3}" type="slidenum">
              <a:rPr lang="en-US" smtClean="0"/>
              <a:t>11</a:t>
            </a:fld>
            <a:endParaRPr lang="en-US"/>
          </a:p>
        </p:txBody>
      </p:sp>
    </p:spTree>
    <p:extLst>
      <p:ext uri="{BB962C8B-B14F-4D97-AF65-F5344CB8AC3E}">
        <p14:creationId xmlns:p14="http://schemas.microsoft.com/office/powerpoint/2010/main" val="32575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5AC20-0EFE-478F-A9A2-0CF8DEC477B2}"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59EE-676A-42AE-844D-7FC7B5BD8945}" type="slidenum">
              <a:rPr lang="en-US" smtClean="0"/>
              <a:t>‹#›</a:t>
            </a:fld>
            <a:endParaRPr lang="en-US"/>
          </a:p>
        </p:txBody>
      </p:sp>
    </p:spTree>
    <p:extLst>
      <p:ext uri="{BB962C8B-B14F-4D97-AF65-F5344CB8AC3E}">
        <p14:creationId xmlns:p14="http://schemas.microsoft.com/office/powerpoint/2010/main" val="159895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5AC20-0EFE-478F-A9A2-0CF8DEC477B2}"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A459EE-676A-42AE-844D-7FC7B5BD8945}" type="slidenum">
              <a:rPr lang="en-US" smtClean="0"/>
              <a:t>‹#›</a:t>
            </a:fld>
            <a:endParaRPr lang="en-US"/>
          </a:p>
        </p:txBody>
      </p:sp>
    </p:spTree>
    <p:extLst>
      <p:ext uri="{BB962C8B-B14F-4D97-AF65-F5344CB8AC3E}">
        <p14:creationId xmlns:p14="http://schemas.microsoft.com/office/powerpoint/2010/main" val="67579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5AC20-0EFE-478F-A9A2-0CF8DEC477B2}"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A459EE-676A-42AE-844D-7FC7B5BD8945}" type="slidenum">
              <a:rPr lang="en-US" smtClean="0"/>
              <a:t>‹#›</a:t>
            </a:fld>
            <a:endParaRPr lang="en-US"/>
          </a:p>
        </p:txBody>
      </p:sp>
    </p:spTree>
    <p:extLst>
      <p:ext uri="{BB962C8B-B14F-4D97-AF65-F5344CB8AC3E}">
        <p14:creationId xmlns:p14="http://schemas.microsoft.com/office/powerpoint/2010/main" val="250883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5AC20-0EFE-478F-A9A2-0CF8DEC477B2}"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59EE-676A-42AE-844D-7FC7B5BD8945}" type="slidenum">
              <a:rPr lang="en-US" smtClean="0"/>
              <a:t>‹#›</a:t>
            </a:fld>
            <a:endParaRPr lang="en-US"/>
          </a:p>
        </p:txBody>
      </p:sp>
    </p:spTree>
    <p:extLst>
      <p:ext uri="{BB962C8B-B14F-4D97-AF65-F5344CB8AC3E}">
        <p14:creationId xmlns:p14="http://schemas.microsoft.com/office/powerpoint/2010/main" val="352843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5AC20-0EFE-478F-A9A2-0CF8DEC477B2}"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59EE-676A-42AE-844D-7FC7B5BD8945}" type="slidenum">
              <a:rPr lang="en-US" smtClean="0"/>
              <a:t>‹#›</a:t>
            </a:fld>
            <a:endParaRPr lang="en-US"/>
          </a:p>
        </p:txBody>
      </p:sp>
    </p:spTree>
    <p:extLst>
      <p:ext uri="{BB962C8B-B14F-4D97-AF65-F5344CB8AC3E}">
        <p14:creationId xmlns:p14="http://schemas.microsoft.com/office/powerpoint/2010/main" val="300882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D5AC20-0EFE-478F-A9A2-0CF8DEC477B2}" type="datetimeFigureOut">
              <a:rPr lang="en-US" smtClean="0"/>
              <a:t>11/2/2022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AA459EE-676A-42AE-844D-7FC7B5BD8945}" type="slidenum">
              <a:rPr lang="en-US" smtClean="0"/>
              <a:t>‹#›</a:t>
            </a:fld>
            <a:endParaRPr lang="en-US"/>
          </a:p>
        </p:txBody>
      </p:sp>
    </p:spTree>
    <p:extLst>
      <p:ext uri="{BB962C8B-B14F-4D97-AF65-F5344CB8AC3E}">
        <p14:creationId xmlns:p14="http://schemas.microsoft.com/office/powerpoint/2010/main" val="162630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7D5AC20-0EFE-478F-A9A2-0CF8DEC477B2}" type="datetimeFigureOut">
              <a:rPr lang="en-US" smtClean="0"/>
              <a:t>11/2/2022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EAA459EE-676A-42AE-844D-7FC7B5BD8945}" type="slidenum">
              <a:rPr lang="en-US" smtClean="0"/>
              <a:t>‹#›</a:t>
            </a:fld>
            <a:endParaRPr lang="en-US"/>
          </a:p>
        </p:txBody>
      </p:sp>
    </p:spTree>
    <p:extLst>
      <p:ext uri="{BB962C8B-B14F-4D97-AF65-F5344CB8AC3E}">
        <p14:creationId xmlns:p14="http://schemas.microsoft.com/office/powerpoint/2010/main" val="189147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7D5AC20-0EFE-478F-A9A2-0CF8DEC477B2}" type="datetimeFigureOut">
              <a:rPr lang="en-US" smtClean="0"/>
              <a:t>11/2/2022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EAA459EE-676A-42AE-844D-7FC7B5BD8945}" type="slidenum">
              <a:rPr lang="en-US" smtClean="0"/>
              <a:t>‹#›</a:t>
            </a:fld>
            <a:endParaRPr lang="en-US"/>
          </a:p>
        </p:txBody>
      </p:sp>
    </p:spTree>
    <p:extLst>
      <p:ext uri="{BB962C8B-B14F-4D97-AF65-F5344CB8AC3E}">
        <p14:creationId xmlns:p14="http://schemas.microsoft.com/office/powerpoint/2010/main" val="416697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D5AC20-0EFE-478F-A9A2-0CF8DEC477B2}"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459EE-676A-42AE-844D-7FC7B5BD8945}" type="slidenum">
              <a:rPr lang="en-US" smtClean="0"/>
              <a:t>‹#›</a:t>
            </a:fld>
            <a:endParaRPr lang="en-US"/>
          </a:p>
        </p:txBody>
      </p:sp>
    </p:spTree>
    <p:extLst>
      <p:ext uri="{BB962C8B-B14F-4D97-AF65-F5344CB8AC3E}">
        <p14:creationId xmlns:p14="http://schemas.microsoft.com/office/powerpoint/2010/main" val="22257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7D5AC20-0EFE-478F-A9A2-0CF8DEC477B2}" type="datetimeFigureOut">
              <a:rPr lang="en-US" smtClean="0"/>
              <a:t>11/2/2022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AA459EE-676A-42AE-844D-7FC7B5BD8945}" type="slidenum">
              <a:rPr lang="en-US" smtClean="0"/>
              <a:t>‹#›</a:t>
            </a:fld>
            <a:endParaRPr lang="en-US"/>
          </a:p>
        </p:txBody>
      </p:sp>
    </p:spTree>
    <p:extLst>
      <p:ext uri="{BB962C8B-B14F-4D97-AF65-F5344CB8AC3E}">
        <p14:creationId xmlns:p14="http://schemas.microsoft.com/office/powerpoint/2010/main" val="67655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7D5AC20-0EFE-478F-A9A2-0CF8DEC477B2}" type="datetimeFigureOut">
              <a:rPr lang="en-US" smtClean="0"/>
              <a:t>11/2/2022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EAA459EE-676A-42AE-844D-7FC7B5BD8945}" type="slidenum">
              <a:rPr lang="en-US" smtClean="0"/>
              <a:t>‹#›</a:t>
            </a:fld>
            <a:endParaRPr lang="en-US"/>
          </a:p>
        </p:txBody>
      </p:sp>
    </p:spTree>
    <p:extLst>
      <p:ext uri="{BB962C8B-B14F-4D97-AF65-F5344CB8AC3E}">
        <p14:creationId xmlns:p14="http://schemas.microsoft.com/office/powerpoint/2010/main" val="291552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7D5AC20-0EFE-478F-A9A2-0CF8DEC477B2}" type="datetimeFigureOut">
              <a:rPr lang="en-US" smtClean="0"/>
              <a:t>11/2/2022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EAA459EE-676A-42AE-844D-7FC7B5BD8945}" type="slidenum">
              <a:rPr lang="en-US" smtClean="0"/>
              <a:t>‹#›</a:t>
            </a:fld>
            <a:endParaRPr lang="en-US"/>
          </a:p>
        </p:txBody>
      </p:sp>
    </p:spTree>
    <p:extLst>
      <p:ext uri="{BB962C8B-B14F-4D97-AF65-F5344CB8AC3E}">
        <p14:creationId xmlns:p14="http://schemas.microsoft.com/office/powerpoint/2010/main" val="2546431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8"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Image result for amazon logo"/>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037574" y="2789471"/>
            <a:ext cx="3458249" cy="1270906"/>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6068070" cy="3255264"/>
          </a:xfrm>
        </p:spPr>
        <p:txBody>
          <a:bodyPr>
            <a:normAutofit/>
          </a:bodyPr>
          <a:lstStyle/>
          <a:p>
            <a:r>
              <a:rPr lang="en-US" dirty="0"/>
              <a:t>Amazon Inc.</a:t>
            </a:r>
          </a:p>
        </p:txBody>
      </p:sp>
      <p:sp>
        <p:nvSpPr>
          <p:cNvPr id="3" name="Subtitle 2"/>
          <p:cNvSpPr>
            <a:spLocks noGrp="1"/>
          </p:cNvSpPr>
          <p:nvPr>
            <p:ph type="subTitle" idx="1"/>
          </p:nvPr>
        </p:nvSpPr>
        <p:spPr>
          <a:xfrm>
            <a:off x="1100014" y="4670246"/>
            <a:ext cx="6037903" cy="914400"/>
          </a:xfrm>
        </p:spPr>
        <p:txBody>
          <a:bodyPr>
            <a:normAutofit/>
          </a:bodyPr>
          <a:lstStyle/>
          <a:p>
            <a:r>
              <a:rPr lang="en-US" dirty="0"/>
              <a:t>Marketing Strategies</a:t>
            </a:r>
          </a:p>
        </p:txBody>
      </p:sp>
    </p:spTree>
    <p:extLst>
      <p:ext uri="{BB962C8B-B14F-4D97-AF65-F5344CB8AC3E}">
        <p14:creationId xmlns:p14="http://schemas.microsoft.com/office/powerpoint/2010/main" val="61370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120" y="757325"/>
            <a:ext cx="4341880"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a:blip r:embed="rId3"/>
          <a:stretch>
            <a:fillRect/>
          </a:stretch>
        </p:blipFill>
        <p:spPr>
          <a:xfrm>
            <a:off x="864515" y="2016152"/>
            <a:ext cx="6500974" cy="2811671"/>
          </a:xfrm>
          <a:prstGeom prst="rect">
            <a:avLst/>
          </a:prstGeom>
        </p:spPr>
      </p:pic>
      <p:sp>
        <p:nvSpPr>
          <p:cNvPr id="2" name="Title 1"/>
          <p:cNvSpPr>
            <a:spLocks noGrp="1"/>
          </p:cNvSpPr>
          <p:nvPr>
            <p:ph type="title"/>
          </p:nvPr>
        </p:nvSpPr>
        <p:spPr>
          <a:xfrm>
            <a:off x="8161390" y="1079770"/>
            <a:ext cx="3654857" cy="1527244"/>
          </a:xfrm>
        </p:spPr>
        <p:txBody>
          <a:bodyPr>
            <a:normAutofit/>
          </a:bodyPr>
          <a:lstStyle/>
          <a:p>
            <a:r>
              <a:rPr lang="en-US" sz="3200"/>
              <a:t>Feedback and Reviews</a:t>
            </a:r>
          </a:p>
        </p:txBody>
      </p:sp>
      <p:sp>
        <p:nvSpPr>
          <p:cNvPr id="3" name="Content Placeholder 2"/>
          <p:cNvSpPr>
            <a:spLocks noGrp="1"/>
          </p:cNvSpPr>
          <p:nvPr>
            <p:ph idx="1"/>
          </p:nvPr>
        </p:nvSpPr>
        <p:spPr>
          <a:xfrm>
            <a:off x="8161390" y="2607014"/>
            <a:ext cx="3654857" cy="3157903"/>
          </a:xfrm>
        </p:spPr>
        <p:txBody>
          <a:bodyPr anchor="t">
            <a:normAutofit/>
          </a:bodyPr>
          <a:lstStyle/>
          <a:p>
            <a:pPr>
              <a:buFontTx/>
              <a:buChar char="•"/>
            </a:pPr>
            <a:r>
              <a:rPr lang="en-GB" altLang="en-US" sz="1600">
                <a:solidFill>
                  <a:srgbClr val="FFFFFF"/>
                </a:solidFill>
                <a:latin typeface="Calibri" panose="020F0502020204030204" pitchFamily="34" charset="0"/>
              </a:rPr>
              <a:t> Large customer base</a:t>
            </a:r>
          </a:p>
          <a:p>
            <a:pPr>
              <a:buFontTx/>
              <a:buChar char="•"/>
            </a:pPr>
            <a:r>
              <a:rPr lang="en-GB" altLang="en-US" sz="1600">
                <a:solidFill>
                  <a:srgbClr val="FFFFFF"/>
                </a:solidFill>
                <a:latin typeface="Calibri" panose="020F0502020204030204" pitchFamily="34" charset="0"/>
              </a:rPr>
              <a:t>Active review community</a:t>
            </a:r>
          </a:p>
          <a:p>
            <a:pPr>
              <a:buFontTx/>
              <a:buChar char="•"/>
            </a:pPr>
            <a:r>
              <a:rPr lang="en-GB" altLang="en-US" sz="1600">
                <a:solidFill>
                  <a:srgbClr val="FFFFFF"/>
                </a:solidFill>
                <a:latin typeface="Calibri" panose="020F0502020204030204" pitchFamily="34" charset="0"/>
              </a:rPr>
              <a:t>Customer can views and analyse opinions.</a:t>
            </a:r>
          </a:p>
          <a:p>
            <a:pPr>
              <a:buFontTx/>
              <a:buChar char="•"/>
            </a:pPr>
            <a:r>
              <a:rPr lang="en-GB" altLang="en-US" sz="1600">
                <a:solidFill>
                  <a:srgbClr val="FFFFFF"/>
                </a:solidFill>
                <a:latin typeface="Calibri" panose="020F0502020204030204" pitchFamily="34" charset="0"/>
              </a:rPr>
              <a:t>Access both positive and negative reviews</a:t>
            </a:r>
            <a:endParaRPr lang="en-US" altLang="en-US" sz="1600">
              <a:solidFill>
                <a:srgbClr val="FFFFFF"/>
              </a:solidFill>
              <a:latin typeface="Calibri" panose="020F0502020204030204" pitchFamily="34" charset="0"/>
            </a:endParaRPr>
          </a:p>
          <a:p>
            <a:endParaRPr lang="en-US" sz="1600">
              <a:solidFill>
                <a:srgbClr val="FFFFFF"/>
              </a:solidFill>
            </a:endParaRPr>
          </a:p>
        </p:txBody>
      </p:sp>
      <p:pic>
        <p:nvPicPr>
          <p:cNvPr id="8" name="Picture 2" descr="Image result for amazon logo"/>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394159" y="312972"/>
            <a:ext cx="2206439" cy="81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06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120" y="757325"/>
            <a:ext cx="4341880"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3" descr="Amazon Student App for iPhone"/>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64515" y="1301045"/>
            <a:ext cx="6500974" cy="42418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161390" y="1079770"/>
            <a:ext cx="3654857" cy="1527244"/>
          </a:xfrm>
        </p:spPr>
        <p:txBody>
          <a:bodyPr>
            <a:normAutofit/>
          </a:bodyPr>
          <a:lstStyle/>
          <a:p>
            <a:r>
              <a:rPr lang="en-US" sz="3200"/>
              <a:t>Mobile Compatibility </a:t>
            </a:r>
          </a:p>
        </p:txBody>
      </p:sp>
      <p:sp>
        <p:nvSpPr>
          <p:cNvPr id="3" name="Content Placeholder 2"/>
          <p:cNvSpPr>
            <a:spLocks noGrp="1"/>
          </p:cNvSpPr>
          <p:nvPr>
            <p:ph idx="1"/>
          </p:nvPr>
        </p:nvSpPr>
        <p:spPr>
          <a:xfrm>
            <a:off x="8161390" y="2607014"/>
            <a:ext cx="3654857" cy="3157903"/>
          </a:xfrm>
        </p:spPr>
        <p:txBody>
          <a:bodyPr anchor="t">
            <a:normAutofit/>
          </a:bodyPr>
          <a:lstStyle/>
          <a:p>
            <a:pPr>
              <a:buFontTx/>
              <a:buChar char="•"/>
            </a:pPr>
            <a:r>
              <a:rPr lang="en-US" altLang="en-US" sz="1600" dirty="0">
                <a:solidFill>
                  <a:srgbClr val="FFFFFF"/>
                </a:solidFill>
                <a:latin typeface="Calibri" panose="020F0502020204030204" pitchFamily="34" charset="0"/>
              </a:rPr>
              <a:t>Apps for all smart phone operators and tablets</a:t>
            </a:r>
          </a:p>
          <a:p>
            <a:pPr>
              <a:buFontTx/>
              <a:buChar char="•"/>
            </a:pPr>
            <a:r>
              <a:rPr lang="en-GB" altLang="en-US" sz="1600" dirty="0">
                <a:solidFill>
                  <a:srgbClr val="FFFFFF"/>
                </a:solidFill>
                <a:latin typeface="Calibri" panose="020F0502020204030204" pitchFamily="34" charset="0"/>
              </a:rPr>
              <a:t>Fast and convenient good use of bar codes and pictures</a:t>
            </a:r>
          </a:p>
          <a:p>
            <a:pPr>
              <a:buFontTx/>
              <a:buChar char="•"/>
            </a:pPr>
            <a:r>
              <a:rPr lang="en-GB" altLang="en-US" sz="1600" dirty="0">
                <a:solidFill>
                  <a:srgbClr val="FFFFFF"/>
                </a:solidFill>
                <a:latin typeface="Calibri" panose="020F0502020204030204" pitchFamily="34" charset="0"/>
              </a:rPr>
              <a:t>Amazon Appstore for Android </a:t>
            </a:r>
          </a:p>
          <a:p>
            <a:pPr>
              <a:buFontTx/>
              <a:buChar char="•"/>
            </a:pPr>
            <a:r>
              <a:rPr lang="en-GB" altLang="en-US" sz="1600" dirty="0">
                <a:solidFill>
                  <a:srgbClr val="FFFFFF"/>
                </a:solidFill>
                <a:latin typeface="Calibri" panose="020F0502020204030204" pitchFamily="34" charset="0"/>
              </a:rPr>
              <a:t>Certain limitations and challenges have marred its efficiency. </a:t>
            </a:r>
            <a:endParaRPr lang="en-US" altLang="en-US" sz="1600" dirty="0">
              <a:solidFill>
                <a:srgbClr val="FFFFFF"/>
              </a:solidFill>
              <a:latin typeface="Calibri" panose="020F0502020204030204" pitchFamily="34" charset="0"/>
            </a:endParaRPr>
          </a:p>
          <a:p>
            <a:endParaRPr lang="en-US" sz="1600" dirty="0">
              <a:solidFill>
                <a:srgbClr val="FFFFFF"/>
              </a:solidFill>
            </a:endParaRPr>
          </a:p>
        </p:txBody>
      </p:sp>
      <p:pic>
        <p:nvPicPr>
          <p:cNvPr id="8" name="Picture 2" descr="Image result for amazon logo"/>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394159" y="312972"/>
            <a:ext cx="2206439" cy="81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71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Marcador de contenido 2"/>
          <p:cNvSpPr>
            <a:spLocks noGrp="1"/>
          </p:cNvSpPr>
          <p:nvPr>
            <p:ph idx="4294967295"/>
          </p:nvPr>
        </p:nvSpPr>
        <p:spPr>
          <a:xfrm>
            <a:off x="1804988" y="1506538"/>
            <a:ext cx="3884612" cy="4525962"/>
          </a:xfrm>
        </p:spPr>
        <p:txBody>
          <a:bodyPr/>
          <a:lstStyle/>
          <a:p>
            <a:pPr eaLnBrk="1" hangingPunct="1"/>
            <a:endParaRPr lang="en-US" altLang="en-US" b="1" dirty="0">
              <a:solidFill>
                <a:srgbClr val="FF0000"/>
              </a:solidFill>
              <a:ea typeface="ＭＳ Ｐゴシック" panose="020B0600070205080204" pitchFamily="34" charset="-128"/>
            </a:endParaRPr>
          </a:p>
        </p:txBody>
      </p:sp>
      <p:sp>
        <p:nvSpPr>
          <p:cNvPr id="39939" name="TextBox 1"/>
          <p:cNvSpPr txBox="1">
            <a:spLocks noChangeArrowheads="1"/>
          </p:cNvSpPr>
          <p:nvPr/>
        </p:nvSpPr>
        <p:spPr bwMode="auto">
          <a:xfrm>
            <a:off x="3158652" y="542380"/>
            <a:ext cx="564292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Financial Performance</a:t>
            </a:r>
          </a:p>
        </p:txBody>
      </p:sp>
      <p:pic>
        <p:nvPicPr>
          <p:cNvPr id="5" name="Picture 2" descr="Image result for amazon logo"/>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394159" y="312972"/>
            <a:ext cx="2206439" cy="8108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15 Amazon Statistics You Need to Know in 2022">
            <a:extLst>
              <a:ext uri="{FF2B5EF4-FFF2-40B4-BE49-F238E27FC236}">
                <a16:creationId xmlns:a16="http://schemas.microsoft.com/office/drawing/2014/main" id="{E6189856-E64C-16FE-7501-3EC488ACC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720" y="1311821"/>
            <a:ext cx="6804785" cy="505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24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Benefits of Amazon</a:t>
            </a:r>
          </a:p>
        </p:txBody>
      </p:sp>
      <p:sp>
        <p:nvSpPr>
          <p:cNvPr id="3" name="Content Placeholder 2"/>
          <p:cNvSpPr>
            <a:spLocks noGrp="1"/>
          </p:cNvSpPr>
          <p:nvPr>
            <p:ph idx="1"/>
          </p:nvPr>
        </p:nvSpPr>
        <p:spPr/>
        <p:txBody>
          <a:bodyPr/>
          <a:lstStyle/>
          <a:p>
            <a:r>
              <a:rPr lang="en-US" dirty="0"/>
              <a:t>High class and quality promotion for the products</a:t>
            </a:r>
          </a:p>
          <a:p>
            <a:r>
              <a:rPr lang="en-US" dirty="0"/>
              <a:t>Extensive and global customer base</a:t>
            </a:r>
          </a:p>
          <a:p>
            <a:r>
              <a:rPr lang="en-US" dirty="0"/>
              <a:t>Focuses on User needs, requirements, trends and patterns</a:t>
            </a:r>
          </a:p>
          <a:p>
            <a:r>
              <a:rPr lang="en-US" dirty="0"/>
              <a:t>Brought digital book system</a:t>
            </a:r>
          </a:p>
          <a:p>
            <a:endParaRPr lang="en-US" dirty="0"/>
          </a:p>
        </p:txBody>
      </p:sp>
      <p:pic>
        <p:nvPicPr>
          <p:cNvPr id="4" name="Picture 2" descr="Image result for amazon logo"/>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394159" y="312972"/>
            <a:ext cx="2206439" cy="81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72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algn="just"/>
            <a:r>
              <a:rPr lang="en-CA" altLang="en-US" sz="2200" dirty="0">
                <a:solidFill>
                  <a:srgbClr val="000000"/>
                </a:solidFill>
                <a:ea typeface="ＭＳ Ｐゴシック" panose="020B0600070205080204" pitchFamily="34" charset="-128"/>
              </a:rPr>
              <a:t>Global Approach</a:t>
            </a:r>
          </a:p>
          <a:p>
            <a:pPr algn="just"/>
            <a:r>
              <a:rPr lang="en-CA" altLang="en-US" sz="2200" dirty="0">
                <a:solidFill>
                  <a:srgbClr val="000000"/>
                </a:solidFill>
                <a:ea typeface="ＭＳ Ｐゴシック" panose="020B0600070205080204" pitchFamily="34" charset="-128"/>
              </a:rPr>
              <a:t>Greater customer base with diverse product inventory</a:t>
            </a:r>
          </a:p>
          <a:p>
            <a:pPr algn="just"/>
            <a:r>
              <a:rPr lang="en-CA" altLang="en-US" sz="2200" dirty="0">
                <a:solidFill>
                  <a:srgbClr val="000000"/>
                </a:solidFill>
                <a:ea typeface="ＭＳ Ｐゴシック" panose="020B0600070205080204" pitchFamily="34" charset="-128"/>
              </a:rPr>
              <a:t>Efficient logistic services</a:t>
            </a:r>
          </a:p>
          <a:p>
            <a:pPr algn="just"/>
            <a:r>
              <a:rPr lang="en-CA" altLang="en-US" sz="2200" dirty="0">
                <a:solidFill>
                  <a:srgbClr val="000000"/>
                </a:solidFill>
                <a:ea typeface="ＭＳ Ｐゴシック" panose="020B0600070205080204" pitchFamily="34" charset="-128"/>
              </a:rPr>
              <a:t>Affordable prices</a:t>
            </a:r>
          </a:p>
          <a:p>
            <a:pPr algn="just"/>
            <a:r>
              <a:rPr lang="en-CA" altLang="en-US" sz="2200" dirty="0">
                <a:solidFill>
                  <a:srgbClr val="000000"/>
                </a:solidFill>
                <a:ea typeface="ＭＳ Ｐゴシック" panose="020B0600070205080204" pitchFamily="34" charset="-128"/>
              </a:rPr>
              <a:t>Reliable and innovative</a:t>
            </a:r>
            <a:endParaRPr lang="en-CA" altLang="en-US" dirty="0">
              <a:ea typeface="ＭＳ Ｐゴシック" panose="020B0600070205080204" pitchFamily="34" charset="-128"/>
            </a:endParaRPr>
          </a:p>
          <a:p>
            <a:endParaRPr lang="en-US" dirty="0"/>
          </a:p>
        </p:txBody>
      </p:sp>
      <p:pic>
        <p:nvPicPr>
          <p:cNvPr id="4" name="Picture 2" descr="Image result for amazon logo"/>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394159" y="312972"/>
            <a:ext cx="2206439" cy="81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07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EAE2B-102D-1009-3CC4-C0B73DD324B0}"/>
              </a:ext>
            </a:extLst>
          </p:cNvPr>
          <p:cNvSpPr>
            <a:spLocks noGrp="1"/>
          </p:cNvSpPr>
          <p:nvPr>
            <p:ph type="title"/>
          </p:nvPr>
        </p:nvSpPr>
        <p:spPr/>
        <p:txBody>
          <a:bodyPr/>
          <a:lstStyle/>
          <a:p>
            <a:r>
              <a:rPr lang="en-US" dirty="0"/>
              <a:t>References</a:t>
            </a:r>
            <a:endParaRPr lang="en-PK" dirty="0"/>
          </a:p>
        </p:txBody>
      </p:sp>
      <p:sp>
        <p:nvSpPr>
          <p:cNvPr id="3" name="Content Placeholder 2">
            <a:extLst>
              <a:ext uri="{FF2B5EF4-FFF2-40B4-BE49-F238E27FC236}">
                <a16:creationId xmlns:a16="http://schemas.microsoft.com/office/drawing/2014/main" id="{687BC211-32EC-9B59-54E1-1ACD012E0FEA}"/>
              </a:ext>
            </a:extLst>
          </p:cNvPr>
          <p:cNvSpPr>
            <a:spLocks noGrp="1"/>
          </p:cNvSpPr>
          <p:nvPr>
            <p:ph idx="1"/>
          </p:nvPr>
        </p:nvSpPr>
        <p:spPr/>
        <p:txBody>
          <a:bodyPr/>
          <a:lstStyle/>
          <a:p>
            <a:r>
              <a:rPr lang="en-GB" b="0" i="0" dirty="0" err="1">
                <a:solidFill>
                  <a:srgbClr val="222222"/>
                </a:solidFill>
                <a:effectLst/>
                <a:latin typeface="Arial" panose="020B0604020202020204" pitchFamily="34" charset="0"/>
              </a:rPr>
              <a:t>Lammenett</a:t>
            </a:r>
            <a:r>
              <a:rPr lang="en-GB" b="0" i="0" dirty="0">
                <a:solidFill>
                  <a:srgbClr val="222222"/>
                </a:solidFill>
                <a:effectLst/>
                <a:latin typeface="Arial" panose="020B0604020202020204" pitchFamily="34" charset="0"/>
              </a:rPr>
              <a:t>, E. (2021). Amazon-Marketing. In </a:t>
            </a:r>
            <a:r>
              <a:rPr lang="en-GB" b="0" i="1" dirty="0" err="1">
                <a:solidFill>
                  <a:srgbClr val="222222"/>
                </a:solidFill>
                <a:effectLst/>
                <a:latin typeface="Arial" panose="020B0604020202020204" pitchFamily="34" charset="0"/>
              </a:rPr>
              <a:t>Praxiswissen</a:t>
            </a:r>
            <a:r>
              <a:rPr lang="en-GB" b="0" i="1" dirty="0">
                <a:solidFill>
                  <a:srgbClr val="222222"/>
                </a:solidFill>
                <a:effectLst/>
                <a:latin typeface="Arial" panose="020B0604020202020204" pitchFamily="34" charset="0"/>
              </a:rPr>
              <a:t> Online-Marketing</a:t>
            </a:r>
            <a:r>
              <a:rPr lang="en-GB" b="0" i="0" dirty="0">
                <a:solidFill>
                  <a:srgbClr val="222222"/>
                </a:solidFill>
                <a:effectLst/>
                <a:latin typeface="Arial" panose="020B0604020202020204" pitchFamily="34" charset="0"/>
              </a:rPr>
              <a:t> (pp. 297-332). Springer Gabler, Wiesbaden.</a:t>
            </a:r>
          </a:p>
          <a:p>
            <a:r>
              <a:rPr lang="en-US" b="0" i="0" dirty="0" err="1">
                <a:solidFill>
                  <a:srgbClr val="222222"/>
                </a:solidFill>
                <a:effectLst/>
                <a:latin typeface="Arial" panose="020B0604020202020204" pitchFamily="34" charset="0"/>
              </a:rPr>
              <a:t>Alolama</a:t>
            </a:r>
            <a:r>
              <a:rPr lang="en-US" b="0" i="0" dirty="0">
                <a:solidFill>
                  <a:srgbClr val="222222"/>
                </a:solidFill>
                <a:effectLst/>
                <a:latin typeface="Arial" panose="020B0604020202020204" pitchFamily="34" charset="0"/>
              </a:rPr>
              <a:t>, Y. (2020). Recommender Systems and Amazon Marketing Bias.</a:t>
            </a:r>
            <a:endParaRPr lang="en-GB" dirty="0">
              <a:solidFill>
                <a:srgbClr val="222222"/>
              </a:solidFill>
              <a:latin typeface="Arial" panose="020B0604020202020204" pitchFamily="34" charset="0"/>
            </a:endParaRPr>
          </a:p>
          <a:p>
            <a:r>
              <a:rPr lang="en-US" b="0" i="0" dirty="0" err="1">
                <a:solidFill>
                  <a:srgbClr val="222222"/>
                </a:solidFill>
                <a:effectLst/>
                <a:latin typeface="Arial" panose="020B0604020202020204" pitchFamily="34" charset="0"/>
              </a:rPr>
              <a:t>Ayci</a:t>
            </a:r>
            <a:r>
              <a:rPr lang="en-US" b="0" i="0" dirty="0">
                <a:solidFill>
                  <a:srgbClr val="222222"/>
                </a:solidFill>
                <a:effectLst/>
                <a:latin typeface="Arial" panose="020B0604020202020204" pitchFamily="34" charset="0"/>
              </a:rPr>
              <a:t>, A., &amp; Tyagi, S. (2022). The Role of Big Data Analysis and Machine Learning in Marketing Communications: A Case Study of Amazon. In </a:t>
            </a:r>
            <a:r>
              <a:rPr lang="en-US" b="0" i="1" dirty="0">
                <a:solidFill>
                  <a:srgbClr val="222222"/>
                </a:solidFill>
                <a:effectLst/>
                <a:latin typeface="Arial" panose="020B0604020202020204" pitchFamily="34" charset="0"/>
              </a:rPr>
              <a:t>Machine Learning for Societal Improvement, Modernization, and Progress</a:t>
            </a:r>
            <a:r>
              <a:rPr lang="en-US" b="0" i="0" dirty="0">
                <a:solidFill>
                  <a:srgbClr val="222222"/>
                </a:solidFill>
                <a:effectLst/>
                <a:latin typeface="Arial" panose="020B0604020202020204" pitchFamily="34" charset="0"/>
              </a:rPr>
              <a:t> (pp. 225-247). IGI Global.</a:t>
            </a:r>
            <a:endParaRPr lang="en-GB"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Ghosal, I. (2018). Consumer Buying Behavior on E-Marketing and its Operations: A case study on Amazon, India. </a:t>
            </a:r>
            <a:r>
              <a:rPr lang="en-US" b="0" i="1" dirty="0">
                <a:solidFill>
                  <a:srgbClr val="222222"/>
                </a:solidFill>
                <a:effectLst/>
                <a:latin typeface="Arial" panose="020B0604020202020204" pitchFamily="34" charset="0"/>
              </a:rPr>
              <a:t>International Journal on Recent Trends in Business and Tourism (IJRTBT)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a:t>
            </a:r>
            <a:r>
              <a:rPr lang="en-US" b="0" i="0" dirty="0">
                <a:solidFill>
                  <a:srgbClr val="222222"/>
                </a:solidFill>
                <a:effectLst/>
                <a:latin typeface="Arial" panose="020B0604020202020204" pitchFamily="34" charset="0"/>
              </a:rPr>
              <a:t>(3), 26-32.</a:t>
            </a:r>
            <a:endParaRPr lang="en-PK" dirty="0"/>
          </a:p>
        </p:txBody>
      </p:sp>
    </p:spTree>
    <p:extLst>
      <p:ext uri="{BB962C8B-B14F-4D97-AF65-F5344CB8AC3E}">
        <p14:creationId xmlns:p14="http://schemas.microsoft.com/office/powerpoint/2010/main" val="383384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pic>
        <p:nvPicPr>
          <p:cNvPr id="6" name="Content Placeholder 5">
            <a:extLst>
              <a:ext uri="{FF2B5EF4-FFF2-40B4-BE49-F238E27FC236}">
                <a16:creationId xmlns:a16="http://schemas.microsoft.com/office/drawing/2014/main" id="{85162A3E-4C46-71B5-267C-02360DE46A0E}"/>
              </a:ext>
            </a:extLst>
          </p:cNvPr>
          <p:cNvPicPr>
            <a:picLocks noGrp="1" noChangeAspect="1"/>
          </p:cNvPicPr>
          <p:nvPr>
            <p:ph idx="1"/>
          </p:nvPr>
        </p:nvPicPr>
        <p:blipFill>
          <a:blip r:embed="rId2"/>
          <a:stretch>
            <a:fillRect/>
          </a:stretch>
        </p:blipFill>
        <p:spPr>
          <a:xfrm>
            <a:off x="3949700" y="1090612"/>
            <a:ext cx="7153275" cy="4667250"/>
          </a:xfrm>
        </p:spPr>
      </p:pic>
      <p:pic>
        <p:nvPicPr>
          <p:cNvPr id="4" name="Picture 2" descr="Image result for amazon logo"/>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394159" y="312972"/>
            <a:ext cx="2206439" cy="81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01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and Development</a:t>
            </a:r>
          </a:p>
        </p:txBody>
      </p:sp>
      <p:pic>
        <p:nvPicPr>
          <p:cNvPr id="6" name="Content Placeholder 5">
            <a:extLst>
              <a:ext uri="{FF2B5EF4-FFF2-40B4-BE49-F238E27FC236}">
                <a16:creationId xmlns:a16="http://schemas.microsoft.com/office/drawing/2014/main" id="{FA82C075-3EF1-C460-9BDB-435D9D7DC6F6}"/>
              </a:ext>
            </a:extLst>
          </p:cNvPr>
          <p:cNvPicPr>
            <a:picLocks noGrp="1" noChangeAspect="1"/>
          </p:cNvPicPr>
          <p:nvPr>
            <p:ph idx="1"/>
          </p:nvPr>
        </p:nvPicPr>
        <p:blipFill>
          <a:blip r:embed="rId3"/>
          <a:stretch>
            <a:fillRect/>
          </a:stretch>
        </p:blipFill>
        <p:spPr>
          <a:xfrm>
            <a:off x="4044950" y="1500187"/>
            <a:ext cx="6962775" cy="3848100"/>
          </a:xfrm>
        </p:spPr>
      </p:pic>
      <p:pic>
        <p:nvPicPr>
          <p:cNvPr id="4" name="Picture 2" descr="Image result for amazon logo"/>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394159" y="312972"/>
            <a:ext cx="2206439" cy="81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32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7F97-771F-1B5C-D755-DD949E624D51}"/>
              </a:ext>
            </a:extLst>
          </p:cNvPr>
          <p:cNvSpPr>
            <a:spLocks noGrp="1"/>
          </p:cNvSpPr>
          <p:nvPr>
            <p:ph type="title"/>
          </p:nvPr>
        </p:nvSpPr>
        <p:spPr/>
        <p:txBody>
          <a:bodyPr/>
          <a:lstStyle/>
          <a:p>
            <a:r>
              <a:rPr lang="en-US" dirty="0"/>
              <a:t>Pillars of Amazon Marketing</a:t>
            </a:r>
            <a:endParaRPr lang="en-PK" dirty="0"/>
          </a:p>
        </p:txBody>
      </p:sp>
      <p:sp>
        <p:nvSpPr>
          <p:cNvPr id="3" name="Content Placeholder 2">
            <a:extLst>
              <a:ext uri="{FF2B5EF4-FFF2-40B4-BE49-F238E27FC236}">
                <a16:creationId xmlns:a16="http://schemas.microsoft.com/office/drawing/2014/main" id="{6A3B8487-EE0A-6393-8AD9-E1C1536E33E8}"/>
              </a:ext>
            </a:extLst>
          </p:cNvPr>
          <p:cNvSpPr>
            <a:spLocks noGrp="1"/>
          </p:cNvSpPr>
          <p:nvPr>
            <p:ph idx="1"/>
          </p:nvPr>
        </p:nvSpPr>
        <p:spPr/>
        <p:txBody>
          <a:bodyPr/>
          <a:lstStyle/>
          <a:p>
            <a:r>
              <a:rPr lang="en-US" b="1" dirty="0"/>
              <a:t>Having one of the widest range of products and services</a:t>
            </a:r>
          </a:p>
          <a:p>
            <a:r>
              <a:rPr lang="en-US" b="1" dirty="0"/>
              <a:t>Providing user-friendly and easy to use interface</a:t>
            </a:r>
          </a:p>
          <a:p>
            <a:r>
              <a:rPr lang="en-US" b="1" dirty="0"/>
              <a:t>Scalability</a:t>
            </a:r>
          </a:p>
          <a:p>
            <a:r>
              <a:rPr lang="en-US" b="1" dirty="0"/>
              <a:t>Affiliate services and resources</a:t>
            </a:r>
            <a:endParaRPr lang="en-PK" b="1" dirty="0"/>
          </a:p>
        </p:txBody>
      </p:sp>
    </p:spTree>
    <p:extLst>
      <p:ext uri="{BB962C8B-B14F-4D97-AF65-F5344CB8AC3E}">
        <p14:creationId xmlns:p14="http://schemas.microsoft.com/office/powerpoint/2010/main" val="205165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47FE-4923-00F4-E620-8FBFBB13F62C}"/>
              </a:ext>
            </a:extLst>
          </p:cNvPr>
          <p:cNvSpPr>
            <a:spLocks noGrp="1"/>
          </p:cNvSpPr>
          <p:nvPr>
            <p:ph type="title"/>
          </p:nvPr>
        </p:nvSpPr>
        <p:spPr/>
        <p:txBody>
          <a:bodyPr/>
          <a:lstStyle/>
          <a:p>
            <a:r>
              <a:rPr lang="en-US" dirty="0"/>
              <a:t>RACE Marketing Strategy Framework – Analyzing Amazon</a:t>
            </a:r>
            <a:endParaRPr lang="en-PK" dirty="0"/>
          </a:p>
        </p:txBody>
      </p:sp>
      <p:pic>
        <p:nvPicPr>
          <p:cNvPr id="2050" name="Picture 2" descr="Omnichannel Marketing funnel">
            <a:extLst>
              <a:ext uri="{FF2B5EF4-FFF2-40B4-BE49-F238E27FC236}">
                <a16:creationId xmlns:a16="http://schemas.microsoft.com/office/drawing/2014/main" id="{A460EE2B-C471-8529-F52C-C12F2938282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3868738" y="1229677"/>
            <a:ext cx="7315200"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83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81D7-6A3D-D706-4106-7B4D7CB0B92A}"/>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E381925E-A5C8-86C5-DD59-D7047D9DFB3D}"/>
              </a:ext>
            </a:extLst>
          </p:cNvPr>
          <p:cNvSpPr>
            <a:spLocks noGrp="1"/>
          </p:cNvSpPr>
          <p:nvPr>
            <p:ph idx="1"/>
          </p:nvPr>
        </p:nvSpPr>
        <p:spPr/>
        <p:txBody>
          <a:bodyPr/>
          <a:lstStyle/>
          <a:p>
            <a:endParaRPr lang="en-PK" dirty="0"/>
          </a:p>
        </p:txBody>
      </p:sp>
      <p:pic>
        <p:nvPicPr>
          <p:cNvPr id="3074" name="Picture 2" descr="RACE-machine-learning-customer-lifecycle">
            <a:extLst>
              <a:ext uri="{FF2B5EF4-FFF2-40B4-BE49-F238E27FC236}">
                <a16:creationId xmlns:a16="http://schemas.microsoft.com/office/drawing/2014/main" id="{20862B93-AB72-BDAC-4637-9DCA122C0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19" y="509970"/>
            <a:ext cx="11057562" cy="582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281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7C12-6FE0-92E0-5B4A-782034F8888D}"/>
              </a:ext>
            </a:extLst>
          </p:cNvPr>
          <p:cNvSpPr>
            <a:spLocks noGrp="1"/>
          </p:cNvSpPr>
          <p:nvPr>
            <p:ph type="title"/>
          </p:nvPr>
        </p:nvSpPr>
        <p:spPr/>
        <p:txBody>
          <a:bodyPr/>
          <a:lstStyle/>
          <a:p>
            <a:r>
              <a:rPr lang="en-US" dirty="0"/>
              <a:t>Amazon Marketing Channels</a:t>
            </a:r>
            <a:endParaRPr lang="en-PK" dirty="0"/>
          </a:p>
        </p:txBody>
      </p:sp>
      <p:pic>
        <p:nvPicPr>
          <p:cNvPr id="4098" name="Picture 2" descr="types of amazon marketing channels">
            <a:extLst>
              <a:ext uri="{FF2B5EF4-FFF2-40B4-BE49-F238E27FC236}">
                <a16:creationId xmlns:a16="http://schemas.microsoft.com/office/drawing/2014/main" id="{27F6795E-BEAE-C251-EA67-1AA1FEE653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8049" y="148271"/>
            <a:ext cx="5140712" cy="656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3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56F2-BFE1-51D6-6345-260FBAB01785}"/>
              </a:ext>
            </a:extLst>
          </p:cNvPr>
          <p:cNvSpPr>
            <a:spLocks noGrp="1"/>
          </p:cNvSpPr>
          <p:nvPr>
            <p:ph type="title"/>
          </p:nvPr>
        </p:nvSpPr>
        <p:spPr/>
        <p:txBody>
          <a:bodyPr/>
          <a:lstStyle/>
          <a:p>
            <a:r>
              <a:rPr lang="en-US" dirty="0"/>
              <a:t>Amazon PPC Marketing</a:t>
            </a:r>
            <a:endParaRPr lang="en-PK" dirty="0"/>
          </a:p>
        </p:txBody>
      </p:sp>
      <p:pic>
        <p:nvPicPr>
          <p:cNvPr id="5122" name="Picture 2" descr="amazon marketing">
            <a:extLst>
              <a:ext uri="{FF2B5EF4-FFF2-40B4-BE49-F238E27FC236}">
                <a16:creationId xmlns:a16="http://schemas.microsoft.com/office/drawing/2014/main" id="{0C006896-A677-15DB-1DF0-6EEB3DF0945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63420" y="863600"/>
            <a:ext cx="6325835" cy="512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1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a:blip r:embed="rId3"/>
          <a:stretch>
            <a:fillRect/>
          </a:stretch>
        </p:blipFill>
        <p:spPr>
          <a:xfrm>
            <a:off x="5137463" y="1915194"/>
            <a:ext cx="6193767" cy="3019460"/>
          </a:xfrm>
          <a:prstGeom prst="rect">
            <a:avLst/>
          </a:prstGeom>
        </p:spPr>
      </p:pic>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9249" y="1123837"/>
            <a:ext cx="4016116" cy="1255469"/>
          </a:xfrm>
        </p:spPr>
        <p:txBody>
          <a:bodyPr>
            <a:normAutofit/>
          </a:bodyPr>
          <a:lstStyle/>
          <a:p>
            <a:r>
              <a:rPr lang="en-US"/>
              <a:t>Customized User Experience</a:t>
            </a:r>
            <a:endParaRPr lang="en-US" dirty="0"/>
          </a:p>
        </p:txBody>
      </p:sp>
      <p:sp>
        <p:nvSpPr>
          <p:cNvPr id="3" name="Content Placeholder 2"/>
          <p:cNvSpPr>
            <a:spLocks noGrp="1"/>
          </p:cNvSpPr>
          <p:nvPr>
            <p:ph idx="1"/>
          </p:nvPr>
        </p:nvSpPr>
        <p:spPr>
          <a:xfrm>
            <a:off x="289249" y="2510395"/>
            <a:ext cx="4016116" cy="3274586"/>
          </a:xfrm>
        </p:spPr>
        <p:txBody>
          <a:bodyPr anchor="t">
            <a:normAutofit/>
          </a:bodyPr>
          <a:lstStyle/>
          <a:p>
            <a:r>
              <a:rPr lang="en-US" dirty="0">
                <a:solidFill>
                  <a:srgbClr val="FFFFFF"/>
                </a:solidFill>
              </a:rPr>
              <a:t>Mechanism</a:t>
            </a:r>
          </a:p>
          <a:p>
            <a:pPr lvl="1"/>
            <a:r>
              <a:rPr lang="en-US" dirty="0">
                <a:solidFill>
                  <a:srgbClr val="FFFFFF"/>
                </a:solidFill>
              </a:rPr>
              <a:t>Use of cookies</a:t>
            </a:r>
          </a:p>
          <a:p>
            <a:pPr lvl="1"/>
            <a:r>
              <a:rPr lang="en-US" dirty="0">
                <a:solidFill>
                  <a:srgbClr val="FFFFFF"/>
                </a:solidFill>
              </a:rPr>
              <a:t>data mining </a:t>
            </a:r>
          </a:p>
          <a:p>
            <a:pPr lvl="1"/>
            <a:r>
              <a:rPr lang="en-US" dirty="0">
                <a:solidFill>
                  <a:srgbClr val="FFFFFF"/>
                </a:solidFill>
              </a:rPr>
              <a:t>AI based algorithms to track users patterns</a:t>
            </a:r>
          </a:p>
          <a:p>
            <a:pPr lvl="1"/>
            <a:r>
              <a:rPr lang="en-US" dirty="0">
                <a:solidFill>
                  <a:srgbClr val="FFFFFF"/>
                </a:solidFill>
              </a:rPr>
              <a:t>Dynamic customization of the users experience based on their previous searches</a:t>
            </a:r>
          </a:p>
          <a:p>
            <a:pPr lvl="1"/>
            <a:r>
              <a:rPr lang="en-US" dirty="0">
                <a:solidFill>
                  <a:srgbClr val="FFFFFF"/>
                </a:solidFill>
              </a:rPr>
              <a:t>Instantaneous changes</a:t>
            </a:r>
          </a:p>
          <a:p>
            <a:pPr lvl="1"/>
            <a:endParaRPr lang="en-US" dirty="0">
              <a:solidFill>
                <a:srgbClr val="FFFFFF"/>
              </a:solidFill>
            </a:endParaRPr>
          </a:p>
          <a:p>
            <a:pPr lvl="1"/>
            <a:endParaRPr lang="en-US" dirty="0">
              <a:solidFill>
                <a:srgbClr val="FFFFFF"/>
              </a:solidFill>
            </a:endParaRPr>
          </a:p>
        </p:txBody>
      </p:sp>
      <p:pic>
        <p:nvPicPr>
          <p:cNvPr id="19" name="Picture 2" descr="Image result for amazon logo"/>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394159" y="312972"/>
            <a:ext cx="2206439" cy="81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76950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77</TotalTime>
  <Words>2242</Words>
  <Application>Microsoft Office PowerPoint</Application>
  <PresentationFormat>Widescreen</PresentationFormat>
  <Paragraphs>114</Paragraphs>
  <Slides>15</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Amazon Ember</vt:lpstr>
      <vt:lpstr>Arial</vt:lpstr>
      <vt:lpstr>Calibri</vt:lpstr>
      <vt:lpstr>Corbel</vt:lpstr>
      <vt:lpstr>GuardianTextEgyptian</vt:lpstr>
      <vt:lpstr>Helvetica</vt:lpstr>
      <vt:lpstr>nyt-imperial</vt:lpstr>
      <vt:lpstr>Roboto</vt:lpstr>
      <vt:lpstr>Silka</vt:lpstr>
      <vt:lpstr>Soleil</vt:lpstr>
      <vt:lpstr>Wingdings 2</vt:lpstr>
      <vt:lpstr>Frame</vt:lpstr>
      <vt:lpstr>Amazon Inc.</vt:lpstr>
      <vt:lpstr>History</vt:lpstr>
      <vt:lpstr>Growth and Development</vt:lpstr>
      <vt:lpstr>Pillars of Amazon Marketing</vt:lpstr>
      <vt:lpstr>RACE Marketing Strategy Framework – Analyzing Amazon</vt:lpstr>
      <vt:lpstr>PowerPoint Presentation</vt:lpstr>
      <vt:lpstr>Amazon Marketing Channels</vt:lpstr>
      <vt:lpstr>Amazon PPC Marketing</vt:lpstr>
      <vt:lpstr>Customized User Experience</vt:lpstr>
      <vt:lpstr>Feedback and Reviews</vt:lpstr>
      <vt:lpstr>Mobile Compatibility </vt:lpstr>
      <vt:lpstr>PowerPoint Presentation</vt:lpstr>
      <vt:lpstr>Other Benefits of Amazon</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MuNibA ...</dc:creator>
  <cp:lastModifiedBy>Author</cp:lastModifiedBy>
  <cp:revision>23</cp:revision>
  <dcterms:created xsi:type="dcterms:W3CDTF">2017-04-16T20:40:59Z</dcterms:created>
  <dcterms:modified xsi:type="dcterms:W3CDTF">2022-11-02T00:29:19Z</dcterms:modified>
</cp:coreProperties>
</file>